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97" r:id="rId3"/>
    <p:sldId id="298" r:id="rId4"/>
    <p:sldId id="299" r:id="rId5"/>
    <p:sldId id="300" r:id="rId6"/>
    <p:sldId id="301" r:id="rId7"/>
    <p:sldId id="302" r:id="rId8"/>
    <p:sldId id="303" r:id="rId9"/>
    <p:sldId id="304" r:id="rId10"/>
    <p:sldId id="305" r:id="rId11"/>
    <p:sldId id="306" r:id="rId12"/>
    <p:sldId id="307" r:id="rId13"/>
    <p:sldId id="308" r:id="rId14"/>
    <p:sldId id="309" r:id="rId15"/>
    <p:sldId id="311" r:id="rId16"/>
    <p:sldId id="291" r:id="rId17"/>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457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9144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1371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1828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22860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2743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32004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3657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F83"/>
    <a:srgbClr val="B02418"/>
    <a:srgbClr val="632423"/>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
          <a:latin typeface="Helvetica Neue Medium"/>
          <a:ea typeface="Helvetica Neue Medium"/>
          <a:cs typeface="Helvetica Neue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
          <a:latin typeface="Helvetica Neue Medium"/>
          <a:ea typeface="Helvetica Neue Medium"/>
          <a:cs typeface="Helvetica Neue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45" d="100"/>
          <a:sy n="45" d="100"/>
        </p:scale>
        <p:origin x="621" y="85"/>
      </p:cViewPr>
      <p:guideLst/>
    </p:cSldViewPr>
  </p:slideViewPr>
  <p:notesTextViewPr>
    <p:cViewPr>
      <p:scale>
        <a:sx n="1" d="1"/>
        <a:sy n="1" d="1"/>
      </p:scale>
      <p:origin x="0" y="0"/>
    </p:cViewPr>
  </p:notesTextViewPr>
  <p:sorterViewPr>
    <p:cViewPr>
      <p:scale>
        <a:sx n="38" d="100"/>
        <a:sy n="38" d="100"/>
      </p:scale>
      <p:origin x="0" y="-383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778000" y="2298700"/>
            <a:ext cx="20828000" cy="4648200"/>
          </a:xfrm>
          <a:prstGeom prst="rect">
            <a:avLst/>
          </a:prstGeom>
        </p:spPr>
        <p:txBody>
          <a:bodyPr anchor="b"/>
          <a:lstStyle/>
          <a:p>
            <a:r>
              <a:t>Title Text</a:t>
            </a:r>
          </a:p>
        </p:txBody>
      </p:sp>
      <p:sp>
        <p:nvSpPr>
          <p:cNvPr id="12" name="Body Level One…"/>
          <p:cNvSpPr txBox="1">
            <a:spLocks noGrp="1"/>
          </p:cNvSpPr>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atin typeface="Helvetica Neue"/>
                <a:ea typeface="Helvetica Neue"/>
                <a:cs typeface="Helvetica Neue"/>
                <a:sym typeface="Helvetica Neue"/>
              </a:defRPr>
            </a:lvl1pPr>
            <a:lvl2pPr marL="0" indent="0" algn="ctr">
              <a:spcBef>
                <a:spcPts val="0"/>
              </a:spcBef>
              <a:buSzTx/>
              <a:buNone/>
              <a:defRPr sz="5400">
                <a:latin typeface="Helvetica Neue"/>
                <a:ea typeface="Helvetica Neue"/>
                <a:cs typeface="Helvetica Neue"/>
                <a:sym typeface="Helvetica Neue"/>
              </a:defRPr>
            </a:lvl2pPr>
            <a:lvl3pPr marL="0" indent="0" algn="ctr">
              <a:spcBef>
                <a:spcPts val="0"/>
              </a:spcBef>
              <a:buSzTx/>
              <a:buNone/>
              <a:defRPr sz="5400">
                <a:latin typeface="Helvetica Neue"/>
                <a:ea typeface="Helvetica Neue"/>
                <a:cs typeface="Helvetica Neue"/>
                <a:sym typeface="Helvetica Neue"/>
              </a:defRPr>
            </a:lvl3pPr>
            <a:lvl4pPr marL="0" indent="0" algn="ctr">
              <a:spcBef>
                <a:spcPts val="0"/>
              </a:spcBef>
              <a:buSzTx/>
              <a:buNone/>
              <a:defRPr sz="5400">
                <a:latin typeface="Helvetica Neue"/>
                <a:ea typeface="Helvetica Neue"/>
                <a:cs typeface="Helvetica Neue"/>
                <a:sym typeface="Helvetica Neue"/>
              </a:defRPr>
            </a:lvl4pPr>
            <a:lvl5pPr marL="0" indent="0" algn="ctr">
              <a:spcBef>
                <a:spcPts val="0"/>
              </a:spcBef>
              <a:buSzTx/>
              <a:buNone/>
              <a:defRPr sz="5400">
                <a:latin typeface="Helvetica Neue"/>
                <a:ea typeface="Helvetica Neue"/>
                <a:cs typeface="Helvetica Neue"/>
                <a:sym typeface="Helvetica Neue"/>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2387600" y="8953500"/>
            <a:ext cx="19621500" cy="585521"/>
          </a:xfrm>
          <a:prstGeom prst="rect">
            <a:avLst/>
          </a:prstGeom>
        </p:spPr>
        <p:txBody>
          <a:bodyPr anchor="t">
            <a:spAutoFit/>
          </a:bodyPr>
          <a:lstStyle>
            <a:lvl1pPr marL="0" indent="0" algn="ctr">
              <a:spcBef>
                <a:spcPts val="0"/>
              </a:spcBef>
              <a:buSzTx/>
              <a:buNone/>
              <a:defRPr sz="3200" i="1">
                <a:latin typeface="Helvetica Neue"/>
                <a:ea typeface="Helvetica Neue"/>
                <a:cs typeface="Helvetica Neue"/>
                <a:sym typeface="Helvetica Neue"/>
              </a:defRPr>
            </a:lvl1pPr>
          </a:lstStyle>
          <a:p>
            <a:r>
              <a:t>–Johnny Appleseed</a:t>
            </a:r>
          </a:p>
        </p:txBody>
      </p:sp>
      <p:sp>
        <p:nvSpPr>
          <p:cNvPr id="94" name="“Type a quote here.”"/>
          <p:cNvSpPr txBox="1">
            <a:spLocks noGrp="1"/>
          </p:cNvSpPr>
          <p:nvPr>
            <p:ph type="body" sz="quarter" idx="22"/>
          </p:nvPr>
        </p:nvSpPr>
        <p:spPr>
          <a:xfrm>
            <a:off x="2387600" y="6076950"/>
            <a:ext cx="19621500" cy="825500"/>
          </a:xfrm>
          <a:prstGeom prst="rect">
            <a:avLst/>
          </a:prstGeom>
        </p:spPr>
        <p:txBody>
          <a:bodyPr>
            <a:spAutoFit/>
          </a:bodyPr>
          <a:lstStyle>
            <a:lvl1pPr marL="0" indent="0" algn="ctr">
              <a:spcBef>
                <a:spcPts val="0"/>
              </a:spcBef>
              <a:buSzTx/>
              <a:buNone/>
              <a:defRPr sz="4800">
                <a:latin typeface="Helvetica Neue Medium"/>
                <a:ea typeface="Helvetica Neue Medium"/>
                <a:cs typeface="Helvetica Neue Medium"/>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View of beach and sea from a grassy sand dune"/>
          <p:cNvSpPr>
            <a:spLocks noGrp="1"/>
          </p:cNvSpPr>
          <p:nvPr>
            <p:ph type="pic" idx="21"/>
          </p:nvPr>
        </p:nvSpPr>
        <p:spPr>
          <a:xfrm>
            <a:off x="-50800" y="-1270000"/>
            <a:ext cx="24485600" cy="16323734"/>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View of beach and sea from a grassy sand dune"/>
          <p:cNvSpPr>
            <a:spLocks noGrp="1"/>
          </p:cNvSpPr>
          <p:nvPr>
            <p:ph type="pic" idx="21"/>
          </p:nvPr>
        </p:nvSpPr>
        <p:spPr>
          <a:xfrm>
            <a:off x="3125968" y="-393700"/>
            <a:ext cx="18135601" cy="12090400"/>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635000" y="9512300"/>
            <a:ext cx="23114000" cy="2006600"/>
          </a:xfrm>
          <a:prstGeom prst="rect">
            <a:avLst/>
          </a:prstGeom>
        </p:spPr>
        <p:txBody>
          <a:bodyPr anchor="b"/>
          <a:lstStyle/>
          <a:p>
            <a:r>
              <a:t>Title Text</a:t>
            </a:r>
          </a:p>
        </p:txBody>
      </p:sp>
      <p:sp>
        <p:nvSpPr>
          <p:cNvPr id="22" name="Body Level One…"/>
          <p:cNvSpPr txBox="1">
            <a:spLocks noGrp="1"/>
          </p:cNvSpPr>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atin typeface="Helvetica Neue"/>
                <a:ea typeface="Helvetica Neue"/>
                <a:cs typeface="Helvetica Neue"/>
                <a:sym typeface="Helvetica Neue"/>
              </a:defRPr>
            </a:lvl1pPr>
            <a:lvl2pPr marL="0" indent="0" algn="ctr">
              <a:spcBef>
                <a:spcPts val="0"/>
              </a:spcBef>
              <a:buSzTx/>
              <a:buNone/>
              <a:defRPr sz="5400">
                <a:latin typeface="Helvetica Neue"/>
                <a:ea typeface="Helvetica Neue"/>
                <a:cs typeface="Helvetica Neue"/>
                <a:sym typeface="Helvetica Neue"/>
              </a:defRPr>
            </a:lvl2pPr>
            <a:lvl3pPr marL="0" indent="0" algn="ctr">
              <a:spcBef>
                <a:spcPts val="0"/>
              </a:spcBef>
              <a:buSzTx/>
              <a:buNone/>
              <a:defRPr sz="5400">
                <a:latin typeface="Helvetica Neue"/>
                <a:ea typeface="Helvetica Neue"/>
                <a:cs typeface="Helvetica Neue"/>
                <a:sym typeface="Helvetica Neue"/>
              </a:defRPr>
            </a:lvl3pPr>
            <a:lvl4pPr marL="0" indent="0" algn="ctr">
              <a:spcBef>
                <a:spcPts val="0"/>
              </a:spcBef>
              <a:buSzTx/>
              <a:buNone/>
              <a:defRPr sz="5400">
                <a:latin typeface="Helvetica Neue"/>
                <a:ea typeface="Helvetica Neue"/>
                <a:cs typeface="Helvetica Neue"/>
                <a:sym typeface="Helvetica Neue"/>
              </a:defRPr>
            </a:lvl4pPr>
            <a:lvl5pPr marL="0" indent="0" algn="ctr">
              <a:spcBef>
                <a:spcPts val="0"/>
              </a:spcBef>
              <a:buSzTx/>
              <a:buNone/>
              <a:defRPr sz="5400">
                <a:latin typeface="Helvetica Neue"/>
                <a:ea typeface="Helvetica Neue"/>
                <a:cs typeface="Helvetica Neue"/>
                <a:sym typeface="Helvetica Neue"/>
              </a:defRPr>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1778000" y="4533900"/>
            <a:ext cx="20828000" cy="4648200"/>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Heron flying low over a beach with a short fence in the foreground"/>
          <p:cNvSpPr>
            <a:spLocks noGrp="1"/>
          </p:cNvSpPr>
          <p:nvPr>
            <p:ph type="pic" sz="half" idx="21"/>
          </p:nvPr>
        </p:nvSpPr>
        <p:spPr>
          <a:xfrm>
            <a:off x="12827000" y="952500"/>
            <a:ext cx="11468100" cy="11468100"/>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1651000" y="952500"/>
            <a:ext cx="10223500" cy="5549900"/>
          </a:xfrm>
          <a:prstGeom prst="rect">
            <a:avLst/>
          </a:prstGeom>
        </p:spPr>
        <p:txBody>
          <a:bodyPr anchor="b"/>
          <a:lstStyle>
            <a:lvl1pPr defTabSz="825500">
              <a:defRPr sz="8400">
                <a:solidFill>
                  <a:srgbClr val="000000"/>
                </a:solidFill>
                <a:latin typeface="Helvetica Neue Medium"/>
                <a:ea typeface="Helvetica Neue Medium"/>
                <a:cs typeface="Helvetica Neue Medium"/>
                <a:sym typeface="Helvetica Neue Medium"/>
              </a:defRPr>
            </a:lvl1pPr>
          </a:lstStyle>
          <a:p>
            <a:pPr>
              <a:defRPr>
                <a:effectLst/>
              </a:defRPr>
            </a:pPr>
            <a:r>
              <a:t>Title Text</a:t>
            </a:r>
          </a:p>
        </p:txBody>
      </p:sp>
      <p:sp>
        <p:nvSpPr>
          <p:cNvPr id="40" name="Body Level One…"/>
          <p:cNvSpPr txBox="1">
            <a:spLocks noGrp="1"/>
          </p:cNvSpPr>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atin typeface="Helvetica Neue"/>
                <a:ea typeface="Helvetica Neue"/>
                <a:cs typeface="Helvetica Neue"/>
                <a:sym typeface="Helvetica Neue"/>
              </a:defRPr>
            </a:lvl1pPr>
            <a:lvl2pPr marL="0" indent="0" algn="ctr">
              <a:spcBef>
                <a:spcPts val="0"/>
              </a:spcBef>
              <a:buSzTx/>
              <a:buNone/>
              <a:defRPr sz="5400">
                <a:latin typeface="Helvetica Neue"/>
                <a:ea typeface="Helvetica Neue"/>
                <a:cs typeface="Helvetica Neue"/>
                <a:sym typeface="Helvetica Neue"/>
              </a:defRPr>
            </a:lvl2pPr>
            <a:lvl3pPr marL="0" indent="0" algn="ctr">
              <a:spcBef>
                <a:spcPts val="0"/>
              </a:spcBef>
              <a:buSzTx/>
              <a:buNone/>
              <a:defRPr sz="5400">
                <a:latin typeface="Helvetica Neue"/>
                <a:ea typeface="Helvetica Neue"/>
                <a:cs typeface="Helvetica Neue"/>
                <a:sym typeface="Helvetica Neue"/>
              </a:defRPr>
            </a:lvl3pPr>
            <a:lvl4pPr marL="0" indent="0" algn="ctr">
              <a:spcBef>
                <a:spcPts val="0"/>
              </a:spcBef>
              <a:buSzTx/>
              <a:buNone/>
              <a:defRPr sz="5400">
                <a:latin typeface="Helvetica Neue"/>
                <a:ea typeface="Helvetica Neue"/>
                <a:cs typeface="Helvetica Neue"/>
                <a:sym typeface="Helvetica Neue"/>
              </a:defRPr>
            </a:lvl4pPr>
            <a:lvl5pPr marL="0" indent="0" algn="ctr">
              <a:spcBef>
                <a:spcPts val="0"/>
              </a:spcBef>
              <a:buSzTx/>
              <a:buNone/>
              <a:defRPr sz="5400">
                <a:latin typeface="Helvetica Neue"/>
                <a:ea typeface="Helvetica Neue"/>
                <a:cs typeface="Helvetica Neue"/>
                <a:sym typeface="Helvetica Neue"/>
              </a:defRPr>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Sandy path between two hills leading to the ocean"/>
          <p:cNvSpPr>
            <a:spLocks noGrp="1"/>
          </p:cNvSpPr>
          <p:nvPr>
            <p:ph type="pic" sz="half" idx="21"/>
          </p:nvPr>
        </p:nvSpPr>
        <p:spPr>
          <a:xfrm>
            <a:off x="10960100" y="3149600"/>
            <a:ext cx="13944600" cy="929640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1689100" y="3149600"/>
            <a:ext cx="10223500" cy="9296400"/>
          </a:xfrm>
          <a:prstGeom prst="rect">
            <a:avLst/>
          </a:prstGeom>
        </p:spPr>
        <p:txBody>
          <a:bodyPr/>
          <a:lstStyle>
            <a:lvl1pPr marL="558800" indent="-558800">
              <a:spcBef>
                <a:spcPts val="4500"/>
              </a:spcBef>
              <a:defRPr sz="3800">
                <a:latin typeface="Helvetica Neue"/>
                <a:ea typeface="Helvetica Neue"/>
                <a:cs typeface="Helvetica Neue"/>
                <a:sym typeface="Helvetica Neue"/>
              </a:defRPr>
            </a:lvl1pPr>
            <a:lvl2pPr marL="1117600" indent="-558800">
              <a:spcBef>
                <a:spcPts val="4500"/>
              </a:spcBef>
              <a:defRPr sz="3800">
                <a:latin typeface="Helvetica Neue"/>
                <a:ea typeface="Helvetica Neue"/>
                <a:cs typeface="Helvetica Neue"/>
                <a:sym typeface="Helvetica Neue"/>
              </a:defRPr>
            </a:lvl2pPr>
            <a:lvl3pPr marL="1676400" indent="-558800">
              <a:spcBef>
                <a:spcPts val="4500"/>
              </a:spcBef>
              <a:defRPr sz="3800">
                <a:latin typeface="Helvetica Neue"/>
                <a:ea typeface="Helvetica Neue"/>
                <a:cs typeface="Helvetica Neue"/>
                <a:sym typeface="Helvetica Neue"/>
              </a:defRPr>
            </a:lvl3pPr>
            <a:lvl4pPr marL="2235200" indent="-558800">
              <a:spcBef>
                <a:spcPts val="4500"/>
              </a:spcBef>
              <a:defRPr sz="3800">
                <a:latin typeface="Helvetica Neue"/>
                <a:ea typeface="Helvetica Neue"/>
                <a:cs typeface="Helvetica Neue"/>
                <a:sym typeface="Helvetica Neue"/>
              </a:defRPr>
            </a:lvl4pPr>
            <a:lvl5pPr marL="2794000" indent="-558800">
              <a:spcBef>
                <a:spcPts val="4500"/>
              </a:spcBef>
              <a:defRPr sz="3800">
                <a:latin typeface="Helvetica Neue"/>
                <a:ea typeface="Helvetica Neue"/>
                <a:cs typeface="Helvetica Neue"/>
                <a:sym typeface="Helvetica Neue"/>
              </a:defRPr>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Sandy path between two hills leading to the ocean"/>
          <p:cNvSpPr>
            <a:spLocks noGrp="1"/>
          </p:cNvSpPr>
          <p:nvPr>
            <p:ph type="pic" sz="quarter" idx="21"/>
          </p:nvPr>
        </p:nvSpPr>
        <p:spPr>
          <a:xfrm>
            <a:off x="15300325" y="7048500"/>
            <a:ext cx="8324850" cy="5549900"/>
          </a:xfrm>
          <a:prstGeom prst="rect">
            <a:avLst/>
          </a:prstGeom>
        </p:spPr>
        <p:txBody>
          <a:bodyPr lIns="91439" tIns="45719" rIns="91439" bIns="45719" anchor="t">
            <a:noAutofit/>
          </a:bodyPr>
          <a:lstStyle/>
          <a:p>
            <a:endParaRPr/>
          </a:p>
        </p:txBody>
      </p:sp>
      <p:sp>
        <p:nvSpPr>
          <p:cNvPr id="84" name="Heron flying low over a beach with a short fence in the foreground"/>
          <p:cNvSpPr>
            <a:spLocks noGrp="1"/>
          </p:cNvSpPr>
          <p:nvPr>
            <p:ph type="pic" sz="quarter" idx="22"/>
          </p:nvPr>
        </p:nvSpPr>
        <p:spPr>
          <a:xfrm>
            <a:off x="15760700" y="863600"/>
            <a:ext cx="7404100" cy="7404100"/>
          </a:xfrm>
          <a:prstGeom prst="rect">
            <a:avLst/>
          </a:prstGeom>
        </p:spPr>
        <p:txBody>
          <a:bodyPr lIns="91439" tIns="45719" rIns="91439" bIns="45719" anchor="t">
            <a:noAutofit/>
          </a:bodyPr>
          <a:lstStyle/>
          <a:p>
            <a:endParaRPr/>
          </a:p>
        </p:txBody>
      </p:sp>
      <p:sp>
        <p:nvSpPr>
          <p:cNvPr id="85" name="View of beach and sea from a grassy sand dune"/>
          <p:cNvSpPr>
            <a:spLocks noGrp="1"/>
          </p:cNvSpPr>
          <p:nvPr>
            <p:ph type="pic" idx="23"/>
          </p:nvPr>
        </p:nvSpPr>
        <p:spPr>
          <a:xfrm>
            <a:off x="-990600" y="1130300"/>
            <a:ext cx="17202150" cy="11468100"/>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1689100" y="355600"/>
            <a:ext cx="21005800" cy="2286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1689100" y="3149600"/>
            <a:ext cx="21005800" cy="9296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sz="24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457200" rtl="0" latinLnBrk="0">
        <a:lnSpc>
          <a:spcPct val="100000"/>
        </a:lnSpc>
        <a:spcBef>
          <a:spcPts val="0"/>
        </a:spcBef>
        <a:spcAft>
          <a:spcPts val="0"/>
        </a:spcAft>
        <a:buClrTx/>
        <a:buSzTx/>
        <a:buFontTx/>
        <a:buNone/>
        <a:tabLst/>
        <a:defRPr sz="10000" b="0" i="0" u="none" strike="noStrike" cap="none" spc="0" baseline="0">
          <a:solidFill>
            <a:srgbClr val="632423"/>
          </a:solidFill>
          <a:effectLst>
            <a:outerShdw blurRad="12700" dist="25400" dir="2700000" rotWithShape="0">
              <a:srgbClr val="DDDDDD"/>
            </a:outerShdw>
          </a:effectLst>
          <a:uFillTx/>
          <a:latin typeface="+mn-lt"/>
          <a:ea typeface="+mn-ea"/>
          <a:cs typeface="+mn-cs"/>
          <a:sym typeface="Avenir Heavy"/>
        </a:defRPr>
      </a:lvl1pPr>
      <a:lvl2pPr marL="0" marR="0" indent="457200" algn="ctr" defTabSz="457200" rtl="0" latinLnBrk="0">
        <a:lnSpc>
          <a:spcPct val="100000"/>
        </a:lnSpc>
        <a:spcBef>
          <a:spcPts val="0"/>
        </a:spcBef>
        <a:spcAft>
          <a:spcPts val="0"/>
        </a:spcAft>
        <a:buClrTx/>
        <a:buSzTx/>
        <a:buFontTx/>
        <a:buNone/>
        <a:tabLst/>
        <a:defRPr sz="10000" b="0" i="0" u="none" strike="noStrike" cap="none" spc="0" baseline="0">
          <a:solidFill>
            <a:srgbClr val="632423"/>
          </a:solidFill>
          <a:effectLst>
            <a:outerShdw blurRad="12700" dist="25400" dir="2700000" rotWithShape="0">
              <a:srgbClr val="DDDDDD"/>
            </a:outerShdw>
          </a:effectLst>
          <a:uFillTx/>
          <a:latin typeface="+mn-lt"/>
          <a:ea typeface="+mn-ea"/>
          <a:cs typeface="+mn-cs"/>
          <a:sym typeface="Avenir Heavy"/>
        </a:defRPr>
      </a:lvl2pPr>
      <a:lvl3pPr marL="0" marR="0" indent="914400" algn="ctr" defTabSz="457200" rtl="0" latinLnBrk="0">
        <a:lnSpc>
          <a:spcPct val="100000"/>
        </a:lnSpc>
        <a:spcBef>
          <a:spcPts val="0"/>
        </a:spcBef>
        <a:spcAft>
          <a:spcPts val="0"/>
        </a:spcAft>
        <a:buClrTx/>
        <a:buSzTx/>
        <a:buFontTx/>
        <a:buNone/>
        <a:tabLst/>
        <a:defRPr sz="10000" b="0" i="0" u="none" strike="noStrike" cap="none" spc="0" baseline="0">
          <a:solidFill>
            <a:srgbClr val="632423"/>
          </a:solidFill>
          <a:effectLst>
            <a:outerShdw blurRad="12700" dist="25400" dir="2700000" rotWithShape="0">
              <a:srgbClr val="DDDDDD"/>
            </a:outerShdw>
          </a:effectLst>
          <a:uFillTx/>
          <a:latin typeface="+mn-lt"/>
          <a:ea typeface="+mn-ea"/>
          <a:cs typeface="+mn-cs"/>
          <a:sym typeface="Avenir Heavy"/>
        </a:defRPr>
      </a:lvl3pPr>
      <a:lvl4pPr marL="0" marR="0" indent="1371600" algn="ctr" defTabSz="457200" rtl="0" latinLnBrk="0">
        <a:lnSpc>
          <a:spcPct val="100000"/>
        </a:lnSpc>
        <a:spcBef>
          <a:spcPts val="0"/>
        </a:spcBef>
        <a:spcAft>
          <a:spcPts val="0"/>
        </a:spcAft>
        <a:buClrTx/>
        <a:buSzTx/>
        <a:buFontTx/>
        <a:buNone/>
        <a:tabLst/>
        <a:defRPr sz="10000" b="0" i="0" u="none" strike="noStrike" cap="none" spc="0" baseline="0">
          <a:solidFill>
            <a:srgbClr val="632423"/>
          </a:solidFill>
          <a:effectLst>
            <a:outerShdw blurRad="12700" dist="25400" dir="2700000" rotWithShape="0">
              <a:srgbClr val="DDDDDD"/>
            </a:outerShdw>
          </a:effectLst>
          <a:uFillTx/>
          <a:latin typeface="+mn-lt"/>
          <a:ea typeface="+mn-ea"/>
          <a:cs typeface="+mn-cs"/>
          <a:sym typeface="Avenir Heavy"/>
        </a:defRPr>
      </a:lvl4pPr>
      <a:lvl5pPr marL="0" marR="0" indent="1828800" algn="ctr" defTabSz="457200" rtl="0" latinLnBrk="0">
        <a:lnSpc>
          <a:spcPct val="100000"/>
        </a:lnSpc>
        <a:spcBef>
          <a:spcPts val="0"/>
        </a:spcBef>
        <a:spcAft>
          <a:spcPts val="0"/>
        </a:spcAft>
        <a:buClrTx/>
        <a:buSzTx/>
        <a:buFontTx/>
        <a:buNone/>
        <a:tabLst/>
        <a:defRPr sz="10000" b="0" i="0" u="none" strike="noStrike" cap="none" spc="0" baseline="0">
          <a:solidFill>
            <a:srgbClr val="632423"/>
          </a:solidFill>
          <a:effectLst>
            <a:outerShdw blurRad="12700" dist="25400" dir="2700000" rotWithShape="0">
              <a:srgbClr val="DDDDDD"/>
            </a:outerShdw>
          </a:effectLst>
          <a:uFillTx/>
          <a:latin typeface="+mn-lt"/>
          <a:ea typeface="+mn-ea"/>
          <a:cs typeface="+mn-cs"/>
          <a:sym typeface="Avenir Heavy"/>
        </a:defRPr>
      </a:lvl5pPr>
      <a:lvl6pPr marL="0" marR="0" indent="2286000" algn="ctr" defTabSz="457200" rtl="0" latinLnBrk="0">
        <a:lnSpc>
          <a:spcPct val="100000"/>
        </a:lnSpc>
        <a:spcBef>
          <a:spcPts val="0"/>
        </a:spcBef>
        <a:spcAft>
          <a:spcPts val="0"/>
        </a:spcAft>
        <a:buClrTx/>
        <a:buSzTx/>
        <a:buFontTx/>
        <a:buNone/>
        <a:tabLst/>
        <a:defRPr sz="10000" b="0" i="0" u="none" strike="noStrike" cap="none" spc="0" baseline="0">
          <a:solidFill>
            <a:srgbClr val="632423"/>
          </a:solidFill>
          <a:effectLst>
            <a:outerShdw blurRad="12700" dist="25400" dir="2700000" rotWithShape="0">
              <a:srgbClr val="DDDDDD"/>
            </a:outerShdw>
          </a:effectLst>
          <a:uFillTx/>
          <a:latin typeface="+mn-lt"/>
          <a:ea typeface="+mn-ea"/>
          <a:cs typeface="+mn-cs"/>
          <a:sym typeface="Avenir Heavy"/>
        </a:defRPr>
      </a:lvl6pPr>
      <a:lvl7pPr marL="0" marR="0" indent="2743200" algn="ctr" defTabSz="457200" rtl="0" latinLnBrk="0">
        <a:lnSpc>
          <a:spcPct val="100000"/>
        </a:lnSpc>
        <a:spcBef>
          <a:spcPts val="0"/>
        </a:spcBef>
        <a:spcAft>
          <a:spcPts val="0"/>
        </a:spcAft>
        <a:buClrTx/>
        <a:buSzTx/>
        <a:buFontTx/>
        <a:buNone/>
        <a:tabLst/>
        <a:defRPr sz="10000" b="0" i="0" u="none" strike="noStrike" cap="none" spc="0" baseline="0">
          <a:solidFill>
            <a:srgbClr val="632423"/>
          </a:solidFill>
          <a:effectLst>
            <a:outerShdw blurRad="12700" dist="25400" dir="2700000" rotWithShape="0">
              <a:srgbClr val="DDDDDD"/>
            </a:outerShdw>
          </a:effectLst>
          <a:uFillTx/>
          <a:latin typeface="+mn-lt"/>
          <a:ea typeface="+mn-ea"/>
          <a:cs typeface="+mn-cs"/>
          <a:sym typeface="Avenir Heavy"/>
        </a:defRPr>
      </a:lvl7pPr>
      <a:lvl8pPr marL="0" marR="0" indent="3200400" algn="ctr" defTabSz="457200" rtl="0" latinLnBrk="0">
        <a:lnSpc>
          <a:spcPct val="100000"/>
        </a:lnSpc>
        <a:spcBef>
          <a:spcPts val="0"/>
        </a:spcBef>
        <a:spcAft>
          <a:spcPts val="0"/>
        </a:spcAft>
        <a:buClrTx/>
        <a:buSzTx/>
        <a:buFontTx/>
        <a:buNone/>
        <a:tabLst/>
        <a:defRPr sz="10000" b="0" i="0" u="none" strike="noStrike" cap="none" spc="0" baseline="0">
          <a:solidFill>
            <a:srgbClr val="632423"/>
          </a:solidFill>
          <a:effectLst>
            <a:outerShdw blurRad="12700" dist="25400" dir="2700000" rotWithShape="0">
              <a:srgbClr val="DDDDDD"/>
            </a:outerShdw>
          </a:effectLst>
          <a:uFillTx/>
          <a:latin typeface="+mn-lt"/>
          <a:ea typeface="+mn-ea"/>
          <a:cs typeface="+mn-cs"/>
          <a:sym typeface="Avenir Heavy"/>
        </a:defRPr>
      </a:lvl8pPr>
      <a:lvl9pPr marL="0" marR="0" indent="3657600" algn="ctr" defTabSz="457200" rtl="0" latinLnBrk="0">
        <a:lnSpc>
          <a:spcPct val="100000"/>
        </a:lnSpc>
        <a:spcBef>
          <a:spcPts val="0"/>
        </a:spcBef>
        <a:spcAft>
          <a:spcPts val="0"/>
        </a:spcAft>
        <a:buClrTx/>
        <a:buSzTx/>
        <a:buFontTx/>
        <a:buNone/>
        <a:tabLst/>
        <a:defRPr sz="10000" b="0" i="0" u="none" strike="noStrike" cap="none" spc="0" baseline="0">
          <a:solidFill>
            <a:srgbClr val="632423"/>
          </a:solidFill>
          <a:effectLst>
            <a:outerShdw blurRad="12700" dist="25400" dir="2700000" rotWithShape="0">
              <a:srgbClr val="DDDDDD"/>
            </a:outerShdw>
          </a:effectLst>
          <a:uFillTx/>
          <a:latin typeface="+mn-lt"/>
          <a:ea typeface="+mn-ea"/>
          <a:cs typeface="+mn-cs"/>
          <a:sym typeface="Avenir Heavy"/>
        </a:defRPr>
      </a:lvl9pPr>
    </p:titleStyle>
    <p:bodyStyle>
      <a:lvl1pPr marL="63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Avenir Book"/>
          <a:ea typeface="Avenir Book"/>
          <a:cs typeface="Avenir Book"/>
          <a:sym typeface="Avenir Book"/>
        </a:defRPr>
      </a:lvl1pPr>
      <a:lvl2pPr marL="127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Avenir Book"/>
          <a:ea typeface="Avenir Book"/>
          <a:cs typeface="Avenir Book"/>
          <a:sym typeface="Avenir Book"/>
        </a:defRPr>
      </a:lvl2pPr>
      <a:lvl3pPr marL="190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Avenir Book"/>
          <a:ea typeface="Avenir Book"/>
          <a:cs typeface="Avenir Book"/>
          <a:sym typeface="Avenir Book"/>
        </a:defRPr>
      </a:lvl3pPr>
      <a:lvl4pPr marL="254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Avenir Book"/>
          <a:ea typeface="Avenir Book"/>
          <a:cs typeface="Avenir Book"/>
          <a:sym typeface="Avenir Book"/>
        </a:defRPr>
      </a:lvl4pPr>
      <a:lvl5pPr marL="317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Avenir Book"/>
          <a:ea typeface="Avenir Book"/>
          <a:cs typeface="Avenir Book"/>
          <a:sym typeface="Avenir Book"/>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Avenir Book"/>
          <a:ea typeface="Avenir Book"/>
          <a:cs typeface="Avenir Book"/>
          <a:sym typeface="Avenir Book"/>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Avenir Book"/>
          <a:ea typeface="Avenir Book"/>
          <a:cs typeface="Avenir Book"/>
          <a:sym typeface="Avenir Book"/>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Avenir Book"/>
          <a:ea typeface="Avenir Book"/>
          <a:cs typeface="Avenir Book"/>
          <a:sym typeface="Avenir Book"/>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Avenir Book"/>
          <a:ea typeface="Avenir Book"/>
          <a:cs typeface="Avenir Book"/>
          <a:sym typeface="Avenir Book"/>
        </a:defRPr>
      </a:lvl9pPr>
    </p:bodyStyle>
    <p:otherStyle>
      <a:lvl1pPr marL="0" marR="0" indent="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1pPr>
      <a:lvl2pPr marL="0" marR="0" indent="4572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2pPr>
      <a:lvl3pPr marL="0" marR="0" indent="9144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3pPr>
      <a:lvl4pPr marL="0" marR="0" indent="13716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4pPr>
      <a:lvl5pPr marL="0" marR="0" indent="18288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5pPr>
      <a:lvl6pPr marL="0" marR="0" indent="22860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6pPr>
      <a:lvl7pPr marL="0" marR="0" indent="27432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7pPr>
      <a:lvl8pPr marL="0" marR="0" indent="32004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8pPr>
      <a:lvl9pPr marL="0" marR="0" indent="3657600" algn="ctr" defTabSz="825500" rtl="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nationalhealthfreedom.org/" TargetMode="Externa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nationalhealthfreedom.org/" TargetMode="External"/><Relationship Id="rId1" Type="http://schemas.openxmlformats.org/officeDocument/2006/relationships/slideLayout" Target="../slideLayouts/slideLayout12.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p:cNvGrpSpPr/>
        <p:nvPr/>
      </p:nvGrpSpPr>
      <p:grpSpPr>
        <a:xfrm>
          <a:off x="0" y="0"/>
          <a:ext cx="0" cy="0"/>
          <a:chOff x="0" y="0"/>
          <a:chExt cx="0" cy="0"/>
        </a:xfrm>
      </p:grpSpPr>
      <p:sp>
        <p:nvSpPr>
          <p:cNvPr id="119" name="Rectangle"/>
          <p:cNvSpPr/>
          <p:nvPr/>
        </p:nvSpPr>
        <p:spPr>
          <a:xfrm>
            <a:off x="829369" y="694531"/>
            <a:ext cx="22725262" cy="5636420"/>
          </a:xfrm>
          <a:prstGeom prst="rect">
            <a:avLst/>
          </a:prstGeom>
          <a:solidFill>
            <a:srgbClr val="343562"/>
          </a:solidFill>
          <a:ln w="12700">
            <a:miter lim="400000"/>
          </a:ln>
        </p:spPr>
        <p:txBody>
          <a:bodyPr lIns="0" tIns="0" rIns="0" bIns="0" anchor="ctr"/>
          <a:lstStyle/>
          <a:p>
            <a:pPr>
              <a:defRPr sz="3200" b="0">
                <a:solidFill>
                  <a:srgbClr val="343562"/>
                </a:solidFill>
                <a:latin typeface="Helvetica Neue Medium"/>
                <a:ea typeface="Helvetica Neue Medium"/>
                <a:cs typeface="Helvetica Neue Medium"/>
                <a:sym typeface="Helvetica Neue Medium"/>
              </a:defRPr>
            </a:pPr>
            <a:endParaRPr lang="en-US" dirty="0"/>
          </a:p>
        </p:txBody>
      </p:sp>
      <p:sp>
        <p:nvSpPr>
          <p:cNvPr id="120" name="Overview of Laws Regarding Homeopathic Remedies"/>
          <p:cNvSpPr txBox="1"/>
          <p:nvPr/>
        </p:nvSpPr>
        <p:spPr>
          <a:xfrm>
            <a:off x="1857375" y="-64571"/>
            <a:ext cx="20002499" cy="610423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0000" b="0">
                <a:solidFill>
                  <a:srgbClr val="FFFFFF"/>
                </a:solidFill>
                <a:effectLst>
                  <a:outerShdw blurRad="12700" dist="25400" dir="2700000" rotWithShape="0">
                    <a:srgbClr val="DDDDDD"/>
                  </a:outerShdw>
                </a:effectLst>
                <a:latin typeface="+mn-lt"/>
                <a:ea typeface="+mn-ea"/>
                <a:cs typeface="+mn-cs"/>
                <a:sym typeface="Avenir Heavy"/>
              </a:defRPr>
            </a:lvl1pPr>
          </a:lstStyle>
          <a:p>
            <a:r>
              <a:rPr lang="en-US" sz="8000" dirty="0"/>
              <a:t>                                                                                                     Hospital Consent Form Issues</a:t>
            </a:r>
          </a:p>
          <a:p>
            <a:endParaRPr lang="en-US" sz="6600" dirty="0"/>
          </a:p>
          <a:p>
            <a:r>
              <a:rPr lang="en-US" sz="6600"/>
              <a:t>January 24, 2026</a:t>
            </a:r>
            <a:br>
              <a:rPr lang="en-US" sz="8000" dirty="0"/>
            </a:br>
            <a:endParaRPr lang="en-US" sz="3200" dirty="0"/>
          </a:p>
          <a:p>
            <a:endParaRPr lang="en-US" sz="6600" dirty="0"/>
          </a:p>
        </p:txBody>
      </p:sp>
      <p:sp>
        <p:nvSpPr>
          <p:cNvPr id="121" name="NHFC and NHFA…"/>
          <p:cNvSpPr txBox="1"/>
          <p:nvPr/>
        </p:nvSpPr>
        <p:spPr>
          <a:xfrm>
            <a:off x="2645493" y="10088018"/>
            <a:ext cx="20568656" cy="302647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r">
              <a:buClr>
                <a:srgbClr val="5FCBEF"/>
              </a:buClr>
              <a:buFont typeface="Wingdings 3"/>
              <a:defRPr sz="3800" b="0">
                <a:solidFill>
                  <a:srgbClr val="632423"/>
                </a:solidFill>
                <a:latin typeface="+mn-lt"/>
                <a:ea typeface="+mn-ea"/>
                <a:cs typeface="+mn-cs"/>
                <a:sym typeface="Avenir Heavy"/>
              </a:defRPr>
            </a:pPr>
            <a:r>
              <a:rPr dirty="0"/>
              <a:t>NHFC and NHFA</a:t>
            </a:r>
          </a:p>
          <a:p>
            <a:pPr algn="r">
              <a:buClr>
                <a:srgbClr val="5FCBEF"/>
              </a:buClr>
              <a:buFont typeface="Wingdings 3"/>
              <a:defRPr sz="3800" b="0">
                <a:solidFill>
                  <a:srgbClr val="632423"/>
                </a:solidFill>
                <a:latin typeface="+mn-lt"/>
                <a:ea typeface="+mn-ea"/>
                <a:cs typeface="+mn-cs"/>
                <a:sym typeface="Avenir Heavy"/>
              </a:defRPr>
            </a:pPr>
            <a:r>
              <a:rPr dirty="0"/>
              <a:t>PMB 218,  2136 Ford Parkway,  </a:t>
            </a:r>
            <a:endParaRPr lang="en-US" dirty="0"/>
          </a:p>
          <a:p>
            <a:pPr algn="r">
              <a:buClr>
                <a:srgbClr val="5FCBEF"/>
              </a:buClr>
              <a:buFont typeface="Wingdings 3"/>
              <a:defRPr sz="3800" b="0">
                <a:solidFill>
                  <a:srgbClr val="632423"/>
                </a:solidFill>
                <a:latin typeface="+mn-lt"/>
                <a:ea typeface="+mn-ea"/>
                <a:cs typeface="+mn-cs"/>
                <a:sym typeface="Avenir Heavy"/>
              </a:defRPr>
            </a:pPr>
            <a:r>
              <a:rPr dirty="0"/>
              <a:t>St. Paul, MN  55116-1863</a:t>
            </a:r>
          </a:p>
          <a:p>
            <a:pPr algn="r">
              <a:buClr>
                <a:srgbClr val="5FCBEF"/>
              </a:buClr>
              <a:buFont typeface="Wingdings 3"/>
              <a:defRPr sz="3800" b="0">
                <a:solidFill>
                  <a:srgbClr val="632423"/>
                </a:solidFill>
                <a:latin typeface="+mn-lt"/>
                <a:ea typeface="+mn-ea"/>
                <a:cs typeface="+mn-cs"/>
                <a:sym typeface="Avenir Heavy"/>
              </a:defRPr>
            </a:pPr>
            <a:r>
              <a:rPr dirty="0">
                <a:hlinkClick r:id="rId2"/>
              </a:rPr>
              <a:t>www.nationalhealthfreedom.org</a:t>
            </a:r>
            <a:r>
              <a:rPr dirty="0"/>
              <a:t>  </a:t>
            </a:r>
          </a:p>
          <a:p>
            <a:pPr algn="r">
              <a:buClr>
                <a:srgbClr val="5FCBEF"/>
              </a:buClr>
              <a:buFont typeface="Wingdings 3"/>
              <a:defRPr sz="3800" b="0">
                <a:solidFill>
                  <a:srgbClr val="632423"/>
                </a:solidFill>
                <a:latin typeface="+mn-lt"/>
                <a:ea typeface="+mn-ea"/>
                <a:cs typeface="+mn-cs"/>
                <a:sym typeface="Avenir Heavy"/>
              </a:defRPr>
            </a:pPr>
            <a:r>
              <a:rPr dirty="0"/>
              <a:t>E-mail: info@nationalhealthfreedom.org</a:t>
            </a:r>
          </a:p>
        </p:txBody>
      </p:sp>
      <p:sp>
        <p:nvSpPr>
          <p:cNvPr id="125" name="Diane M. Miller JD Law and Public Policy Advisor…"/>
          <p:cNvSpPr txBox="1"/>
          <p:nvPr/>
        </p:nvSpPr>
        <p:spPr>
          <a:xfrm>
            <a:off x="4645404" y="8378725"/>
            <a:ext cx="7870744" cy="34111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914400">
              <a:defRPr sz="4300" b="0">
                <a:solidFill>
                  <a:srgbClr val="632423"/>
                </a:solidFill>
                <a:latin typeface="+mn-lt"/>
                <a:ea typeface="+mn-ea"/>
                <a:cs typeface="+mn-cs"/>
                <a:sym typeface="Avenir Heavy"/>
              </a:defRPr>
            </a:pPr>
            <a:r>
              <a:rPr lang="en-US" dirty="0"/>
              <a:t> </a:t>
            </a:r>
          </a:p>
          <a:p>
            <a:pPr algn="l" defTabSz="914400">
              <a:defRPr sz="4300" b="0">
                <a:solidFill>
                  <a:srgbClr val="632423"/>
                </a:solidFill>
                <a:latin typeface="+mn-lt"/>
                <a:ea typeface="+mn-ea"/>
                <a:cs typeface="+mn-cs"/>
                <a:sym typeface="Avenir Heavy"/>
              </a:defRPr>
            </a:pPr>
            <a:endParaRPr lang="en-US" dirty="0"/>
          </a:p>
          <a:p>
            <a:pPr algn="l" defTabSz="914400">
              <a:defRPr sz="4300" b="0">
                <a:solidFill>
                  <a:srgbClr val="632423"/>
                </a:solidFill>
                <a:latin typeface="+mn-lt"/>
                <a:ea typeface="+mn-ea"/>
                <a:cs typeface="+mn-cs"/>
                <a:sym typeface="Avenir Heavy"/>
              </a:defRPr>
            </a:pPr>
            <a:r>
              <a:rPr lang="en-US" dirty="0"/>
              <a:t>Steven O’Connor JD</a:t>
            </a:r>
          </a:p>
          <a:p>
            <a:pPr algn="l" defTabSz="914400">
              <a:defRPr sz="4300" b="0">
                <a:solidFill>
                  <a:srgbClr val="632423"/>
                </a:solidFill>
                <a:latin typeface="+mn-lt"/>
                <a:ea typeface="+mn-ea"/>
                <a:cs typeface="+mn-cs"/>
                <a:sym typeface="Avenir Heavy"/>
              </a:defRPr>
            </a:pPr>
            <a:r>
              <a:rPr lang="en-US" dirty="0"/>
              <a:t>Staff Attorney</a:t>
            </a:r>
          </a:p>
          <a:p>
            <a:pPr algn="l" defTabSz="914400">
              <a:defRPr sz="4300" b="0">
                <a:solidFill>
                  <a:srgbClr val="632423"/>
                </a:solidFill>
                <a:latin typeface="+mn-lt"/>
                <a:ea typeface="+mn-ea"/>
                <a:cs typeface="+mn-cs"/>
                <a:sym typeface="Avenir Heavy"/>
              </a:defRPr>
            </a:pPr>
            <a:r>
              <a:rPr lang="en-US" dirty="0"/>
              <a:t>National Health Freedom Coalition</a:t>
            </a:r>
            <a:endParaRPr dirty="0"/>
          </a:p>
        </p:txBody>
      </p:sp>
      <p:pic>
        <p:nvPicPr>
          <p:cNvPr id="1026" name="Picture 2" descr="LAW OFFICE OF STEVEN O'CONNOR - Updated January 2025 - San Francisco,  California - Criminal Defense Law - Phone Number - Yelp">
            <a:extLst>
              <a:ext uri="{FF2B5EF4-FFF2-40B4-BE49-F238E27FC236}">
                <a16:creationId xmlns:a16="http://schemas.microsoft.com/office/drawing/2014/main" id="{CDB505B7-E60E-B8E3-3235-C6AFC9C2D3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1" y="8075635"/>
            <a:ext cx="3902018" cy="4073722"/>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a:extLst>
              <a:ext uri="{FF2B5EF4-FFF2-40B4-BE49-F238E27FC236}">
                <a16:creationId xmlns:a16="http://schemas.microsoft.com/office/drawing/2014/main" id="{0955FBE0-5745-764E-6F8A-008A16DBCC4C}"/>
              </a:ext>
            </a:extLst>
          </p:cNvPr>
          <p:cNvPicPr>
            <a:picLocks noChangeAspect="1"/>
          </p:cNvPicPr>
          <p:nvPr/>
        </p:nvPicPr>
        <p:blipFill>
          <a:blip r:embed="rId4"/>
          <a:stretch>
            <a:fillRect/>
          </a:stretch>
        </p:blipFill>
        <p:spPr>
          <a:xfrm>
            <a:off x="17914027" y="6641452"/>
            <a:ext cx="6165172" cy="2868366"/>
          </a:xfrm>
          <a:prstGeom prst="rect">
            <a:avLst/>
          </a:prstGeom>
        </p:spPr>
      </p:pic>
      <p:pic>
        <p:nvPicPr>
          <p:cNvPr id="4" name="Picture 2" descr="NHFC logo">
            <a:extLst>
              <a:ext uri="{FF2B5EF4-FFF2-40B4-BE49-F238E27FC236}">
                <a16:creationId xmlns:a16="http://schemas.microsoft.com/office/drawing/2014/main" id="{6A4AEF0A-8E19-F4E3-7AAE-BCE5B48FAA2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42233" y="6743283"/>
            <a:ext cx="7322915" cy="266470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FC0AB6B8-FC42-4210-9BA0-B7C148457417}"/>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0F5931B1-C596-9E87-B58B-81381878C94A}"/>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C88CDA30-B31E-DB56-9A8A-3A14FC35753E}"/>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B486732B-1596-CBC4-4415-989D38793A8B}"/>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r>
              <a:rPr lang="en-US" sz="4000" dirty="0">
                <a:solidFill>
                  <a:srgbClr val="632423"/>
                </a:solidFill>
              </a:rPr>
              <a:t> …</a:t>
            </a:r>
            <a:r>
              <a:rPr lang="en-US" sz="4000" dirty="0"/>
              <a:t>treatment. I authorize and consent to use of recordings, films, or other images of me (i.e., any photographic, video, electronic or audio media) for purposes of identification, diagnosis or treatment in connection with the care provided to me. I am aware that </a:t>
            </a:r>
            <a:r>
              <a:rPr lang="en-US" sz="4000" dirty="0">
                <a:solidFill>
                  <a:srgbClr val="B02418"/>
                </a:solidFill>
              </a:rPr>
              <a:t>the practice of medicine is not an exact science</a:t>
            </a:r>
            <a:r>
              <a:rPr lang="en-US" sz="4000" dirty="0"/>
              <a:t>, and I acknowledge that no guarantees have been made to me as to the result of any treatment or examinations provided by UT Southwestern. I acknowledge that </a:t>
            </a:r>
            <a:r>
              <a:rPr lang="en-US" sz="4000" dirty="0">
                <a:solidFill>
                  <a:srgbClr val="B02418"/>
                </a:solidFill>
              </a:rPr>
              <a:t>any supplies, medical devices or other goods sold or given to me are provided “as is”</a:t>
            </a:r>
            <a:r>
              <a:rPr lang="en-US" sz="4000" dirty="0"/>
              <a:t>, and that UT Southwestern disclaims any express or implied warranties related thereto.</a:t>
            </a:r>
          </a:p>
          <a:p>
            <a:r>
              <a:rPr lang="en-US" sz="4000" dirty="0">
                <a:solidFill>
                  <a:srgbClr val="293F83"/>
                </a:solidFill>
              </a:rPr>
              <a:t> </a:t>
            </a:r>
          </a:p>
          <a:p>
            <a:r>
              <a:rPr lang="en-US" sz="3200" dirty="0">
                <a:solidFill>
                  <a:srgbClr val="7030A0"/>
                </a:solidFill>
              </a:rPr>
              <a:t> </a:t>
            </a:r>
          </a:p>
          <a:p>
            <a:endParaRPr lang="en-US" sz="3200" dirty="0"/>
          </a:p>
          <a:p>
            <a:endParaRPr lang="en-US" sz="3200" dirty="0"/>
          </a:p>
          <a:p>
            <a:endParaRPr lang="en-US" sz="3200" dirty="0"/>
          </a:p>
          <a:p>
            <a:endParaRPr lang="en-US" sz="3200" dirty="0"/>
          </a:p>
          <a:p>
            <a:endParaRPr lang="en-US" sz="3200" dirty="0"/>
          </a:p>
          <a:p>
            <a:r>
              <a:rPr lang="en-US" sz="3200" dirty="0"/>
              <a:t> </a:t>
            </a:r>
          </a:p>
          <a:p>
            <a:endParaRPr lang="en-US" sz="3200" dirty="0"/>
          </a:p>
          <a:p>
            <a:endParaRPr lang="en-US" sz="3200" dirty="0"/>
          </a:p>
          <a:p>
            <a:r>
              <a:rPr lang="en-US" sz="3200" dirty="0"/>
              <a:t> </a:t>
            </a:r>
          </a:p>
          <a:p>
            <a:pPr lvl="0" defTabSz="457200">
              <a:lnSpc>
                <a:spcPct val="90000"/>
              </a:lnSpc>
              <a:spcBef>
                <a:spcPts val="1000"/>
              </a:spcBef>
              <a:buClr>
                <a:srgbClr val="5FCBEF"/>
              </a:buClr>
              <a:defRPr/>
            </a:pPr>
            <a:endParaRPr lang="en-US" sz="44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32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55E443E3-87E5-3DA8-E65B-B2047934F322}"/>
              </a:ext>
            </a:extLst>
          </p:cNvPr>
          <p:cNvSpPr txBox="1"/>
          <p:nvPr/>
        </p:nvSpPr>
        <p:spPr>
          <a:xfrm>
            <a:off x="653143" y="2257658"/>
            <a:ext cx="23992003" cy="11182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8A686E7A-4422-D2D0-2107-27E571BA7904}"/>
              </a:ext>
            </a:extLst>
          </p:cNvPr>
          <p:cNvSpPr txBox="1"/>
          <p:nvPr/>
        </p:nvSpPr>
        <p:spPr>
          <a:xfrm>
            <a:off x="3524275" y="6342730"/>
            <a:ext cx="13344524" cy="10305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19197314-B078-47AE-07D5-8E23920B014F}"/>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372135174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8F0670EC-0F93-BD3A-00AA-C190C90DB152}"/>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A71E5BC3-9167-EF7A-7635-5324D3C10D21}"/>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5CCB4C1F-5DDF-230F-FA52-57701A62BAC7}"/>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68FFB390-7310-4710-3DD5-25AD1A4EF8BA}"/>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 Case study: Los Angeles County Department of Public Health</a:t>
            </a:r>
          </a:p>
          <a:p>
            <a:endParaRPr lang="en-US" sz="4000" u="sng" dirty="0"/>
          </a:p>
          <a:p>
            <a:r>
              <a:rPr lang="en-US" sz="4000" u="sng" dirty="0">
                <a:solidFill>
                  <a:srgbClr val="293F83"/>
                </a:solidFill>
              </a:rPr>
              <a:t>CONDITIONS OF ADMISSION CLINIC VISIT / INPATIENT</a:t>
            </a:r>
            <a:endParaRPr lang="en-US" sz="4000" dirty="0">
              <a:solidFill>
                <a:srgbClr val="293F83"/>
              </a:solidFill>
            </a:endParaRPr>
          </a:p>
          <a:p>
            <a:r>
              <a:rPr lang="en-US" sz="4000" dirty="0">
                <a:solidFill>
                  <a:srgbClr val="293F83"/>
                </a:solidFill>
              </a:rPr>
              <a:t>CONDITIONS OF ADMISSION CLINIC VISIT / INPATIENT MEDICAL CONSENT: </a:t>
            </a:r>
            <a:r>
              <a:rPr lang="en-US" sz="4000" dirty="0">
                <a:solidFill>
                  <a:srgbClr val="B02418"/>
                </a:solidFill>
              </a:rPr>
              <a:t>I agree to the procedures and treatments that may take place on me/patient while a patient in the Hospital/ Clinic</a:t>
            </a:r>
            <a:r>
              <a:rPr lang="en-US" sz="4000" dirty="0">
                <a:solidFill>
                  <a:srgbClr val="293F83"/>
                </a:solidFill>
              </a:rPr>
              <a:t>. These procedures and treatments may include physical exams, laboratory and other tests, x-rays, pain relief, routine/simple nursing, surgical and other medical services, procedures and treatments, and telehealth services. [.…] I also agree that medical students, dental students, student nurses, and any other students approved by the Hospital/Clinic may help in, or observe, my/patient’s care. </a:t>
            </a:r>
            <a:r>
              <a:rPr lang="en-US" sz="4000" dirty="0">
                <a:solidFill>
                  <a:srgbClr val="B02418"/>
                </a:solidFill>
              </a:rPr>
              <a:t>I agree that the Hospital/Clinic may use and get rid of any tissue, organ, matter or other item removed from my/patient’s body.</a:t>
            </a:r>
          </a:p>
          <a:p>
            <a:endParaRPr lang="en-US" sz="4000" dirty="0">
              <a:solidFill>
                <a:srgbClr val="293F83"/>
              </a:solidFill>
            </a:endParaRPr>
          </a:p>
          <a:p>
            <a:r>
              <a:rPr lang="en-US" sz="4000" dirty="0">
                <a:solidFill>
                  <a:srgbClr val="7030A0"/>
                </a:solidFill>
              </a:rPr>
              <a:t> </a:t>
            </a:r>
          </a:p>
          <a:p>
            <a:endParaRPr lang="en-US" sz="4000" dirty="0"/>
          </a:p>
          <a:p>
            <a:endParaRPr lang="en-US" sz="4000" dirty="0"/>
          </a:p>
          <a:p>
            <a:endParaRPr lang="en-US" sz="4000" dirty="0"/>
          </a:p>
          <a:p>
            <a:endParaRPr lang="en-US" sz="4000" dirty="0"/>
          </a:p>
          <a:p>
            <a:endParaRPr lang="en-US" sz="4000" dirty="0"/>
          </a:p>
          <a:p>
            <a:r>
              <a:rPr lang="en-US" sz="4000" dirty="0"/>
              <a:t> </a:t>
            </a:r>
          </a:p>
          <a:p>
            <a:endParaRPr lang="en-US" sz="4000" dirty="0"/>
          </a:p>
          <a:p>
            <a:endParaRPr lang="en-US" sz="4000" dirty="0"/>
          </a:p>
          <a:p>
            <a:r>
              <a:rPr lang="en-US" sz="4000" dirty="0"/>
              <a:t> </a:t>
            </a:r>
          </a:p>
          <a:p>
            <a:pPr lvl="0" defTabSz="457200">
              <a:lnSpc>
                <a:spcPct val="90000"/>
              </a:lnSpc>
              <a:spcBef>
                <a:spcPts val="1000"/>
              </a:spcBef>
              <a:buClr>
                <a:srgbClr val="5FCBEF"/>
              </a:buClr>
              <a:defRPr/>
            </a:pPr>
            <a:endParaRPr lang="en-US" sz="40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40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94DB81E4-31CA-2645-DC0A-26D2F84409DF}"/>
              </a:ext>
            </a:extLst>
          </p:cNvPr>
          <p:cNvSpPr txBox="1"/>
          <p:nvPr/>
        </p:nvSpPr>
        <p:spPr>
          <a:xfrm>
            <a:off x="653143" y="2257658"/>
            <a:ext cx="23992003" cy="1118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18079382-7309-787F-9A29-E12249DD82FB}"/>
              </a:ext>
            </a:extLst>
          </p:cNvPr>
          <p:cNvSpPr txBox="1"/>
          <p:nvPr/>
        </p:nvSpPr>
        <p:spPr>
          <a:xfrm>
            <a:off x="3524275" y="6342730"/>
            <a:ext cx="13344524" cy="1030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D580F2F6-B76A-B448-7612-6542680382EB}"/>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21864678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9A87C403-A1AB-063A-1CDD-8884C6A6B3E0}"/>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6E8CE7A6-C02F-421D-61FD-AC3AFCBE9EDA}"/>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7E93E503-D396-07F9-7C7D-8269909DEDC1}"/>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273270B3-3A78-DDB4-A393-8A865894BC69}"/>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Case study: Excess thymus tissue removal?</a:t>
            </a:r>
          </a:p>
          <a:p>
            <a:endParaRPr lang="en-US" sz="4000" dirty="0"/>
          </a:p>
          <a:p>
            <a:endParaRPr lang="en-US" sz="4000" dirty="0"/>
          </a:p>
          <a:p>
            <a:endParaRPr lang="en-US" sz="4000" dirty="0"/>
          </a:p>
          <a:p>
            <a:r>
              <a:rPr lang="en-US" sz="4000" dirty="0">
                <a:solidFill>
                  <a:srgbClr val="293F83"/>
                </a:solidFill>
              </a:rPr>
              <a:t>With LA-style consent, hospital can sell your body parts and tissues. In newborn heart surgery, often part of thymus gland has to be removed.                                                                                    </a:t>
            </a:r>
          </a:p>
          <a:p>
            <a:endParaRPr lang="en-US" sz="4000" dirty="0">
              <a:solidFill>
                <a:srgbClr val="293F83"/>
              </a:solidFill>
            </a:endParaRPr>
          </a:p>
          <a:p>
            <a:r>
              <a:rPr lang="en-US" sz="4000" dirty="0">
                <a:solidFill>
                  <a:srgbClr val="293F83"/>
                </a:solidFill>
              </a:rPr>
              <a:t>Is there financial incentive to remove this gland or transect excess tissue?</a:t>
            </a:r>
          </a:p>
          <a:p>
            <a:r>
              <a:rPr lang="en-US" sz="4000" dirty="0">
                <a:solidFill>
                  <a:srgbClr val="293F83"/>
                </a:solidFill>
              </a:rPr>
              <a:t> </a:t>
            </a:r>
          </a:p>
          <a:p>
            <a:r>
              <a:rPr lang="en-US" sz="3200" dirty="0">
                <a:solidFill>
                  <a:srgbClr val="7030A0"/>
                </a:solidFill>
              </a:rPr>
              <a:t> </a:t>
            </a:r>
          </a:p>
          <a:p>
            <a:endParaRPr lang="en-US" sz="3200" dirty="0"/>
          </a:p>
          <a:p>
            <a:endParaRPr lang="en-US" sz="3200" dirty="0"/>
          </a:p>
          <a:p>
            <a:endParaRPr lang="en-US" sz="3200" dirty="0"/>
          </a:p>
          <a:p>
            <a:endParaRPr lang="en-US" sz="3200" dirty="0"/>
          </a:p>
          <a:p>
            <a:endParaRPr lang="en-US" sz="3200" dirty="0"/>
          </a:p>
          <a:p>
            <a:r>
              <a:rPr lang="en-US" sz="3200" dirty="0"/>
              <a:t> </a:t>
            </a:r>
          </a:p>
          <a:p>
            <a:endParaRPr lang="en-US" sz="3200" dirty="0"/>
          </a:p>
          <a:p>
            <a:endParaRPr lang="en-US" sz="3200" dirty="0"/>
          </a:p>
          <a:p>
            <a:r>
              <a:rPr lang="en-US" sz="3200" dirty="0"/>
              <a:t> </a:t>
            </a:r>
          </a:p>
          <a:p>
            <a:pPr lvl="0" defTabSz="457200">
              <a:lnSpc>
                <a:spcPct val="90000"/>
              </a:lnSpc>
              <a:spcBef>
                <a:spcPts val="1000"/>
              </a:spcBef>
              <a:buClr>
                <a:srgbClr val="5FCBEF"/>
              </a:buClr>
              <a:defRPr/>
            </a:pPr>
            <a:endParaRPr lang="en-US" sz="44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32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45B264F5-0524-B336-BCD0-F9B0ADC0EBDA}"/>
              </a:ext>
            </a:extLst>
          </p:cNvPr>
          <p:cNvSpPr txBox="1"/>
          <p:nvPr/>
        </p:nvSpPr>
        <p:spPr>
          <a:xfrm>
            <a:off x="653143" y="2257658"/>
            <a:ext cx="23992003" cy="11182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3CC2217A-76EA-F42B-31B5-D37EF096CC79}"/>
              </a:ext>
            </a:extLst>
          </p:cNvPr>
          <p:cNvSpPr txBox="1"/>
          <p:nvPr/>
        </p:nvSpPr>
        <p:spPr>
          <a:xfrm>
            <a:off x="3524275" y="6342730"/>
            <a:ext cx="13344524" cy="10305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B1072070-2243-910C-F8CC-EAE241D8E86E}"/>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189770876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99ADF5AB-B252-8D95-685E-FC9DBD758D3F}"/>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7A8595FB-AC74-F594-4266-9AF0600FB10F}"/>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2BC8B56E-8D33-B654-FF0A-DF328287EF99}"/>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D4F8B2BB-A998-DCBF-24E0-4BABEF918DCD}"/>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 </a:t>
            </a: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a:solidFill>
                  <a:srgbClr val="632423"/>
                </a:solidFill>
              </a:rPr>
              <a:t>HIPAA </a:t>
            </a:r>
            <a:r>
              <a:rPr lang="en-US" sz="4000" dirty="0">
                <a:solidFill>
                  <a:srgbClr val="632423"/>
                </a:solidFill>
              </a:rPr>
              <a:t>Case Study 2: St. Joseph's Hospital and Medical Center/Dignity Health                                                                                                            Arizona</a:t>
            </a:r>
          </a:p>
          <a:p>
            <a:r>
              <a:rPr lang="en-US" sz="4000" dirty="0"/>
              <a:t> </a:t>
            </a:r>
          </a:p>
          <a:p>
            <a:r>
              <a:rPr lang="en-US" sz="4000" dirty="0">
                <a:solidFill>
                  <a:srgbClr val="293F83"/>
                </a:solidFill>
              </a:rPr>
              <a:t>By signing this form, You agree to all of the following provisions: </a:t>
            </a:r>
          </a:p>
          <a:p>
            <a:r>
              <a:rPr lang="en-US" sz="4000" dirty="0">
                <a:solidFill>
                  <a:srgbClr val="293F83"/>
                </a:solidFill>
              </a:rPr>
              <a:t>……………………………………</a:t>
            </a:r>
          </a:p>
          <a:p>
            <a:endParaRPr lang="en-US" sz="4000" dirty="0"/>
          </a:p>
          <a:p>
            <a:endParaRPr lang="en-US" sz="4000" dirty="0">
              <a:solidFill>
                <a:srgbClr val="293F83"/>
              </a:solidFill>
            </a:endParaRPr>
          </a:p>
          <a:p>
            <a:r>
              <a:rPr lang="en-US" sz="4000" dirty="0">
                <a:solidFill>
                  <a:srgbClr val="293F83"/>
                </a:solidFill>
              </a:rPr>
              <a:t>6. Release of Information You will be given a Notice of Privacy Practices that explains how the hospital may use information about the Patient. The Notice of Privacy Practices is available on the Hospital's website under Patient Privacy Notice. The Notice of Privacy Practices explains that we will obtain </a:t>
            </a:r>
            <a:r>
              <a:rPr lang="en-US" sz="4000" dirty="0">
                <a:solidFill>
                  <a:srgbClr val="B02418"/>
                </a:solidFill>
              </a:rPr>
              <a:t>Your written authorization to release information about the Patient, unless We are allowed or required by law to disclose the information without authorization. </a:t>
            </a:r>
          </a:p>
          <a:p>
            <a:endParaRPr lang="en-US" sz="4000" dirty="0">
              <a:solidFill>
                <a:srgbClr val="B02418"/>
              </a:solidFill>
            </a:endParaRPr>
          </a:p>
          <a:p>
            <a:endParaRPr lang="en-US" sz="4000" dirty="0"/>
          </a:p>
          <a:p>
            <a:endParaRPr lang="en-US" sz="4000" dirty="0"/>
          </a:p>
          <a:p>
            <a:endParaRPr lang="en-US" sz="4000" dirty="0"/>
          </a:p>
          <a:p>
            <a:endParaRPr lang="en-US" sz="4000" dirty="0"/>
          </a:p>
          <a:p>
            <a:r>
              <a:rPr lang="en-US" sz="4000" dirty="0"/>
              <a:t> </a:t>
            </a:r>
          </a:p>
          <a:p>
            <a:endParaRPr lang="en-US" sz="4000" dirty="0"/>
          </a:p>
          <a:p>
            <a:endParaRPr lang="en-US" sz="4000" dirty="0"/>
          </a:p>
          <a:p>
            <a:r>
              <a:rPr lang="en-US" sz="4000" dirty="0"/>
              <a:t> </a:t>
            </a:r>
          </a:p>
          <a:p>
            <a:pPr lvl="0" defTabSz="457200">
              <a:lnSpc>
                <a:spcPct val="90000"/>
              </a:lnSpc>
              <a:spcBef>
                <a:spcPts val="1000"/>
              </a:spcBef>
              <a:buClr>
                <a:srgbClr val="5FCBEF"/>
              </a:buClr>
              <a:defRPr/>
            </a:pPr>
            <a:endParaRPr lang="en-US" sz="40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40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06DEF877-0987-90CD-825A-47002F7498FF}"/>
              </a:ext>
            </a:extLst>
          </p:cNvPr>
          <p:cNvSpPr txBox="1"/>
          <p:nvPr/>
        </p:nvSpPr>
        <p:spPr>
          <a:xfrm>
            <a:off x="653143" y="2257658"/>
            <a:ext cx="23992003" cy="1118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552DA81A-63F1-8312-74B3-6DD0D3269D93}"/>
              </a:ext>
            </a:extLst>
          </p:cNvPr>
          <p:cNvSpPr txBox="1"/>
          <p:nvPr/>
        </p:nvSpPr>
        <p:spPr>
          <a:xfrm>
            <a:off x="3524275" y="6342730"/>
            <a:ext cx="13344524" cy="1030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23AA2447-1EFA-835A-D790-EA22916CA35A}"/>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2878586711"/>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DDB5B1EF-2F20-E848-566A-B39573E631F2}"/>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9E96DA28-8120-EC86-F1E6-AC4F70BCAE00}"/>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A61DB5F8-F9B8-C0AC-B3B0-54406202C3AD}"/>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FC6B26C4-88C6-C6C8-D474-A3010528A9C3}"/>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r>
              <a:rPr lang="en-US" sz="4000" dirty="0">
                <a:solidFill>
                  <a:srgbClr val="632423"/>
                </a:solidFill>
              </a:rPr>
              <a:t>Arizona Health Information Exchange</a:t>
            </a:r>
          </a:p>
          <a:p>
            <a:r>
              <a:rPr lang="en-US" sz="4000" dirty="0">
                <a:solidFill>
                  <a:srgbClr val="632423"/>
                </a:solidFill>
              </a:rPr>
              <a:t>Providing HIE services in Arizona since 2007.</a:t>
            </a:r>
          </a:p>
          <a:p>
            <a:endParaRPr lang="en-US" sz="4000" dirty="0"/>
          </a:p>
          <a:p>
            <a:r>
              <a:rPr lang="en-US" sz="4000" dirty="0">
                <a:solidFill>
                  <a:srgbClr val="293F83"/>
                </a:solidFill>
              </a:rPr>
              <a:t>What We Do</a:t>
            </a:r>
          </a:p>
          <a:p>
            <a:r>
              <a:rPr lang="en-US" sz="4000" dirty="0">
                <a:solidFill>
                  <a:srgbClr val="293F83"/>
                </a:solidFill>
              </a:rPr>
              <a:t>We serve as a </a:t>
            </a:r>
            <a:r>
              <a:rPr lang="en-US" sz="4000" dirty="0">
                <a:solidFill>
                  <a:srgbClr val="B02418"/>
                </a:solidFill>
              </a:rPr>
              <a:t>trusted HIE partner for facets of the healthcare community </a:t>
            </a:r>
            <a:r>
              <a:rPr lang="en-US" sz="4000" dirty="0">
                <a:solidFill>
                  <a:srgbClr val="293F83"/>
                </a:solidFill>
              </a:rPr>
              <a:t>– from first responders, hospitals, health plans, labs, community behavioral health and physical health providers to post-acute care and hospice providers. </a:t>
            </a:r>
            <a:r>
              <a:rPr lang="en-US" sz="4000" dirty="0">
                <a:solidFill>
                  <a:srgbClr val="B02418"/>
                </a:solidFill>
              </a:rPr>
              <a:t>We connect the digital health record systems for healthcare providers so that regardless of where a patient goes for care, their medical history is accessible to the physicians and healthcare professionals who need it.</a:t>
            </a:r>
          </a:p>
          <a:p>
            <a:r>
              <a:rPr lang="en-US" sz="4000" dirty="0">
                <a:solidFill>
                  <a:srgbClr val="293F83"/>
                </a:solidFill>
              </a:rPr>
              <a:t>Having a complete view of each patient is vital for delivering the best care and a positive patient experience. We give providers the latest medical information, including hospital/ER discharge summaries, imaging and lab data for new and existing patients – all without the need to fax, email or call multiple entities.</a:t>
            </a:r>
          </a:p>
          <a:p>
            <a:endParaRPr lang="en-US" sz="4000" dirty="0">
              <a:solidFill>
                <a:srgbClr val="293F83"/>
              </a:solidFill>
            </a:endParaRPr>
          </a:p>
          <a:p>
            <a:r>
              <a:rPr lang="en-US" sz="4000" dirty="0">
                <a:solidFill>
                  <a:srgbClr val="293F83"/>
                </a:solidFill>
              </a:rPr>
              <a:t>Our Mission</a:t>
            </a:r>
          </a:p>
          <a:p>
            <a:r>
              <a:rPr lang="en-US" sz="4000" dirty="0">
                <a:solidFill>
                  <a:srgbClr val="B02418"/>
                </a:solidFill>
              </a:rPr>
              <a:t>Advancing individual and community health and wellness through the delivery of actionable information and analysis.</a:t>
            </a:r>
          </a:p>
          <a:p>
            <a:endParaRPr lang="en-US" sz="4000" dirty="0">
              <a:solidFill>
                <a:srgbClr val="293F83"/>
              </a:solidFill>
            </a:endParaRPr>
          </a:p>
          <a:p>
            <a:r>
              <a:rPr lang="en-US" sz="4000" dirty="0">
                <a:solidFill>
                  <a:srgbClr val="7030A0"/>
                </a:solidFill>
              </a:rPr>
              <a:t> </a:t>
            </a:r>
          </a:p>
          <a:p>
            <a:endParaRPr lang="en-US" sz="4000" dirty="0"/>
          </a:p>
          <a:p>
            <a:endParaRPr lang="en-US" sz="4000" dirty="0"/>
          </a:p>
          <a:p>
            <a:endParaRPr lang="en-US" sz="4000" dirty="0"/>
          </a:p>
          <a:p>
            <a:endParaRPr lang="en-US" sz="4000" dirty="0"/>
          </a:p>
          <a:p>
            <a:endParaRPr lang="en-US" sz="4000" dirty="0"/>
          </a:p>
          <a:p>
            <a:r>
              <a:rPr lang="en-US" sz="4000" dirty="0"/>
              <a:t> </a:t>
            </a:r>
          </a:p>
          <a:p>
            <a:endParaRPr lang="en-US" sz="4000" dirty="0"/>
          </a:p>
          <a:p>
            <a:endParaRPr lang="en-US" sz="4000" dirty="0"/>
          </a:p>
          <a:p>
            <a:r>
              <a:rPr lang="en-US" sz="4000" dirty="0"/>
              <a:t> </a:t>
            </a:r>
          </a:p>
          <a:p>
            <a:pPr lvl="0" defTabSz="457200">
              <a:lnSpc>
                <a:spcPct val="90000"/>
              </a:lnSpc>
              <a:spcBef>
                <a:spcPts val="1000"/>
              </a:spcBef>
              <a:buClr>
                <a:srgbClr val="5FCBEF"/>
              </a:buClr>
              <a:defRPr/>
            </a:pPr>
            <a:endParaRPr lang="en-US" sz="40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40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98C4423E-57C6-EE1D-0939-5067684B0D99}"/>
              </a:ext>
            </a:extLst>
          </p:cNvPr>
          <p:cNvSpPr txBox="1"/>
          <p:nvPr/>
        </p:nvSpPr>
        <p:spPr>
          <a:xfrm>
            <a:off x="653143" y="2257658"/>
            <a:ext cx="23992003" cy="1118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CE62F452-2383-EB52-9DD3-F7BC07E7EDE0}"/>
              </a:ext>
            </a:extLst>
          </p:cNvPr>
          <p:cNvSpPr txBox="1"/>
          <p:nvPr/>
        </p:nvSpPr>
        <p:spPr>
          <a:xfrm>
            <a:off x="3524275" y="6342730"/>
            <a:ext cx="13344524" cy="1030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4480F3F8-E7C5-9877-2A29-836306FF34ED}"/>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364556010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CBA90CD9-626E-51FA-D832-81A211FAD7E6}"/>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FCC03EF4-8EA7-92F6-60DB-B05C9563E0B8}"/>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EF35FDFE-C6A5-EB9A-5944-87FE18631A82}"/>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30FE6ED0-380C-4D35-AD96-0396FB07CFA7}"/>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 </a:t>
            </a: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Closing thoughts</a:t>
            </a:r>
          </a:p>
          <a:p>
            <a:endParaRPr lang="en-US" sz="4000" dirty="0">
              <a:solidFill>
                <a:srgbClr val="632423"/>
              </a:solidFill>
            </a:endParaRPr>
          </a:p>
          <a:p>
            <a:endParaRPr lang="en-US" sz="4000" dirty="0">
              <a:solidFill>
                <a:srgbClr val="293F83"/>
              </a:solidFill>
            </a:endParaRPr>
          </a:p>
          <a:p>
            <a:r>
              <a:rPr lang="en-US" sz="4000" dirty="0">
                <a:solidFill>
                  <a:srgbClr val="293F83"/>
                </a:solidFill>
              </a:rPr>
              <a:t>Hospital forms are contracts; under contract law you can cross out items, add limitation or conditions (e.g. no disclosure to HIE’s), or write a separate “limitations letter.” </a:t>
            </a:r>
          </a:p>
          <a:p>
            <a:endParaRPr lang="en-US" sz="4000" dirty="0">
              <a:solidFill>
                <a:srgbClr val="293F83"/>
              </a:solidFill>
            </a:endParaRPr>
          </a:p>
          <a:p>
            <a:r>
              <a:rPr lang="en-US" sz="4000" dirty="0">
                <a:solidFill>
                  <a:srgbClr val="293F83"/>
                </a:solidFill>
              </a:rPr>
              <a:t>But hospital can refuse admission depending on modification.</a:t>
            </a:r>
          </a:p>
          <a:p>
            <a:endParaRPr lang="en-US" sz="4000" dirty="0">
              <a:solidFill>
                <a:srgbClr val="293F83"/>
              </a:solidFill>
            </a:endParaRPr>
          </a:p>
          <a:p>
            <a:r>
              <a:rPr lang="en-US" sz="4000" dirty="0">
                <a:solidFill>
                  <a:srgbClr val="293F83"/>
                </a:solidFill>
              </a:rPr>
              <a:t>Patient education needed!</a:t>
            </a:r>
          </a:p>
          <a:p>
            <a:endParaRPr lang="en-US" sz="4000" dirty="0">
              <a:solidFill>
                <a:srgbClr val="293F83"/>
              </a:solidFill>
            </a:endParaRPr>
          </a:p>
          <a:p>
            <a:r>
              <a:rPr lang="en-US" sz="4000" dirty="0">
                <a:solidFill>
                  <a:srgbClr val="293F83"/>
                </a:solidFill>
              </a:rPr>
              <a:t>New laws can help (e.g. rights to opt out made more clear).</a:t>
            </a:r>
          </a:p>
          <a:p>
            <a:r>
              <a:rPr lang="en-US" sz="4000" dirty="0">
                <a:solidFill>
                  <a:srgbClr val="293F83"/>
                </a:solidFill>
              </a:rPr>
              <a:t> </a:t>
            </a:r>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r>
              <a:rPr lang="en-US" sz="4000" dirty="0"/>
              <a:t> </a:t>
            </a:r>
            <a:endParaRPr lang="en-US" sz="3200" dirty="0">
              <a:solidFill>
                <a:srgbClr val="7030A0"/>
              </a:solidFill>
            </a:endParaRPr>
          </a:p>
          <a:p>
            <a:endParaRPr lang="en-US" sz="3200" dirty="0"/>
          </a:p>
          <a:p>
            <a:endParaRPr lang="en-US" sz="3200" dirty="0"/>
          </a:p>
          <a:p>
            <a:endParaRPr lang="en-US" sz="3200" dirty="0"/>
          </a:p>
          <a:p>
            <a:endParaRPr lang="en-US" sz="3200" dirty="0"/>
          </a:p>
          <a:p>
            <a:endParaRPr lang="en-US" sz="3200" dirty="0"/>
          </a:p>
          <a:p>
            <a:r>
              <a:rPr lang="en-US" sz="3200" dirty="0"/>
              <a:t> </a:t>
            </a:r>
          </a:p>
          <a:p>
            <a:endParaRPr lang="en-US" sz="3200" dirty="0"/>
          </a:p>
          <a:p>
            <a:endParaRPr lang="en-US" sz="3200" dirty="0"/>
          </a:p>
          <a:p>
            <a:r>
              <a:rPr lang="en-US" sz="3200" dirty="0"/>
              <a:t> </a:t>
            </a:r>
          </a:p>
          <a:p>
            <a:pPr lvl="0" defTabSz="457200">
              <a:lnSpc>
                <a:spcPct val="90000"/>
              </a:lnSpc>
              <a:spcBef>
                <a:spcPts val="1000"/>
              </a:spcBef>
              <a:buClr>
                <a:srgbClr val="5FCBEF"/>
              </a:buClr>
              <a:defRPr/>
            </a:pPr>
            <a:endParaRPr lang="en-US" sz="44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32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4308DE17-E76F-C7E1-788A-225A7318AA46}"/>
              </a:ext>
            </a:extLst>
          </p:cNvPr>
          <p:cNvSpPr txBox="1"/>
          <p:nvPr/>
        </p:nvSpPr>
        <p:spPr>
          <a:xfrm>
            <a:off x="653143" y="2257658"/>
            <a:ext cx="23992003" cy="1118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803DB81A-4FC9-C819-9F7B-831165D3700A}"/>
              </a:ext>
            </a:extLst>
          </p:cNvPr>
          <p:cNvSpPr txBox="1"/>
          <p:nvPr/>
        </p:nvSpPr>
        <p:spPr>
          <a:xfrm>
            <a:off x="3524275" y="6342730"/>
            <a:ext cx="13344524" cy="1030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151B0F69-5885-FE21-593F-D43239250B97}"/>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215576526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p:cNvGrpSpPr/>
        <p:nvPr/>
      </p:nvGrpSpPr>
      <p:grpSpPr>
        <a:xfrm>
          <a:off x="0" y="0"/>
          <a:ext cx="0" cy="0"/>
          <a:chOff x="0" y="0"/>
          <a:chExt cx="0" cy="0"/>
        </a:xfrm>
      </p:grpSpPr>
      <p:sp>
        <p:nvSpPr>
          <p:cNvPr id="395" name="PMB 218,  2136 Ford Parkway,  St. Paul, MN  55116-1863…"/>
          <p:cNvSpPr txBox="1"/>
          <p:nvPr/>
        </p:nvSpPr>
        <p:spPr>
          <a:xfrm>
            <a:off x="1907672" y="10464453"/>
            <a:ext cx="20568656" cy="20828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buClr>
                <a:srgbClr val="5FCBEF"/>
              </a:buClr>
              <a:buFont typeface="Wingdings 3"/>
              <a:defRPr sz="3800" b="0">
                <a:solidFill>
                  <a:srgbClr val="293F83"/>
                </a:solidFill>
                <a:latin typeface="+mn-lt"/>
                <a:ea typeface="+mn-ea"/>
                <a:cs typeface="+mn-cs"/>
                <a:sym typeface="Avenir Heavy"/>
              </a:defRPr>
            </a:pPr>
            <a:r>
              <a:t>PMB 218,  2136 Ford Parkway,  St. Paul, MN  55116-1863</a:t>
            </a:r>
          </a:p>
          <a:p>
            <a:pPr>
              <a:buClr>
                <a:srgbClr val="5FCBEF"/>
              </a:buClr>
              <a:buFont typeface="Wingdings 3"/>
              <a:defRPr sz="3800" b="0">
                <a:solidFill>
                  <a:srgbClr val="293F83"/>
                </a:solidFill>
                <a:latin typeface="+mn-lt"/>
                <a:ea typeface="+mn-ea"/>
                <a:cs typeface="+mn-cs"/>
                <a:sym typeface="Avenir Heavy"/>
              </a:defRPr>
            </a:pPr>
            <a:r>
              <a:rPr>
                <a:hlinkClick r:id="rId2"/>
              </a:rPr>
              <a:t>www.nationalhealthfreedom.org</a:t>
            </a:r>
            <a:r>
              <a:t>  </a:t>
            </a:r>
          </a:p>
          <a:p>
            <a:pPr>
              <a:buClr>
                <a:srgbClr val="5FCBEF"/>
              </a:buClr>
              <a:buFont typeface="Wingdings 3"/>
              <a:defRPr sz="3800" b="0">
                <a:solidFill>
                  <a:srgbClr val="293F83"/>
                </a:solidFill>
                <a:latin typeface="+mn-lt"/>
                <a:ea typeface="+mn-ea"/>
                <a:cs typeface="+mn-cs"/>
                <a:sym typeface="Avenir Heavy"/>
              </a:defRPr>
            </a:pPr>
            <a:r>
              <a:t>E-mail: info@nationalhealthfreedom.org</a:t>
            </a:r>
          </a:p>
        </p:txBody>
      </p:sp>
      <p:pic>
        <p:nvPicPr>
          <p:cNvPr id="396" name="NHFA_2021AnnualReport_Julie.Savedformidmlfile copy2.jpg" descr="NHFA_2021AnnualReport_Julie.Savedformidmlfile copy2.jpg"/>
          <p:cNvPicPr>
            <a:picLocks noChangeAspect="1"/>
          </p:cNvPicPr>
          <p:nvPr/>
        </p:nvPicPr>
        <p:blipFill>
          <a:blip r:embed="rId3"/>
          <a:srcRect l="2951" t="2836" r="2951" b="38724"/>
          <a:stretch>
            <a:fillRect/>
          </a:stretch>
        </p:blipFill>
        <p:spPr>
          <a:xfrm>
            <a:off x="929699" y="728993"/>
            <a:ext cx="11026080" cy="8861814"/>
          </a:xfrm>
          <a:prstGeom prst="rect">
            <a:avLst/>
          </a:prstGeom>
          <a:ln w="12700">
            <a:miter lim="400000"/>
          </a:ln>
        </p:spPr>
      </p:pic>
      <p:pic>
        <p:nvPicPr>
          <p:cNvPr id="397" name="NHFA_2021AnnualReport_Julie.Savedformidmlfile copy.jpg" descr="NHFA_2021AnnualReport_Julie.Savedformidmlfile copy.jpg"/>
          <p:cNvPicPr>
            <a:picLocks noChangeAspect="1"/>
          </p:cNvPicPr>
          <p:nvPr/>
        </p:nvPicPr>
        <p:blipFill>
          <a:blip r:embed="rId4"/>
          <a:srcRect l="2922" t="2572" r="2922" b="38731"/>
          <a:stretch>
            <a:fillRect/>
          </a:stretch>
        </p:blipFill>
        <p:spPr>
          <a:xfrm>
            <a:off x="12447369" y="654552"/>
            <a:ext cx="11006933" cy="8879911"/>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p:cNvGrpSpPr/>
        <p:nvPr/>
      </p:nvGrpSpPr>
      <p:grpSpPr>
        <a:xfrm>
          <a:off x="0" y="0"/>
          <a:ext cx="0" cy="0"/>
          <a:chOff x="0" y="0"/>
          <a:chExt cx="0" cy="0"/>
        </a:xfrm>
      </p:grpSpPr>
      <p:sp>
        <p:nvSpPr>
          <p:cNvPr id="137" name="–Johnny Appleseed"/>
          <p:cNvSpPr txBox="1">
            <a:spLocks noGrp="1"/>
          </p:cNvSpPr>
          <p:nvPr>
            <p:ph type="body" idx="21"/>
          </p:nvPr>
        </p:nvSpPr>
        <p:spPr>
          <a:prstGeom prst="rect">
            <a:avLst/>
          </a:prstGeom>
        </p:spPr>
        <p:txBody>
          <a:bodyPr/>
          <a:lstStyle/>
          <a:p>
            <a:r>
              <a:t>–Johnny Appleseed</a:t>
            </a:r>
          </a:p>
        </p:txBody>
      </p:sp>
      <p:sp>
        <p:nvSpPr>
          <p:cNvPr id="138" name="“Type a quote here.”"/>
          <p:cNvSpPr txBox="1">
            <a:spLocks noGrp="1"/>
          </p:cNvSpPr>
          <p:nvPr>
            <p:ph type="body" idx="22"/>
          </p:nvPr>
        </p:nvSpPr>
        <p:spPr>
          <a:prstGeom prst="rect">
            <a:avLst/>
          </a:prstGeom>
        </p:spPr>
        <p:txBody>
          <a:bodyPr/>
          <a:lstStyle/>
          <a:p>
            <a:r>
              <a:t>“Type a quote here.” </a:t>
            </a:r>
          </a:p>
        </p:txBody>
      </p:sp>
      <p:sp>
        <p:nvSpPr>
          <p:cNvPr id="139" name="Rectangle"/>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r>
              <a:rPr lang="en-US" sz="6000" dirty="0">
                <a:solidFill>
                  <a:srgbClr val="632423"/>
                </a:solidFill>
              </a:rPr>
              <a:t>Hospital Consent and Informed Consent</a:t>
            </a:r>
          </a:p>
          <a:p>
            <a:endParaRPr lang="en-US" sz="3200" dirty="0"/>
          </a:p>
          <a:p>
            <a:endParaRPr lang="en-US" sz="4000" dirty="0"/>
          </a:p>
          <a:p>
            <a:r>
              <a:rPr lang="en-US" sz="4000" dirty="0">
                <a:solidFill>
                  <a:srgbClr val="632423"/>
                </a:solidFill>
              </a:rPr>
              <a:t>“Consent” v. “Informed Consent” differences</a:t>
            </a:r>
          </a:p>
          <a:p>
            <a:endParaRPr lang="en-US" sz="4000" dirty="0">
              <a:solidFill>
                <a:srgbClr val="293F83"/>
              </a:solidFill>
            </a:endParaRPr>
          </a:p>
          <a:p>
            <a:r>
              <a:rPr lang="en-US" sz="4000" dirty="0">
                <a:solidFill>
                  <a:srgbClr val="293F83"/>
                </a:solidFill>
              </a:rPr>
              <a:t>Individual right to decline or accept treatment, versus method to                                                         protect legal interests of doctors and ensure understand choices.</a:t>
            </a:r>
          </a:p>
          <a:p>
            <a:r>
              <a:rPr lang="en-US" sz="4000" dirty="0">
                <a:solidFill>
                  <a:srgbClr val="293F83"/>
                </a:solidFill>
              </a:rPr>
              <a:t> </a:t>
            </a:r>
          </a:p>
          <a:p>
            <a:endParaRPr lang="en-US" sz="4000" dirty="0">
              <a:solidFill>
                <a:srgbClr val="293F83"/>
              </a:solidFill>
            </a:endParaRPr>
          </a:p>
          <a:p>
            <a:r>
              <a:rPr lang="en-US" sz="4000" dirty="0">
                <a:solidFill>
                  <a:srgbClr val="632423"/>
                </a:solidFill>
              </a:rPr>
              <a:t>Overlaps and interpenetrations</a:t>
            </a:r>
          </a:p>
          <a:p>
            <a:endParaRPr lang="en-US" sz="4000" dirty="0">
              <a:solidFill>
                <a:srgbClr val="293F83"/>
              </a:solidFill>
            </a:endParaRPr>
          </a:p>
          <a:p>
            <a:r>
              <a:rPr lang="en-US" sz="4000" dirty="0">
                <a:solidFill>
                  <a:srgbClr val="293F83"/>
                </a:solidFill>
              </a:rPr>
              <a:t>Any consent requires some information, i.e. what am I being asked to consent to?</a:t>
            </a:r>
          </a:p>
          <a:p>
            <a:r>
              <a:rPr lang="en-US" sz="4000" dirty="0">
                <a:solidFill>
                  <a:srgbClr val="293F83"/>
                </a:solidFill>
              </a:rPr>
              <a:t> </a:t>
            </a:r>
          </a:p>
          <a:p>
            <a:r>
              <a:rPr lang="en-US" sz="4000" dirty="0">
                <a:solidFill>
                  <a:srgbClr val="293F83"/>
                </a:solidFill>
              </a:rPr>
              <a:t>“Informed consent” as a mechanism to prove “consent.”</a:t>
            </a:r>
          </a:p>
          <a:p>
            <a:r>
              <a:rPr lang="en-US" sz="3200" dirty="0">
                <a:solidFill>
                  <a:srgbClr val="7030A0"/>
                </a:solidFill>
              </a:rPr>
              <a:t> </a:t>
            </a:r>
          </a:p>
          <a:p>
            <a:endParaRPr lang="en-US" sz="3200" dirty="0"/>
          </a:p>
          <a:p>
            <a:endParaRPr lang="en-US" sz="3200" dirty="0"/>
          </a:p>
          <a:p>
            <a:endParaRPr lang="en-US" sz="3200" dirty="0"/>
          </a:p>
          <a:p>
            <a:endParaRPr lang="en-US" sz="3200" dirty="0"/>
          </a:p>
          <a:p>
            <a:endParaRPr lang="en-US" sz="3200" dirty="0"/>
          </a:p>
          <a:p>
            <a:r>
              <a:rPr lang="en-US" sz="3200" dirty="0"/>
              <a:t> </a:t>
            </a:r>
          </a:p>
          <a:p>
            <a:endParaRPr lang="en-US" sz="3200" dirty="0"/>
          </a:p>
          <a:p>
            <a:endParaRPr lang="en-US" sz="3200" dirty="0"/>
          </a:p>
          <a:p>
            <a:r>
              <a:rPr lang="en-US" sz="3200" dirty="0"/>
              <a:t> </a:t>
            </a:r>
          </a:p>
          <a:p>
            <a:pPr lvl="0" defTabSz="457200">
              <a:lnSpc>
                <a:spcPct val="90000"/>
              </a:lnSpc>
              <a:spcBef>
                <a:spcPts val="1000"/>
              </a:spcBef>
              <a:buClr>
                <a:srgbClr val="5FCBEF"/>
              </a:buClr>
              <a:defRPr/>
            </a:pPr>
            <a:endParaRPr lang="en-US" sz="44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32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p:cNvSpPr txBox="1"/>
          <p:nvPr/>
        </p:nvSpPr>
        <p:spPr>
          <a:xfrm>
            <a:off x="653143" y="2257658"/>
            <a:ext cx="23992003" cy="1118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p:cNvSpPr txBox="1"/>
          <p:nvPr/>
        </p:nvSpPr>
        <p:spPr>
          <a:xfrm>
            <a:off x="3524275" y="6342730"/>
            <a:ext cx="13344524" cy="1030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962C93D6-E3A5-5AAA-D518-F637E21E8A6E}"/>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397725276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E2A8F5E3-3101-4CA2-7E41-DDA90316D95D}"/>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3DEF8AF3-1DEA-7612-9CBD-F74F297DEFF7}"/>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8D9E46A4-DDBB-A699-AB47-38E7EBC03FEC}"/>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F0B4604D-B0A3-2DEC-4586-52B55E93BF91}"/>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r>
              <a:rPr lang="en-US" sz="4000" dirty="0">
                <a:solidFill>
                  <a:srgbClr val="632423"/>
                </a:solidFill>
              </a:rPr>
              <a:t>AMA describes informed consent </a:t>
            </a:r>
            <a:r>
              <a:rPr lang="en-US" sz="4000" dirty="0">
                <a:solidFill>
                  <a:srgbClr val="293F83"/>
                </a:solidFill>
              </a:rPr>
              <a:t>as “fundamental in both ethics and law” and requires physicians to disclose diagnosis, risks, benefits, and alternatives. American Medical Association, </a:t>
            </a:r>
            <a:r>
              <a:rPr lang="en-US" sz="4000" i="1" dirty="0">
                <a:solidFill>
                  <a:srgbClr val="293F83"/>
                </a:solidFill>
              </a:rPr>
              <a:t>Code of Medical Ethics Opinion 2.1.1 – Informed Consent.</a:t>
            </a:r>
            <a:br>
              <a:rPr lang="en-US" sz="4000" dirty="0">
                <a:solidFill>
                  <a:srgbClr val="293F83"/>
                </a:solidFill>
              </a:rPr>
            </a:br>
            <a:endParaRPr lang="en-US" sz="4000" dirty="0">
              <a:solidFill>
                <a:srgbClr val="293F83"/>
              </a:solidFill>
            </a:endParaRPr>
          </a:p>
          <a:p>
            <a:endParaRPr lang="en-US" sz="4000" dirty="0"/>
          </a:p>
          <a:p>
            <a:endParaRPr lang="en-US" sz="4000" dirty="0"/>
          </a:p>
          <a:p>
            <a:r>
              <a:rPr lang="en-US" sz="4000" dirty="0">
                <a:solidFill>
                  <a:srgbClr val="632423"/>
                </a:solidFill>
              </a:rPr>
              <a:t>Case law re informed consent:</a:t>
            </a:r>
            <a:r>
              <a:rPr lang="en-US" sz="4000" dirty="0"/>
              <a:t> </a:t>
            </a:r>
            <a:r>
              <a:rPr lang="en-US" sz="4000" dirty="0">
                <a:solidFill>
                  <a:srgbClr val="293F83"/>
                </a:solidFill>
              </a:rPr>
              <a:t>(1) protection against battery (unauthorized treatment) and     (2) a negligence standard (failure to disclose material risks). See </a:t>
            </a:r>
            <a:r>
              <a:rPr lang="en-US" sz="4000" i="1" dirty="0">
                <a:solidFill>
                  <a:srgbClr val="293F83"/>
                </a:solidFill>
              </a:rPr>
              <a:t>Canterbury v. Spence</a:t>
            </a:r>
            <a:r>
              <a:rPr lang="en-US" sz="4000" dirty="0">
                <a:solidFill>
                  <a:srgbClr val="293F83"/>
                </a:solidFill>
              </a:rPr>
              <a:t>, 464 F.2d 772 (D.C. Cir. 1972).</a:t>
            </a:r>
            <a:br>
              <a:rPr lang="en-US" sz="4000" dirty="0">
                <a:solidFill>
                  <a:srgbClr val="293F83"/>
                </a:solidFill>
              </a:rPr>
            </a:br>
            <a:endParaRPr lang="en-US" sz="4000" dirty="0">
              <a:solidFill>
                <a:srgbClr val="293F83"/>
              </a:solidFill>
            </a:endParaRPr>
          </a:p>
          <a:p>
            <a:endParaRPr lang="en-US" sz="4000" dirty="0">
              <a:solidFill>
                <a:srgbClr val="293F83"/>
              </a:solidFill>
            </a:endParaRPr>
          </a:p>
          <a:p>
            <a:r>
              <a:rPr lang="en-US" sz="4000" dirty="0">
                <a:solidFill>
                  <a:srgbClr val="7030A0"/>
                </a:solidFill>
              </a:rPr>
              <a:t> </a:t>
            </a:r>
          </a:p>
          <a:p>
            <a:endParaRPr lang="en-US" sz="4000" dirty="0"/>
          </a:p>
          <a:p>
            <a:endParaRPr lang="en-US" sz="4000" dirty="0"/>
          </a:p>
          <a:p>
            <a:endParaRPr lang="en-US" sz="4000" dirty="0"/>
          </a:p>
          <a:p>
            <a:endParaRPr lang="en-US" sz="4000" dirty="0"/>
          </a:p>
          <a:p>
            <a:endParaRPr lang="en-US" sz="4000" dirty="0"/>
          </a:p>
          <a:p>
            <a:r>
              <a:rPr lang="en-US" sz="4000" dirty="0"/>
              <a:t> </a:t>
            </a:r>
          </a:p>
          <a:p>
            <a:endParaRPr lang="en-US" sz="4000" dirty="0"/>
          </a:p>
          <a:p>
            <a:endParaRPr lang="en-US" sz="4000" dirty="0"/>
          </a:p>
          <a:p>
            <a:r>
              <a:rPr lang="en-US" sz="4000" dirty="0"/>
              <a:t> </a:t>
            </a:r>
          </a:p>
          <a:p>
            <a:pPr lvl="0" defTabSz="457200">
              <a:lnSpc>
                <a:spcPct val="90000"/>
              </a:lnSpc>
              <a:spcBef>
                <a:spcPts val="1000"/>
              </a:spcBef>
              <a:buClr>
                <a:srgbClr val="5FCBEF"/>
              </a:buClr>
              <a:defRPr/>
            </a:pPr>
            <a:endParaRPr lang="en-US" sz="40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40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7C375AD4-9C2C-885A-7C40-12764C71DF53}"/>
              </a:ext>
            </a:extLst>
          </p:cNvPr>
          <p:cNvSpPr txBox="1"/>
          <p:nvPr/>
        </p:nvSpPr>
        <p:spPr>
          <a:xfrm>
            <a:off x="653143" y="2257658"/>
            <a:ext cx="23992003" cy="11182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E3F61EA9-78C4-6C99-2819-80EA379A7799}"/>
              </a:ext>
            </a:extLst>
          </p:cNvPr>
          <p:cNvSpPr txBox="1"/>
          <p:nvPr/>
        </p:nvSpPr>
        <p:spPr>
          <a:xfrm>
            <a:off x="3524275" y="6342730"/>
            <a:ext cx="13344524" cy="10305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ACE964D6-5AC5-1B10-FCE6-267A300E139F}"/>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191856710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CB94A715-683C-C9C6-76E5-84B2EFC62803}"/>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C23A01CC-5AA2-D6AB-57C7-6669C8189BEB}"/>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23E7348F-E6B1-3B56-9529-DA486646B182}"/>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7DE9B050-FE3E-56E1-1C95-88743A734555}"/>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endParaRPr lang="en-US" sz="6000" dirty="0">
              <a:solidFill>
                <a:srgbClr val="632423"/>
              </a:solidFill>
            </a:endParaRPr>
          </a:p>
          <a:p>
            <a:r>
              <a:rPr lang="en-US" sz="4000" dirty="0">
                <a:solidFill>
                  <a:srgbClr val="632423"/>
                </a:solidFill>
              </a:rPr>
              <a:t> States impose some informed-consent obligations.</a:t>
            </a:r>
          </a:p>
          <a:p>
            <a:r>
              <a:rPr lang="en-US" sz="4000" dirty="0"/>
              <a:t> </a:t>
            </a:r>
          </a:p>
          <a:p>
            <a:r>
              <a:rPr lang="en-US" sz="4000" dirty="0">
                <a:solidFill>
                  <a:srgbClr val="293F83"/>
                </a:solidFill>
              </a:rPr>
              <a:t>California’s informed consent is grounded in cases like                                                                                </a:t>
            </a:r>
            <a:r>
              <a:rPr lang="en-US" sz="4000" i="1" dirty="0">
                <a:solidFill>
                  <a:srgbClr val="293F83"/>
                </a:solidFill>
              </a:rPr>
              <a:t>Cobbs v. Grant</a:t>
            </a:r>
            <a:r>
              <a:rPr lang="en-US" sz="4000" dirty="0">
                <a:solidFill>
                  <a:srgbClr val="293F83"/>
                </a:solidFill>
              </a:rPr>
              <a:t>, 502 P.2d 1 (Cal. 1972).</a:t>
            </a:r>
            <a:br>
              <a:rPr lang="en-US" sz="4000" dirty="0">
                <a:solidFill>
                  <a:srgbClr val="293F83"/>
                </a:solidFill>
              </a:rPr>
            </a:br>
            <a:endParaRPr lang="en-US" sz="4000" dirty="0">
              <a:solidFill>
                <a:srgbClr val="293F83"/>
              </a:solidFill>
            </a:endParaRPr>
          </a:p>
          <a:p>
            <a:r>
              <a:rPr lang="en-US" sz="4000" dirty="0">
                <a:solidFill>
                  <a:srgbClr val="293F83"/>
                </a:solidFill>
              </a:rPr>
              <a:t>Many states have laws re when written consent is required (e.g., for surgery, anesthesia, sterilization, HIV testing, or mental-health treatment, etc.). </a:t>
            </a:r>
          </a:p>
          <a:p>
            <a:r>
              <a:rPr lang="en-US" sz="4000" dirty="0">
                <a:solidFill>
                  <a:srgbClr val="293F83"/>
                </a:solidFill>
              </a:rPr>
              <a:t> </a:t>
            </a:r>
          </a:p>
          <a:p>
            <a:r>
              <a:rPr lang="en-US" sz="4000" dirty="0">
                <a:solidFill>
                  <a:srgbClr val="293F83"/>
                </a:solidFill>
              </a:rPr>
              <a:t>Statutes and cases vary around USA, so hospital forms different in each state.</a:t>
            </a:r>
          </a:p>
          <a:p>
            <a:endParaRPr lang="en-US" sz="4000" dirty="0"/>
          </a:p>
          <a:p>
            <a:r>
              <a:rPr lang="en-US" sz="4000" dirty="0">
                <a:solidFill>
                  <a:srgbClr val="293F83"/>
                </a:solidFill>
              </a:rPr>
              <a:t>Other authorities underlying forms: Centers for Medicare and </a:t>
            </a:r>
          </a:p>
          <a:p>
            <a:r>
              <a:rPr lang="en-US" sz="4000" dirty="0">
                <a:solidFill>
                  <a:srgbClr val="293F83"/>
                </a:solidFill>
              </a:rPr>
              <a:t>Medicaid Services rules, AMA guidelines.</a:t>
            </a:r>
          </a:p>
          <a:p>
            <a:endParaRPr lang="en-US" sz="4000" dirty="0">
              <a:solidFill>
                <a:srgbClr val="293F83"/>
              </a:solidFill>
            </a:endParaRPr>
          </a:p>
          <a:p>
            <a:endParaRPr lang="en-US" sz="3200" dirty="0">
              <a:solidFill>
                <a:srgbClr val="293F83"/>
              </a:solidFill>
            </a:endParaRPr>
          </a:p>
          <a:p>
            <a:endParaRPr lang="en-US" sz="3200" dirty="0"/>
          </a:p>
          <a:p>
            <a:endParaRPr lang="en-US" sz="3200" dirty="0"/>
          </a:p>
          <a:p>
            <a:endParaRPr lang="en-US" sz="3200" dirty="0"/>
          </a:p>
          <a:p>
            <a:endParaRPr lang="en-US" sz="3200" dirty="0"/>
          </a:p>
          <a:p>
            <a:endParaRPr lang="en-US" sz="3200" dirty="0"/>
          </a:p>
          <a:p>
            <a:r>
              <a:rPr lang="en-US" sz="3200" dirty="0"/>
              <a:t> </a:t>
            </a:r>
          </a:p>
          <a:p>
            <a:endParaRPr lang="en-US" sz="3200" dirty="0"/>
          </a:p>
          <a:p>
            <a:endParaRPr lang="en-US" sz="3200" dirty="0"/>
          </a:p>
          <a:p>
            <a:r>
              <a:rPr lang="en-US" sz="3200" dirty="0"/>
              <a:t> </a:t>
            </a:r>
          </a:p>
          <a:p>
            <a:pPr lvl="0" defTabSz="457200">
              <a:lnSpc>
                <a:spcPct val="90000"/>
              </a:lnSpc>
              <a:spcBef>
                <a:spcPts val="1000"/>
              </a:spcBef>
              <a:buClr>
                <a:srgbClr val="5FCBEF"/>
              </a:buClr>
              <a:defRPr/>
            </a:pPr>
            <a:endParaRPr lang="en-US" sz="44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32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2F8658E0-70D6-D985-F95A-506B9136529E}"/>
              </a:ext>
            </a:extLst>
          </p:cNvPr>
          <p:cNvSpPr txBox="1"/>
          <p:nvPr/>
        </p:nvSpPr>
        <p:spPr>
          <a:xfrm>
            <a:off x="653143" y="2257658"/>
            <a:ext cx="23992003" cy="1118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E72CC4C1-02D0-57E3-49F8-6651921D50F9}"/>
              </a:ext>
            </a:extLst>
          </p:cNvPr>
          <p:cNvSpPr txBox="1"/>
          <p:nvPr/>
        </p:nvSpPr>
        <p:spPr>
          <a:xfrm>
            <a:off x="3524275" y="6342730"/>
            <a:ext cx="13344524" cy="1030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0FD7D92B-1E6E-D5C5-D679-029E06CA0052}"/>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214787916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4037F374-218F-84C6-2097-2E7922B3D608}"/>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634FB4F2-4E52-4855-131F-B655CE745EFC}"/>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284D2D7F-EA62-559F-3510-551ED059C4B2}"/>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30C447BD-2BD7-A007-AADD-D0343A000641}"/>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 </a:t>
            </a: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Types of forms:</a:t>
            </a:r>
          </a:p>
          <a:p>
            <a:endParaRPr lang="en-US" sz="4000" dirty="0"/>
          </a:p>
          <a:p>
            <a:r>
              <a:rPr lang="en-US" sz="4000" dirty="0"/>
              <a:t> </a:t>
            </a:r>
          </a:p>
          <a:p>
            <a:r>
              <a:rPr lang="en-US" sz="4000" dirty="0">
                <a:solidFill>
                  <a:srgbClr val="293F83"/>
                </a:solidFill>
              </a:rPr>
              <a:t>General Consent to Treat – signed at registration; authorizes “routine” medical care.</a:t>
            </a:r>
          </a:p>
          <a:p>
            <a:endParaRPr lang="en-US" sz="4000" dirty="0">
              <a:solidFill>
                <a:srgbClr val="293F83"/>
              </a:solidFill>
            </a:endParaRPr>
          </a:p>
          <a:p>
            <a:r>
              <a:rPr lang="en-US" sz="4000" dirty="0">
                <a:solidFill>
                  <a:srgbClr val="293F83"/>
                </a:solidFill>
              </a:rPr>
              <a:t> </a:t>
            </a:r>
          </a:p>
          <a:p>
            <a:r>
              <a:rPr lang="en-US" sz="4000" dirty="0">
                <a:solidFill>
                  <a:srgbClr val="293F83"/>
                </a:solidFill>
              </a:rPr>
              <a:t>Hospital Admission Forms – usually a packet including general consent to treat, financial consent, HIPAA acknowledgement, patient rights, arbitration, consent to media, etc.</a:t>
            </a:r>
          </a:p>
          <a:p>
            <a:endParaRPr lang="en-US" sz="4000" dirty="0">
              <a:solidFill>
                <a:srgbClr val="293F83"/>
              </a:solidFill>
            </a:endParaRPr>
          </a:p>
          <a:p>
            <a:r>
              <a:rPr lang="en-US" sz="4000" dirty="0">
                <a:solidFill>
                  <a:srgbClr val="293F83"/>
                </a:solidFill>
              </a:rPr>
              <a:t> </a:t>
            </a:r>
          </a:p>
          <a:p>
            <a:r>
              <a:rPr lang="en-US" sz="4000" dirty="0">
                <a:solidFill>
                  <a:srgbClr val="293F83"/>
                </a:solidFill>
              </a:rPr>
              <a:t>Procedure-Specific Consent Forms – for surgery or invasive procedures; contain risks/benefits/alternatives discussions. Including possibility of not having procedure.</a:t>
            </a:r>
          </a:p>
          <a:p>
            <a:endParaRPr lang="en-US" sz="4000" dirty="0">
              <a:solidFill>
                <a:srgbClr val="293F83"/>
              </a:solidFill>
            </a:endParaRPr>
          </a:p>
          <a:p>
            <a:r>
              <a:rPr lang="en-US" sz="4000" dirty="0">
                <a:solidFill>
                  <a:srgbClr val="293F83"/>
                </a:solidFill>
              </a:rPr>
              <a:t> </a:t>
            </a:r>
          </a:p>
          <a:p>
            <a:r>
              <a:rPr lang="en-US" sz="4000" dirty="0">
                <a:solidFill>
                  <a:srgbClr val="293F83"/>
                </a:solidFill>
              </a:rPr>
              <a:t>No single national form: hospitals draft based on state law and authorities listed.</a:t>
            </a:r>
          </a:p>
          <a:p>
            <a:endParaRPr lang="en-US" sz="4000" dirty="0">
              <a:solidFill>
                <a:srgbClr val="293F83"/>
              </a:solidFill>
            </a:endParaRPr>
          </a:p>
          <a:p>
            <a:r>
              <a:rPr lang="en-US" sz="4000" dirty="0">
                <a:solidFill>
                  <a:srgbClr val="7030A0"/>
                </a:solidFill>
              </a:rPr>
              <a:t> </a:t>
            </a:r>
          </a:p>
          <a:p>
            <a:endParaRPr lang="en-US" sz="4000" dirty="0"/>
          </a:p>
          <a:p>
            <a:endParaRPr lang="en-US" sz="4000" dirty="0"/>
          </a:p>
          <a:p>
            <a:endParaRPr lang="en-US" sz="4000" dirty="0"/>
          </a:p>
          <a:p>
            <a:endParaRPr lang="en-US" sz="4000" dirty="0"/>
          </a:p>
          <a:p>
            <a:endParaRPr lang="en-US" sz="4000" dirty="0"/>
          </a:p>
          <a:p>
            <a:r>
              <a:rPr lang="en-US" sz="4000" dirty="0"/>
              <a:t> </a:t>
            </a:r>
          </a:p>
          <a:p>
            <a:endParaRPr lang="en-US" sz="4000" dirty="0"/>
          </a:p>
          <a:p>
            <a:endParaRPr lang="en-US" sz="4000" dirty="0"/>
          </a:p>
          <a:p>
            <a:r>
              <a:rPr lang="en-US" sz="4000" dirty="0"/>
              <a:t> </a:t>
            </a:r>
          </a:p>
          <a:p>
            <a:pPr lvl="0" defTabSz="457200">
              <a:lnSpc>
                <a:spcPct val="90000"/>
              </a:lnSpc>
              <a:spcBef>
                <a:spcPts val="1000"/>
              </a:spcBef>
              <a:buClr>
                <a:srgbClr val="5FCBEF"/>
              </a:buClr>
              <a:defRPr/>
            </a:pPr>
            <a:endParaRPr lang="en-US" sz="40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40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EF012C4F-F169-B1C2-4714-C591AC93446E}"/>
              </a:ext>
            </a:extLst>
          </p:cNvPr>
          <p:cNvSpPr txBox="1"/>
          <p:nvPr/>
        </p:nvSpPr>
        <p:spPr>
          <a:xfrm>
            <a:off x="653143" y="2257658"/>
            <a:ext cx="23992003" cy="11182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612C3E8D-3E2C-A65B-B39E-6B9E9685E792}"/>
              </a:ext>
            </a:extLst>
          </p:cNvPr>
          <p:cNvSpPr txBox="1"/>
          <p:nvPr/>
        </p:nvSpPr>
        <p:spPr>
          <a:xfrm>
            <a:off x="3524275" y="6342730"/>
            <a:ext cx="13344524" cy="10305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342323B2-872D-A7C9-8E94-E592C76DC9E8}"/>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40053854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26611749-EAC8-EAF1-9A6F-BD4C59351104}"/>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C24AA4DA-9AE3-A433-CE30-612F91CB1A8F}"/>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9FBCCFBE-D6DF-68D6-F655-0178D4D3F70C}"/>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465F2988-046E-E480-8BA9-CAB269623F2E}"/>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 </a:t>
            </a:r>
            <a:r>
              <a:rPr lang="en-US" sz="4000" dirty="0"/>
              <a:t>Common Problems with Current Consent Forms:</a:t>
            </a:r>
          </a:p>
          <a:p>
            <a:r>
              <a:rPr lang="en-US" sz="4000" dirty="0"/>
              <a:t> </a:t>
            </a:r>
          </a:p>
          <a:p>
            <a:r>
              <a:rPr lang="en-US" sz="4000" dirty="0">
                <a:solidFill>
                  <a:srgbClr val="293F83"/>
                </a:solidFill>
              </a:rPr>
              <a:t>Readability Problems: often written at college level. </a:t>
            </a:r>
          </a:p>
          <a:p>
            <a:r>
              <a:rPr lang="en-US" sz="4000" dirty="0">
                <a:solidFill>
                  <a:srgbClr val="293F83"/>
                </a:solidFill>
              </a:rPr>
              <a:t> </a:t>
            </a:r>
          </a:p>
          <a:p>
            <a:r>
              <a:rPr lang="en-US" sz="4000" dirty="0">
                <a:solidFill>
                  <a:srgbClr val="293F83"/>
                </a:solidFill>
              </a:rPr>
              <a:t>Too long.</a:t>
            </a:r>
          </a:p>
          <a:p>
            <a:r>
              <a:rPr lang="en-US" sz="4000" dirty="0">
                <a:solidFill>
                  <a:srgbClr val="293F83"/>
                </a:solidFill>
              </a:rPr>
              <a:t> </a:t>
            </a:r>
          </a:p>
          <a:p>
            <a:r>
              <a:rPr lang="en-US" sz="4000" dirty="0">
                <a:solidFill>
                  <a:srgbClr val="293F83"/>
                </a:solidFill>
              </a:rPr>
              <a:t>Time Pressure &amp; Capacity Concerns. People are sick!</a:t>
            </a:r>
          </a:p>
          <a:p>
            <a:r>
              <a:rPr lang="en-US" sz="4000" dirty="0">
                <a:solidFill>
                  <a:srgbClr val="293F83"/>
                </a:solidFill>
              </a:rPr>
              <a:t> </a:t>
            </a:r>
          </a:p>
          <a:p>
            <a:r>
              <a:rPr lang="en-US" sz="4000" dirty="0">
                <a:solidFill>
                  <a:srgbClr val="293F83"/>
                </a:solidFill>
              </a:rPr>
              <a:t>Patients often sign forms under duress, pain, or sedation; don’t think they have a choice.</a:t>
            </a:r>
            <a:br>
              <a:rPr lang="en-US" sz="4000" dirty="0">
                <a:solidFill>
                  <a:srgbClr val="293F83"/>
                </a:solidFill>
              </a:rPr>
            </a:br>
            <a:endParaRPr lang="en-US" sz="4000" dirty="0">
              <a:solidFill>
                <a:srgbClr val="293F83"/>
              </a:solidFill>
            </a:endParaRPr>
          </a:p>
          <a:p>
            <a:r>
              <a:rPr lang="en-US" sz="4000" dirty="0">
                <a:solidFill>
                  <a:srgbClr val="293F83"/>
                </a:solidFill>
              </a:rPr>
              <a:t>Just told to sign, without real conveyance of key information.</a:t>
            </a:r>
          </a:p>
          <a:p>
            <a:r>
              <a:rPr lang="en-US" sz="4000" dirty="0">
                <a:solidFill>
                  <a:srgbClr val="293F83"/>
                </a:solidFill>
              </a:rPr>
              <a:t> </a:t>
            </a:r>
          </a:p>
          <a:p>
            <a:r>
              <a:rPr lang="en-US" sz="4000" dirty="0">
                <a:solidFill>
                  <a:srgbClr val="293F83"/>
                </a:solidFill>
              </a:rPr>
              <a:t>Admission forms often bundle financial liability, arbitration, recording consent, or blanket authorization clauses with clinical consent from—creating potential “contracts of adhesion.”</a:t>
            </a:r>
          </a:p>
          <a:p>
            <a:r>
              <a:rPr lang="en-US" sz="4000" dirty="0">
                <a:solidFill>
                  <a:srgbClr val="293F83"/>
                </a:solidFill>
              </a:rPr>
              <a:t> </a:t>
            </a:r>
          </a:p>
          <a:p>
            <a:r>
              <a:rPr lang="en-US" sz="4000" dirty="0">
                <a:solidFill>
                  <a:srgbClr val="7030A0"/>
                </a:solidFill>
              </a:rPr>
              <a:t> </a:t>
            </a:r>
          </a:p>
          <a:p>
            <a:endParaRPr lang="en-US" sz="4000" dirty="0"/>
          </a:p>
          <a:p>
            <a:endParaRPr lang="en-US" sz="4000" dirty="0"/>
          </a:p>
          <a:p>
            <a:endParaRPr lang="en-US" sz="4000" dirty="0"/>
          </a:p>
          <a:p>
            <a:endParaRPr lang="en-US" sz="4000" dirty="0"/>
          </a:p>
          <a:p>
            <a:endParaRPr lang="en-US" sz="4000" dirty="0"/>
          </a:p>
          <a:p>
            <a:r>
              <a:rPr lang="en-US" sz="4000" dirty="0"/>
              <a:t> </a:t>
            </a:r>
          </a:p>
          <a:p>
            <a:endParaRPr lang="en-US" sz="4000" dirty="0"/>
          </a:p>
          <a:p>
            <a:endParaRPr lang="en-US" sz="4000" dirty="0"/>
          </a:p>
          <a:p>
            <a:r>
              <a:rPr lang="en-US" sz="4000" dirty="0"/>
              <a:t> </a:t>
            </a:r>
          </a:p>
          <a:p>
            <a:pPr lvl="0" defTabSz="457200">
              <a:lnSpc>
                <a:spcPct val="90000"/>
              </a:lnSpc>
              <a:spcBef>
                <a:spcPts val="1000"/>
              </a:spcBef>
              <a:buClr>
                <a:srgbClr val="5FCBEF"/>
              </a:buClr>
              <a:defRPr/>
            </a:pPr>
            <a:endParaRPr lang="en-US" sz="40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40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9D492F1F-A9AF-6432-803D-6B11C759AD4F}"/>
              </a:ext>
            </a:extLst>
          </p:cNvPr>
          <p:cNvSpPr txBox="1"/>
          <p:nvPr/>
        </p:nvSpPr>
        <p:spPr>
          <a:xfrm>
            <a:off x="653143" y="2257658"/>
            <a:ext cx="23992003" cy="1118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F11E72DC-F1AC-5645-6882-F0BEE5032478}"/>
              </a:ext>
            </a:extLst>
          </p:cNvPr>
          <p:cNvSpPr txBox="1"/>
          <p:nvPr/>
        </p:nvSpPr>
        <p:spPr>
          <a:xfrm>
            <a:off x="3524275" y="6342730"/>
            <a:ext cx="13344524" cy="1030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E3FD6057-CE9D-E47D-B6E8-FD96FDE1866D}"/>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48802911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9D943B2B-5021-3702-A006-0377EF55786F}"/>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C9255F58-3391-AB8A-4F44-7E1C416F88B9}"/>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CCCD5793-8DF2-DE0C-2E6D-4C8A8248B062}"/>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74AE5521-588C-E90E-B342-4C050721A3DA}"/>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293F83"/>
              </a:solidFill>
            </a:endParaRPr>
          </a:p>
          <a:p>
            <a:endParaRPr lang="en-US" sz="4000" dirty="0">
              <a:solidFill>
                <a:srgbClr val="293F83"/>
              </a:solidFill>
            </a:endParaRPr>
          </a:p>
          <a:p>
            <a:endParaRPr lang="en-US" sz="4000" dirty="0">
              <a:solidFill>
                <a:srgbClr val="293F83"/>
              </a:solidFill>
            </a:endParaRPr>
          </a:p>
          <a:p>
            <a:endParaRPr lang="en-US" sz="4000" dirty="0">
              <a:solidFill>
                <a:srgbClr val="293F83"/>
              </a:solidFill>
            </a:endParaRPr>
          </a:p>
          <a:p>
            <a:endParaRPr lang="en-US" sz="4000" dirty="0">
              <a:solidFill>
                <a:srgbClr val="293F83"/>
              </a:solidFill>
            </a:endParaRPr>
          </a:p>
          <a:p>
            <a:r>
              <a:rPr lang="en-US" sz="4000" dirty="0">
                <a:solidFill>
                  <a:srgbClr val="293F83"/>
                </a:solidFill>
              </a:rPr>
              <a:t> </a:t>
            </a:r>
          </a:p>
          <a:p>
            <a:endParaRPr lang="en-US" sz="4000" dirty="0">
              <a:solidFill>
                <a:srgbClr val="293F83"/>
              </a:solidFill>
            </a:endParaRPr>
          </a:p>
          <a:p>
            <a:endParaRPr lang="en-US" sz="4000" dirty="0">
              <a:solidFill>
                <a:srgbClr val="293F83"/>
              </a:solidFill>
            </a:endParaRPr>
          </a:p>
          <a:p>
            <a:endParaRPr lang="en-US" sz="4000" dirty="0">
              <a:solidFill>
                <a:srgbClr val="293F83"/>
              </a:solidFill>
            </a:endParaRPr>
          </a:p>
          <a:p>
            <a:r>
              <a:rPr lang="en-US" sz="4000" dirty="0">
                <a:solidFill>
                  <a:srgbClr val="632423"/>
                </a:solidFill>
              </a:rPr>
              <a:t>Side trip: Contracts of adhesion</a:t>
            </a:r>
          </a:p>
          <a:p>
            <a:endParaRPr lang="en-US" sz="4000" dirty="0">
              <a:solidFill>
                <a:srgbClr val="293F83"/>
              </a:solidFill>
            </a:endParaRPr>
          </a:p>
          <a:p>
            <a:endParaRPr lang="en-US" sz="4000" dirty="0">
              <a:solidFill>
                <a:srgbClr val="293F83"/>
              </a:solidFill>
            </a:endParaRPr>
          </a:p>
          <a:p>
            <a:r>
              <a:rPr lang="en-US" sz="4000" dirty="0">
                <a:solidFill>
                  <a:srgbClr val="293F83"/>
                </a:solidFill>
              </a:rPr>
              <a:t>“An adhesion contract exists if the parties are of such </a:t>
            </a:r>
            <a:r>
              <a:rPr lang="en-US" sz="4000" dirty="0">
                <a:solidFill>
                  <a:srgbClr val="B02418"/>
                </a:solidFill>
              </a:rPr>
              <a:t>disproportionate bargaining power </a:t>
            </a:r>
            <a:r>
              <a:rPr lang="en-US" sz="4000" dirty="0">
                <a:solidFill>
                  <a:srgbClr val="293F83"/>
                </a:solidFill>
              </a:rPr>
              <a:t>that the party of weaker bargaining strength </a:t>
            </a:r>
            <a:r>
              <a:rPr lang="en-US" sz="4000" dirty="0">
                <a:solidFill>
                  <a:srgbClr val="B02418"/>
                </a:solidFill>
              </a:rPr>
              <a:t>could not have negotiated for variations in the terms</a:t>
            </a:r>
            <a:r>
              <a:rPr lang="en-US" sz="4000" dirty="0">
                <a:solidFill>
                  <a:srgbClr val="293F83"/>
                </a:solidFill>
              </a:rPr>
              <a:t> of the adhesion contract. Adhesion contracts are generally in the form of a standardized contract form that is </a:t>
            </a:r>
            <a:r>
              <a:rPr lang="en-US" sz="4000" dirty="0">
                <a:solidFill>
                  <a:srgbClr val="B02418"/>
                </a:solidFill>
              </a:rPr>
              <a:t>entirely prepared and offered by the party of superior bargaining strength </a:t>
            </a:r>
            <a:r>
              <a:rPr lang="en-US" sz="4000" dirty="0">
                <a:solidFill>
                  <a:srgbClr val="293F83"/>
                </a:solidFill>
              </a:rPr>
              <a:t>to consumers of goods and services.”</a:t>
            </a:r>
          </a:p>
          <a:p>
            <a:r>
              <a:rPr lang="en-US" sz="4000" dirty="0">
                <a:solidFill>
                  <a:srgbClr val="293F83"/>
                </a:solidFill>
              </a:rPr>
              <a:t>  </a:t>
            </a:r>
          </a:p>
          <a:p>
            <a:r>
              <a:rPr lang="en-US" sz="4000" dirty="0">
                <a:solidFill>
                  <a:srgbClr val="293F83"/>
                </a:solidFill>
              </a:rPr>
              <a:t>(Legal Information Institute, Cornell University.)</a:t>
            </a:r>
          </a:p>
          <a:p>
            <a:endParaRPr lang="en-US" sz="4000" dirty="0">
              <a:solidFill>
                <a:srgbClr val="293F83"/>
              </a:solidFill>
            </a:endParaRPr>
          </a:p>
          <a:p>
            <a:r>
              <a:rPr lang="en-US" sz="4000" dirty="0">
                <a:solidFill>
                  <a:srgbClr val="293F83"/>
                </a:solidFill>
              </a:rPr>
              <a:t> </a:t>
            </a:r>
          </a:p>
          <a:p>
            <a:endParaRPr lang="en-US" sz="4000" dirty="0">
              <a:solidFill>
                <a:srgbClr val="293F83"/>
              </a:solidFill>
            </a:endParaRPr>
          </a:p>
          <a:p>
            <a:endParaRPr lang="en-US" sz="4000" dirty="0">
              <a:solidFill>
                <a:srgbClr val="293F83"/>
              </a:solidFill>
            </a:endParaRPr>
          </a:p>
          <a:p>
            <a:endParaRPr lang="en-US" sz="4000" dirty="0">
              <a:solidFill>
                <a:srgbClr val="293F83"/>
              </a:solidFill>
            </a:endParaRPr>
          </a:p>
          <a:p>
            <a:endParaRPr lang="en-US" sz="4000" dirty="0">
              <a:solidFill>
                <a:srgbClr val="293F83"/>
              </a:solidFill>
            </a:endParaRPr>
          </a:p>
          <a:p>
            <a:endParaRPr lang="en-US" sz="4000" dirty="0">
              <a:solidFill>
                <a:srgbClr val="293F83"/>
              </a:solidFill>
            </a:endParaRPr>
          </a:p>
          <a:p>
            <a:r>
              <a:rPr lang="en-US" sz="4000" dirty="0">
                <a:solidFill>
                  <a:srgbClr val="293F83"/>
                </a:solidFill>
              </a:rPr>
              <a:t> </a:t>
            </a:r>
          </a:p>
          <a:p>
            <a:endParaRPr lang="en-US" sz="4000" dirty="0">
              <a:solidFill>
                <a:srgbClr val="293F83"/>
              </a:solidFill>
            </a:endParaRPr>
          </a:p>
          <a:p>
            <a:endParaRPr lang="en-US" sz="4000" dirty="0">
              <a:solidFill>
                <a:srgbClr val="293F83"/>
              </a:solidFill>
            </a:endParaRPr>
          </a:p>
          <a:p>
            <a:r>
              <a:rPr lang="en-US" sz="4000" dirty="0">
                <a:solidFill>
                  <a:srgbClr val="293F83"/>
                </a:solidFill>
              </a:rPr>
              <a:t> </a:t>
            </a:r>
          </a:p>
          <a:p>
            <a:pPr lvl="0" defTabSz="457200">
              <a:lnSpc>
                <a:spcPct val="90000"/>
              </a:lnSpc>
              <a:spcBef>
                <a:spcPts val="1000"/>
              </a:spcBef>
              <a:buClr>
                <a:srgbClr val="5FCBEF"/>
              </a:buClr>
              <a:defRPr/>
            </a:pPr>
            <a:endParaRPr lang="en-US" sz="40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4000" b="0" i="0" u="none" strike="noStrike" kern="0" cap="none" spc="0" normalizeH="0" baseline="0" noProof="0" dirty="0">
              <a:ln>
                <a:noFill/>
              </a:ln>
              <a:solidFill>
                <a:srgbClr val="293F8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CDC126C6-77CD-6C9C-F353-93072B73A73F}"/>
              </a:ext>
            </a:extLst>
          </p:cNvPr>
          <p:cNvSpPr txBox="1"/>
          <p:nvPr/>
        </p:nvSpPr>
        <p:spPr>
          <a:xfrm>
            <a:off x="653143" y="2257658"/>
            <a:ext cx="23992003" cy="11182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0BB74090-0ED1-2BE5-AC5E-016174B71089}"/>
              </a:ext>
            </a:extLst>
          </p:cNvPr>
          <p:cNvSpPr txBox="1"/>
          <p:nvPr/>
        </p:nvSpPr>
        <p:spPr>
          <a:xfrm>
            <a:off x="3524275" y="6342730"/>
            <a:ext cx="13344524" cy="10305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D617560A-73D1-4E06-9351-AC0B0A08EB8F}"/>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231161959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5FA02E48-AD03-1357-ECFE-8D58B3927CD2}"/>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A3966AD7-4E39-FCAC-7FED-EFE75046BA5E}"/>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AFBDFDBB-16F2-1CB1-287E-8B6E65B94BBF}"/>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A46C9E29-0B9C-5ABE-9792-71E6DB9A7C69}"/>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 </a:t>
            </a: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t>HIPAA case study 1: Indiana</a:t>
            </a:r>
          </a:p>
          <a:p>
            <a:endParaRPr lang="en-US" sz="4000" dirty="0"/>
          </a:p>
          <a:p>
            <a:r>
              <a:rPr lang="en-US" sz="4000" dirty="0">
                <a:solidFill>
                  <a:srgbClr val="293F83"/>
                </a:solidFill>
              </a:rPr>
              <a:t>Federal HIPAA rules permit a hospital to share personal health information with other providers for treatment without a separate patient authorization.</a:t>
            </a:r>
          </a:p>
          <a:p>
            <a:endParaRPr lang="en-US" sz="4000" dirty="0">
              <a:solidFill>
                <a:srgbClr val="293F83"/>
              </a:solidFill>
            </a:endParaRPr>
          </a:p>
          <a:p>
            <a:r>
              <a:rPr lang="en-US" sz="4000" dirty="0">
                <a:solidFill>
                  <a:srgbClr val="293F83"/>
                </a:solidFill>
              </a:rPr>
              <a:t>Indiana state law further </a:t>
            </a:r>
            <a:r>
              <a:rPr lang="en-US" sz="4000" dirty="0">
                <a:solidFill>
                  <a:srgbClr val="B02418"/>
                </a:solidFill>
              </a:rPr>
              <a:t>permits a provider in Indiana to disclose health‐record information to another provider </a:t>
            </a:r>
            <a:r>
              <a:rPr lang="en-US" sz="4000" i="1" dirty="0">
                <a:solidFill>
                  <a:srgbClr val="B02418"/>
                </a:solidFill>
              </a:rPr>
              <a:t>or to a data-aggregation association</a:t>
            </a:r>
            <a:r>
              <a:rPr lang="en-US" sz="4000" dirty="0">
                <a:solidFill>
                  <a:srgbClr val="B02418"/>
                </a:solidFill>
              </a:rPr>
              <a:t> </a:t>
            </a:r>
            <a:r>
              <a:rPr lang="en-US" sz="4000" dirty="0">
                <a:solidFill>
                  <a:srgbClr val="293F83"/>
                </a:solidFill>
              </a:rPr>
              <a:t>under confidentiality safeguards.</a:t>
            </a:r>
          </a:p>
          <a:p>
            <a:endParaRPr lang="en-US" sz="4000" dirty="0">
              <a:solidFill>
                <a:srgbClr val="293F83"/>
              </a:solidFill>
            </a:endParaRPr>
          </a:p>
          <a:p>
            <a:r>
              <a:rPr lang="en-US" sz="4000" dirty="0">
                <a:solidFill>
                  <a:srgbClr val="293F83"/>
                </a:solidFill>
              </a:rPr>
              <a:t>The non-profit </a:t>
            </a:r>
            <a:r>
              <a:rPr lang="en-US" sz="4000" dirty="0">
                <a:solidFill>
                  <a:srgbClr val="B02418"/>
                </a:solidFill>
              </a:rPr>
              <a:t>“Indiana Health Information Exchange”</a:t>
            </a:r>
            <a:r>
              <a:rPr lang="en-US" sz="4000" dirty="0">
                <a:solidFill>
                  <a:srgbClr val="293F83"/>
                </a:solidFill>
              </a:rPr>
              <a:t> is a practical mechanism by which hospitals in Indiana share clinical and claims information; hospitals rely on the above legal bases plus contractual/governance frameworks.</a:t>
            </a:r>
          </a:p>
          <a:p>
            <a:endParaRPr lang="en-US" sz="4000" dirty="0">
              <a:solidFill>
                <a:srgbClr val="293F83"/>
              </a:solidFill>
            </a:endParaRPr>
          </a:p>
          <a:p>
            <a:r>
              <a:rPr lang="en-US" sz="4000" dirty="0">
                <a:solidFill>
                  <a:srgbClr val="B02418"/>
                </a:solidFill>
              </a:rPr>
              <a:t>These consent forms allow data to go to IHIE; and public health departments can then access. Makes all citizens “patients” of public health departments? </a:t>
            </a:r>
            <a:r>
              <a:rPr lang="en-US" sz="4000" dirty="0">
                <a:solidFill>
                  <a:srgbClr val="293F83"/>
                </a:solidFill>
              </a:rPr>
              <a:t> </a:t>
            </a:r>
          </a:p>
          <a:p>
            <a:r>
              <a:rPr lang="en-US" sz="4000" dirty="0">
                <a:solidFill>
                  <a:srgbClr val="293F83"/>
                </a:solidFill>
              </a:rPr>
              <a:t> </a:t>
            </a:r>
          </a:p>
          <a:p>
            <a:r>
              <a:rPr lang="en-US" sz="4000" dirty="0">
                <a:solidFill>
                  <a:srgbClr val="7030A0"/>
                </a:solidFill>
              </a:rPr>
              <a:t> </a:t>
            </a:r>
          </a:p>
          <a:p>
            <a:endParaRPr lang="en-US" sz="4000" dirty="0"/>
          </a:p>
          <a:p>
            <a:endParaRPr lang="en-US" sz="4000" dirty="0"/>
          </a:p>
          <a:p>
            <a:endParaRPr lang="en-US" sz="4000" dirty="0"/>
          </a:p>
          <a:p>
            <a:endParaRPr lang="en-US" sz="4000" dirty="0"/>
          </a:p>
          <a:p>
            <a:endParaRPr lang="en-US" sz="4000" dirty="0"/>
          </a:p>
          <a:p>
            <a:r>
              <a:rPr lang="en-US" sz="4000" dirty="0"/>
              <a:t> </a:t>
            </a:r>
          </a:p>
          <a:p>
            <a:endParaRPr lang="en-US" sz="4000" dirty="0"/>
          </a:p>
          <a:p>
            <a:endParaRPr lang="en-US" sz="4000" dirty="0"/>
          </a:p>
          <a:p>
            <a:r>
              <a:rPr lang="en-US" sz="4000" dirty="0"/>
              <a:t> </a:t>
            </a:r>
          </a:p>
          <a:p>
            <a:pPr lvl="0" defTabSz="457200">
              <a:lnSpc>
                <a:spcPct val="90000"/>
              </a:lnSpc>
              <a:spcBef>
                <a:spcPts val="1000"/>
              </a:spcBef>
              <a:buClr>
                <a:srgbClr val="5FCBEF"/>
              </a:buClr>
              <a:defRPr/>
            </a:pPr>
            <a:endParaRPr lang="en-US" sz="40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40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AD28ACE3-08A6-76B7-C849-5AC7D530BD27}"/>
              </a:ext>
            </a:extLst>
          </p:cNvPr>
          <p:cNvSpPr txBox="1"/>
          <p:nvPr/>
        </p:nvSpPr>
        <p:spPr>
          <a:xfrm>
            <a:off x="653143" y="2257658"/>
            <a:ext cx="23992003" cy="11182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BED22BCD-ACA3-E0C4-8C15-9E1A09C8B981}"/>
              </a:ext>
            </a:extLst>
          </p:cNvPr>
          <p:cNvSpPr txBox="1"/>
          <p:nvPr/>
        </p:nvSpPr>
        <p:spPr>
          <a:xfrm>
            <a:off x="3524275" y="6342730"/>
            <a:ext cx="13344524" cy="10305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E0493C49-B3D3-A8A9-446A-0704ED949B53}"/>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267125361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451A3"/>
            </a:gs>
            <a:gs pos="100000">
              <a:srgbClr val="FFFFFF"/>
            </a:gs>
          </a:gsLst>
          <a:lin ang="3780194" scaled="0"/>
        </a:gradFill>
        <a:effectLst/>
      </p:bgPr>
    </p:bg>
    <p:spTree>
      <p:nvGrpSpPr>
        <p:cNvPr id="1" name="">
          <a:extLst>
            <a:ext uri="{FF2B5EF4-FFF2-40B4-BE49-F238E27FC236}">
              <a16:creationId xmlns:a16="http://schemas.microsoft.com/office/drawing/2014/main" id="{4043804F-9672-9520-5DB7-78F34BC3FEBD}"/>
            </a:ext>
          </a:extLst>
        </p:cNvPr>
        <p:cNvGrpSpPr/>
        <p:nvPr/>
      </p:nvGrpSpPr>
      <p:grpSpPr>
        <a:xfrm>
          <a:off x="0" y="0"/>
          <a:ext cx="0" cy="0"/>
          <a:chOff x="0" y="0"/>
          <a:chExt cx="0" cy="0"/>
        </a:xfrm>
      </p:grpSpPr>
      <p:sp>
        <p:nvSpPr>
          <p:cNvPr id="137" name="–Johnny Appleseed">
            <a:extLst>
              <a:ext uri="{FF2B5EF4-FFF2-40B4-BE49-F238E27FC236}">
                <a16:creationId xmlns:a16="http://schemas.microsoft.com/office/drawing/2014/main" id="{B67BED77-C680-7FE0-5632-D603A5395DC4}"/>
              </a:ext>
            </a:extLst>
          </p:cNvPr>
          <p:cNvSpPr txBox="1">
            <a:spLocks noGrp="1"/>
          </p:cNvSpPr>
          <p:nvPr>
            <p:ph type="body" idx="21"/>
          </p:nvPr>
        </p:nvSpPr>
        <p:spPr>
          <a:prstGeom prst="rect">
            <a:avLst/>
          </a:prstGeom>
        </p:spPr>
        <p:txBody>
          <a:bodyPr/>
          <a:lstStyle/>
          <a:p>
            <a:r>
              <a:t>–Johnny Appleseed</a:t>
            </a:r>
          </a:p>
        </p:txBody>
      </p:sp>
      <p:sp>
        <p:nvSpPr>
          <p:cNvPr id="138" name="“Type a quote here.”">
            <a:extLst>
              <a:ext uri="{FF2B5EF4-FFF2-40B4-BE49-F238E27FC236}">
                <a16:creationId xmlns:a16="http://schemas.microsoft.com/office/drawing/2014/main" id="{85E3AE99-FBCC-4667-FFC4-F7BBA3D0214D}"/>
              </a:ext>
            </a:extLst>
          </p:cNvPr>
          <p:cNvSpPr txBox="1">
            <a:spLocks noGrp="1"/>
          </p:cNvSpPr>
          <p:nvPr>
            <p:ph type="body" idx="22"/>
          </p:nvPr>
        </p:nvSpPr>
        <p:spPr>
          <a:prstGeom prst="rect">
            <a:avLst/>
          </a:prstGeom>
        </p:spPr>
        <p:txBody>
          <a:bodyPr/>
          <a:lstStyle/>
          <a:p>
            <a:r>
              <a:t>“Type a quote here.” </a:t>
            </a:r>
          </a:p>
        </p:txBody>
      </p:sp>
      <p:sp>
        <p:nvSpPr>
          <p:cNvPr id="139" name="Rectangle">
            <a:extLst>
              <a:ext uri="{FF2B5EF4-FFF2-40B4-BE49-F238E27FC236}">
                <a16:creationId xmlns:a16="http://schemas.microsoft.com/office/drawing/2014/main" id="{AEBEEA9C-B183-C359-64A2-0BAF2855FD92}"/>
              </a:ext>
            </a:extLst>
          </p:cNvPr>
          <p:cNvSpPr/>
          <p:nvPr/>
        </p:nvSpPr>
        <p:spPr>
          <a:xfrm>
            <a:off x="859631" y="966108"/>
            <a:ext cx="22664738" cy="11785600"/>
          </a:xfrm>
          <a:prstGeom prst="rect">
            <a:avLst/>
          </a:prstGeom>
          <a:solidFill>
            <a:srgbClr val="FFFFFF"/>
          </a:solidFill>
          <a:ln w="12700">
            <a:miter lim="400000"/>
          </a:ln>
        </p:spPr>
        <p:txBody>
          <a:bodyPr lIns="0" tIns="0" rIns="0" bIns="0" anchor="ctr"/>
          <a:lstStyle/>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endParaRPr lang="en-US" sz="4000" dirty="0">
              <a:solidFill>
                <a:srgbClr val="632423"/>
              </a:solidFill>
            </a:endParaRPr>
          </a:p>
          <a:p>
            <a:r>
              <a:rPr lang="en-US" sz="4000" dirty="0">
                <a:solidFill>
                  <a:srgbClr val="632423"/>
                </a:solidFill>
              </a:rPr>
              <a:t> </a:t>
            </a:r>
            <a:r>
              <a:rPr lang="en-US" sz="4000" dirty="0"/>
              <a:t>Case study: UT Southwestern Medical Center                                                                                                                        </a:t>
            </a:r>
            <a:r>
              <a:rPr lang="en-US" sz="4000" u="sng" dirty="0"/>
              <a:t>CONSENT FOR ADMISSION / TREATMENT</a:t>
            </a:r>
            <a:endParaRPr lang="en-US" sz="4000" dirty="0"/>
          </a:p>
          <a:p>
            <a:r>
              <a:rPr lang="en-US" sz="4000" dirty="0"/>
              <a:t> </a:t>
            </a:r>
          </a:p>
          <a:p>
            <a:endParaRPr lang="en-US" sz="4000" dirty="0">
              <a:solidFill>
                <a:srgbClr val="293F83"/>
              </a:solidFill>
            </a:endParaRPr>
          </a:p>
          <a:p>
            <a:endParaRPr lang="en-US" sz="4000" dirty="0">
              <a:solidFill>
                <a:srgbClr val="293F83"/>
              </a:solidFill>
            </a:endParaRPr>
          </a:p>
          <a:p>
            <a:r>
              <a:rPr lang="en-US" sz="4000" dirty="0">
                <a:solidFill>
                  <a:srgbClr val="293F83"/>
                </a:solidFill>
              </a:rPr>
              <a:t>APPLICATION FOR ADMISSION AND CONSENT FOR TREATMENT: I voluntarily </a:t>
            </a:r>
            <a:r>
              <a:rPr lang="en-US" sz="4000" dirty="0">
                <a:solidFill>
                  <a:srgbClr val="B02418"/>
                </a:solidFill>
              </a:rPr>
              <a:t>consent to the procedures and services that may be performed for me</a:t>
            </a:r>
            <a:r>
              <a:rPr lang="en-US" sz="4000" dirty="0">
                <a:solidFill>
                  <a:srgbClr val="293F83"/>
                </a:solidFill>
              </a:rPr>
              <a:t> on an inpatient or outpatient basis under the general and special instructions of my physician, and/or his/her assistant or designee. I understand that these procedures and services may include but are not limited to emergency treatment or services, laboratory procedures, imaging services, </a:t>
            </a:r>
            <a:r>
              <a:rPr lang="en-US" sz="4000" dirty="0">
                <a:solidFill>
                  <a:srgbClr val="B02418"/>
                </a:solidFill>
              </a:rPr>
              <a:t>medical or surgical treatment or procedures</a:t>
            </a:r>
            <a:r>
              <a:rPr lang="en-US" sz="4000" dirty="0">
                <a:solidFill>
                  <a:srgbClr val="293F83"/>
                </a:solidFill>
              </a:rPr>
              <a:t>, anesthesia or hospital services. I understand that other conditions may be diagnosed which may require additional…</a:t>
            </a:r>
          </a:p>
          <a:p>
            <a:r>
              <a:rPr lang="en-US" sz="4000" dirty="0">
                <a:solidFill>
                  <a:srgbClr val="293F83"/>
                </a:solidFill>
              </a:rPr>
              <a:t> </a:t>
            </a:r>
          </a:p>
          <a:p>
            <a:endParaRPr lang="en-US" sz="4000" dirty="0">
              <a:solidFill>
                <a:srgbClr val="293F83"/>
              </a:solidFill>
            </a:endParaRPr>
          </a:p>
          <a:p>
            <a:endParaRPr lang="en-US" sz="4000" dirty="0"/>
          </a:p>
          <a:p>
            <a:endParaRPr lang="en-US" sz="4000" dirty="0"/>
          </a:p>
          <a:p>
            <a:endParaRPr lang="en-US" sz="4000" dirty="0"/>
          </a:p>
          <a:p>
            <a:endParaRPr lang="en-US" sz="4000" dirty="0"/>
          </a:p>
          <a:p>
            <a:r>
              <a:rPr lang="en-US" sz="4000" dirty="0"/>
              <a:t> </a:t>
            </a:r>
          </a:p>
          <a:p>
            <a:endParaRPr lang="en-US" sz="4000" dirty="0"/>
          </a:p>
          <a:p>
            <a:endParaRPr lang="en-US" sz="4000" dirty="0"/>
          </a:p>
          <a:p>
            <a:r>
              <a:rPr lang="en-US" sz="4000" dirty="0"/>
              <a:t> </a:t>
            </a:r>
          </a:p>
          <a:p>
            <a:pPr lvl="0" defTabSz="457200">
              <a:lnSpc>
                <a:spcPct val="90000"/>
              </a:lnSpc>
              <a:spcBef>
                <a:spcPts val="1000"/>
              </a:spcBef>
              <a:buClr>
                <a:srgbClr val="5FCBEF"/>
              </a:buClr>
              <a:defRPr/>
            </a:pPr>
            <a:endParaRPr lang="en-US" sz="4000" b="0" dirty="0">
              <a:solidFill>
                <a:srgbClr val="293F83"/>
              </a:solidFill>
              <a:effectLst>
                <a:outerShdw blurRad="12700" dist="25400" dir="2700000" rotWithShape="0">
                  <a:srgbClr val="DDDDDD"/>
                </a:outerShdw>
              </a:effectLst>
              <a:latin typeface="Avenir Medium"/>
              <a:sym typeface="Avenir Medium"/>
            </a:endParaRPr>
          </a:p>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5451A3"/>
                </a:solidFill>
                <a:latin typeface="Helvetica Neue Medium"/>
                <a:ea typeface="Helvetica Neue Medium"/>
                <a:cs typeface="Helvetica Neue Medium"/>
                <a:sym typeface="Helvetica Neue Medium"/>
              </a:defRPr>
            </a:pPr>
            <a:endParaRPr kumimoji="0" sz="4000" b="0" i="0" u="none" strike="noStrike" kern="0" cap="none" spc="0" normalizeH="0" baseline="0" noProof="0" dirty="0">
              <a:ln>
                <a:noFill/>
              </a:ln>
              <a:solidFill>
                <a:srgbClr val="5451A3"/>
              </a:solidFill>
              <a:effectLst/>
              <a:uLnTx/>
              <a:uFillTx/>
              <a:latin typeface="Helvetica Neue Medium"/>
              <a:sym typeface="Helvetica Neue Medium"/>
            </a:endParaRPr>
          </a:p>
        </p:txBody>
      </p:sp>
      <p:sp>
        <p:nvSpPr>
          <p:cNvPr id="140" name="State Law  Practicing an Occupation">
            <a:extLst>
              <a:ext uri="{FF2B5EF4-FFF2-40B4-BE49-F238E27FC236}">
                <a16:creationId xmlns:a16="http://schemas.microsoft.com/office/drawing/2014/main" id="{1C22CC2B-2B14-040B-4DAB-E2D0798021B2}"/>
              </a:ext>
            </a:extLst>
          </p:cNvPr>
          <p:cNvSpPr txBox="1"/>
          <p:nvPr/>
        </p:nvSpPr>
        <p:spPr>
          <a:xfrm>
            <a:off x="653143" y="2257658"/>
            <a:ext cx="23992003" cy="11182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sz="10000" b="0">
                <a:solidFill>
                  <a:srgbClr val="632423"/>
                </a:solidFill>
                <a:effectLst>
                  <a:outerShdw blurRad="12700" dist="25400" dir="2700000" rotWithShape="0">
                    <a:srgbClr val="DDDDDD"/>
                  </a:outerShdw>
                </a:effectLst>
                <a:latin typeface="+mn-lt"/>
                <a:ea typeface="+mn-ea"/>
                <a:cs typeface="+mn-cs"/>
                <a:sym typeface="Avenir Heavy"/>
              </a:defRPr>
            </a:pPr>
            <a:r>
              <a:rPr kumimoji="0" lang="en-US"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rPr>
              <a:t> </a:t>
            </a:r>
            <a:endParaRPr kumimoji="0" sz="6600" b="0" i="0" u="none" strike="noStrike" kern="0" cap="none" spc="0" normalizeH="0" baseline="0" noProof="0" dirty="0">
              <a:ln>
                <a:noFill/>
              </a:ln>
              <a:solidFill>
                <a:srgbClr val="632423"/>
              </a:solidFill>
              <a:effectLst>
                <a:outerShdw blurRad="12700" dist="25400" dir="2700000" rotWithShape="0">
                  <a:srgbClr val="DDDDDD"/>
                </a:outerShdw>
              </a:effectLst>
              <a:uLnTx/>
              <a:uFillTx/>
              <a:latin typeface="Avenir Heavy"/>
              <a:sym typeface="Avenir Heavy"/>
            </a:endParaRPr>
          </a:p>
        </p:txBody>
      </p:sp>
      <p:sp>
        <p:nvSpPr>
          <p:cNvPr id="141" name="Are you helping someone with a health problem?">
            <a:extLst>
              <a:ext uri="{FF2B5EF4-FFF2-40B4-BE49-F238E27FC236}">
                <a16:creationId xmlns:a16="http://schemas.microsoft.com/office/drawing/2014/main" id="{91CAEF7F-76EF-B3DC-6B64-0B9291525D58}"/>
              </a:ext>
            </a:extLst>
          </p:cNvPr>
          <p:cNvSpPr txBox="1"/>
          <p:nvPr/>
        </p:nvSpPr>
        <p:spPr>
          <a:xfrm>
            <a:off x="3524275" y="6342730"/>
            <a:ext cx="13344524" cy="10305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defTabSz="457200">
              <a:lnSpc>
                <a:spcPct val="90000"/>
              </a:lnSpc>
              <a:spcBef>
                <a:spcPts val="1000"/>
              </a:spcBef>
              <a:buClr>
                <a:srgbClr val="5FCBEF"/>
              </a:buClr>
              <a:buFont typeface="Wingdings 3"/>
              <a:defRPr sz="6700" b="0">
                <a:solidFill>
                  <a:srgbClr val="293F83"/>
                </a:solidFill>
                <a:effectLst>
                  <a:outerShdw blurRad="12700" dist="25400" dir="2700000" rotWithShape="0">
                    <a:srgbClr val="DDDDDD"/>
                  </a:outerShdw>
                </a:effectLst>
                <a:latin typeface="Avenir Medium"/>
                <a:ea typeface="Avenir Medium"/>
                <a:cs typeface="Avenir Medium"/>
                <a:sym typeface="Avenir Medium"/>
              </a:defRPr>
            </a:lvl1pPr>
          </a:lstStyle>
          <a:p>
            <a:pPr marL="0" marR="0" lvl="0" indent="0" algn="ctr" defTabSz="457200" rtl="0" eaLnBrk="1" fontAlgn="auto" latinLnBrk="0" hangingPunct="0">
              <a:lnSpc>
                <a:spcPct val="90000"/>
              </a:lnSpc>
              <a:spcBef>
                <a:spcPts val="1000"/>
              </a:spcBef>
              <a:spcAft>
                <a:spcPts val="0"/>
              </a:spcAft>
              <a:buClr>
                <a:srgbClr val="5FCBEF"/>
              </a:buClr>
              <a:buSzTx/>
              <a:buFont typeface="Wingdings 3"/>
              <a:buNone/>
              <a:tabLst/>
              <a:defRPr/>
            </a:pPr>
            <a:r>
              <a:rPr lang="en-US" dirty="0"/>
              <a:t> </a:t>
            </a:r>
            <a:endParaRPr kumimoji="0" sz="6700" b="0" i="0" u="none" strike="noStrike" kern="0" cap="none" spc="0" normalizeH="0" baseline="0" noProof="0" dirty="0">
              <a:ln>
                <a:noFill/>
              </a:ln>
              <a:solidFill>
                <a:srgbClr val="293F83"/>
              </a:solidFill>
              <a:effectLst>
                <a:outerShdw blurRad="12700" dist="25400" dir="2700000" rotWithShape="0">
                  <a:srgbClr val="DDDDDD"/>
                </a:outerShdw>
              </a:effectLst>
              <a:uLnTx/>
              <a:uFillTx/>
              <a:latin typeface="Avenir Medium"/>
              <a:sym typeface="Avenir Medium"/>
            </a:endParaRPr>
          </a:p>
        </p:txBody>
      </p:sp>
      <p:pic>
        <p:nvPicPr>
          <p:cNvPr id="2" name="Picture 1">
            <a:extLst>
              <a:ext uri="{FF2B5EF4-FFF2-40B4-BE49-F238E27FC236}">
                <a16:creationId xmlns:a16="http://schemas.microsoft.com/office/drawing/2014/main" id="{1B7AC084-E0BD-D817-87B4-2CB39FD512B9}"/>
              </a:ext>
            </a:extLst>
          </p:cNvPr>
          <p:cNvPicPr>
            <a:picLocks noChangeAspect="1"/>
          </p:cNvPicPr>
          <p:nvPr/>
        </p:nvPicPr>
        <p:blipFill>
          <a:blip r:embed="rId2"/>
          <a:stretch>
            <a:fillRect/>
          </a:stretch>
        </p:blipFill>
        <p:spPr>
          <a:xfrm>
            <a:off x="18851983" y="10602686"/>
            <a:ext cx="4372008" cy="2034091"/>
          </a:xfrm>
          <a:prstGeom prst="rect">
            <a:avLst/>
          </a:prstGeom>
        </p:spPr>
      </p:pic>
    </p:spTree>
    <p:extLst>
      <p:ext uri="{BB962C8B-B14F-4D97-AF65-F5344CB8AC3E}">
        <p14:creationId xmlns:p14="http://schemas.microsoft.com/office/powerpoint/2010/main" val="359011478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Avenir Heavy"/>
        <a:ea typeface="Avenir Heavy"/>
        <a:cs typeface="Avenir Heavy"/>
      </a:majorFont>
      <a:minorFont>
        <a:latin typeface="Avenir Heavy"/>
        <a:ea typeface="Avenir Heavy"/>
        <a:cs typeface="Avenir Heavy"/>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Avenir Heavy"/>
        <a:ea typeface="Avenir Heavy"/>
        <a:cs typeface="Avenir Heavy"/>
      </a:majorFont>
      <a:minorFont>
        <a:latin typeface="Avenir Heavy"/>
        <a:ea typeface="Avenir Heavy"/>
        <a:cs typeface="Avenir Heavy"/>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16344</TotalTime>
  <Words>1713</Words>
  <Application>Microsoft Office PowerPoint</Application>
  <PresentationFormat>Custom</PresentationFormat>
  <Paragraphs>476</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Avenir Book</vt:lpstr>
      <vt:lpstr>Avenir Heavy</vt:lpstr>
      <vt:lpstr>Avenir Medium</vt:lpstr>
      <vt:lpstr>Helvetica Neue</vt:lpstr>
      <vt:lpstr>Helvetica Neue Light</vt:lpstr>
      <vt:lpstr>Helvetica Neue Medium</vt:lpstr>
      <vt:lpstr>Wingdings 3</vt: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Judy Buroker</cp:lastModifiedBy>
  <cp:revision>23</cp:revision>
  <dcterms:modified xsi:type="dcterms:W3CDTF">2026-01-29T02:08:48Z</dcterms:modified>
</cp:coreProperties>
</file>