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9" r:id="rId1"/>
  </p:sldMasterIdLst>
  <p:notesMasterIdLst>
    <p:notesMasterId r:id="rId33"/>
  </p:notesMasterIdLst>
  <p:sldIdLst>
    <p:sldId id="256" r:id="rId2"/>
    <p:sldId id="288"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1" r:id="rId30"/>
    <p:sldId id="285" r:id="rId31"/>
    <p:sldId id="257" r:id="rId32"/>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804B61-E156-4B68-A7E4-5E818300D9DF}" v="4" dt="2024-06-26T03:32:26.35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91"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3686" y="4118024"/>
            <a:ext cx="24391336"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31519" y="4332729"/>
            <a:ext cx="22943130" cy="3478694"/>
          </a:xfrm>
        </p:spPr>
        <p:txBody>
          <a:bodyPr tIns="45720" bIns="45720" anchor="ctr">
            <a:normAutofit/>
          </a:bodyPr>
          <a:lstStyle>
            <a:lvl1pPr algn="ctr">
              <a:lnSpc>
                <a:spcPct val="80000"/>
              </a:lnSpc>
              <a:defRPr sz="12000" spc="300" baseline="0"/>
            </a:lvl1pPr>
          </a:lstStyle>
          <a:p>
            <a:r>
              <a:rPr lang="en-US"/>
              <a:t>Click to edit Master title style</a:t>
            </a:r>
            <a:endParaRPr lang="en-US" dirty="0"/>
          </a:p>
        </p:txBody>
      </p:sp>
      <p:sp>
        <p:nvSpPr>
          <p:cNvPr id="3" name="Subtitle 2"/>
          <p:cNvSpPr>
            <a:spLocks noGrp="1"/>
          </p:cNvSpPr>
          <p:nvPr>
            <p:ph type="subTitle" idx="1"/>
          </p:nvPr>
        </p:nvSpPr>
        <p:spPr>
          <a:xfrm>
            <a:off x="3048000" y="7992501"/>
            <a:ext cx="18288000" cy="2618510"/>
          </a:xfrm>
        </p:spPr>
        <p:txBody>
          <a:bodyPr>
            <a:normAutofit/>
          </a:bodyPr>
          <a:lstStyle>
            <a:lvl1pPr marL="0" indent="0" algn="ctr">
              <a:buNone/>
              <a:defRPr sz="4000"/>
            </a:lvl1pPr>
            <a:lvl2pPr marL="914400" indent="0" algn="ctr">
              <a:buNone/>
              <a:defRPr sz="4000"/>
            </a:lvl2pPr>
            <a:lvl3pPr marL="1828800" indent="0" algn="ctr">
              <a:buNone/>
              <a:defRPr sz="4000"/>
            </a:lvl3pPr>
            <a:lvl4pPr marL="2743200" indent="0" algn="ctr">
              <a:buNone/>
              <a:defRPr sz="4000"/>
            </a:lvl4pPr>
            <a:lvl5pPr marL="3657600" indent="0" algn="ctr">
              <a:buNone/>
              <a:defRPr sz="4000"/>
            </a:lvl5pPr>
            <a:lvl6pPr marL="4572000" indent="0" algn="ctr">
              <a:buNone/>
              <a:defRPr sz="4000"/>
            </a:lvl6pPr>
            <a:lvl7pPr marL="5486400" indent="0" algn="ctr">
              <a:buNone/>
              <a:defRPr sz="4000"/>
            </a:lvl7pPr>
            <a:lvl8pPr marL="6400800" indent="0" algn="ctr">
              <a:buNone/>
              <a:defRPr sz="4000"/>
            </a:lvl8pPr>
            <a:lvl9pPr marL="7315200" indent="0" algn="ctr">
              <a:buNone/>
              <a:defRPr sz="4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5006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60895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8038624" y="0"/>
            <a:ext cx="5486400"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8321248" y="549276"/>
            <a:ext cx="4804760" cy="117951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399" y="549276"/>
            <a:ext cx="15946582" cy="117951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6400" y="12845709"/>
            <a:ext cx="5486392" cy="730250"/>
          </a:xfrm>
        </p:spPr>
        <p:txBody>
          <a:bodyPr/>
          <a:lstStyle/>
          <a:p>
            <a:fld id="{B61BEF0D-F0BB-DE4B-95CE-6DB70DBA9567}" type="datetimeFigureOut">
              <a:rPr lang="en-US" smtClean="0"/>
              <a:pPr/>
              <a:t>12/16/2025</a:t>
            </a:fld>
            <a:endParaRPr lang="en-US" dirty="0"/>
          </a:p>
        </p:txBody>
      </p:sp>
      <p:sp>
        <p:nvSpPr>
          <p:cNvPr id="5" name="Footer Placeholder 4"/>
          <p:cNvSpPr>
            <a:spLocks noGrp="1"/>
          </p:cNvSpPr>
          <p:nvPr>
            <p:ph type="ftr" sz="quarter" idx="11"/>
          </p:nvPr>
        </p:nvSpPr>
        <p:spPr>
          <a:xfrm>
            <a:off x="7552271" y="12845709"/>
            <a:ext cx="8559338" cy="730250"/>
          </a:xfrm>
        </p:spPr>
        <p:txBody>
          <a:bodyPr/>
          <a:lstStyle/>
          <a:p>
            <a:endParaRPr lang="en-US" dirty="0"/>
          </a:p>
        </p:txBody>
      </p:sp>
      <p:sp>
        <p:nvSpPr>
          <p:cNvPr id="6" name="Slide Number Placeholder 5"/>
          <p:cNvSpPr>
            <a:spLocks noGrp="1"/>
          </p:cNvSpPr>
          <p:nvPr>
            <p:ph type="sldNum" sz="quarter" idx="12"/>
          </p:nvPr>
        </p:nvSpPr>
        <p:spPr>
          <a:xfrm>
            <a:off x="16146097" y="12845709"/>
            <a:ext cx="1759518" cy="730250"/>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2446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7958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13686" y="4118024"/>
            <a:ext cx="24391336" cy="365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66382" y="4417758"/>
            <a:ext cx="21031200" cy="3352800"/>
          </a:xfrm>
        </p:spPr>
        <p:txBody>
          <a:bodyPr anchor="ctr">
            <a:noAutofit/>
          </a:bodyPr>
          <a:lstStyle>
            <a:lvl1pPr algn="ctr">
              <a:lnSpc>
                <a:spcPct val="80000"/>
              </a:lnSpc>
              <a:defRPr sz="12000" b="0" spc="3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66382" y="8020669"/>
            <a:ext cx="21031200" cy="2349278"/>
          </a:xfrm>
        </p:spPr>
        <p:txBody>
          <a:bodyPr anchor="t">
            <a:normAutofit/>
          </a:bodyPr>
          <a:lstStyle>
            <a:lvl1pPr marL="0" indent="0" algn="ctr">
              <a:buNone/>
              <a:defRPr sz="4000">
                <a:solidFill>
                  <a:schemeClr val="tx2"/>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61BEF0D-F0BB-DE4B-95CE-6DB70DBA9567}" type="datetimeFigureOut">
              <a:rPr lang="en-US" smtClean="0"/>
              <a:pPr/>
              <a:t>12/16/2025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416512467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10688" y="4023360"/>
            <a:ext cx="9509760" cy="8412480"/>
          </a:xfrm>
        </p:spPr>
        <p:txBody>
          <a:bodyPr/>
          <a:lstStyle>
            <a:lvl1pPr>
              <a:defRPr sz="44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460782" y="4023360"/>
            <a:ext cx="9509760" cy="8412480"/>
          </a:xfrm>
        </p:spPr>
        <p:txBody>
          <a:bodyPr/>
          <a:lstStyle>
            <a:lvl1pPr>
              <a:defRPr sz="44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211738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414016" y="3826940"/>
            <a:ext cx="9509760" cy="1486188"/>
          </a:xfrm>
        </p:spPr>
        <p:txBody>
          <a:bodyPr anchor="ctr">
            <a:normAutofit/>
          </a:bodyPr>
          <a:lstStyle>
            <a:lvl1pPr marL="0" indent="0">
              <a:buNone/>
              <a:defRPr sz="42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2414016" y="5313132"/>
            <a:ext cx="9509760" cy="7132320"/>
          </a:xfrm>
        </p:spPr>
        <p:txBody>
          <a:bodyPr/>
          <a:lstStyle>
            <a:lvl1pPr>
              <a:defRPr sz="44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462460" y="3826940"/>
            <a:ext cx="9509760" cy="1486188"/>
          </a:xfrm>
        </p:spPr>
        <p:txBody>
          <a:bodyPr anchor="ctr">
            <a:normAutofit/>
          </a:bodyPr>
          <a:lstStyle>
            <a:lvl1pPr marL="0" indent="0">
              <a:buNone/>
              <a:defRPr sz="42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462460" y="5313128"/>
            <a:ext cx="9509760" cy="7132320"/>
          </a:xfrm>
        </p:spPr>
        <p:txBody>
          <a:bodyPr/>
          <a:lstStyle>
            <a:lvl1pPr>
              <a:defRPr sz="44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64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7504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96872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414016" y="4240108"/>
            <a:ext cx="12252960" cy="822960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578046" y="4294973"/>
            <a:ext cx="6400800" cy="6864638"/>
          </a:xfrm>
        </p:spPr>
        <p:txBody>
          <a:bodyPr>
            <a:normAutofit/>
          </a:bodyPr>
          <a:lstStyle>
            <a:lvl1pPr marL="0" indent="0">
              <a:lnSpc>
                <a:spcPct val="95000"/>
              </a:lnSpc>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69627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2560320" y="4422988"/>
            <a:ext cx="12252960" cy="7863840"/>
          </a:xfrm>
          <a:solidFill>
            <a:schemeClr val="tx2">
              <a:lumMod val="60000"/>
              <a:lumOff val="40000"/>
            </a:schemeClr>
          </a:solidFill>
        </p:spPr>
        <p:txBody>
          <a:bodyPr tIns="365760" anchor="t"/>
          <a:lstStyle>
            <a:lvl1pPr marL="0" indent="0" algn="ctr">
              <a:buNone/>
              <a:defRPr sz="6400">
                <a:solidFill>
                  <a:schemeClr val="tx1">
                    <a:lumMod val="50000"/>
                  </a:schemeClr>
                </a:solidFill>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5581376" y="4301242"/>
            <a:ext cx="6400800" cy="6858000"/>
          </a:xfrm>
        </p:spPr>
        <p:txBody>
          <a:bodyPr>
            <a:normAutofit/>
          </a:bodyPr>
          <a:lstStyle>
            <a:lvl1pPr marL="0" indent="0">
              <a:lnSpc>
                <a:spcPct val="95000"/>
              </a:lnSpc>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70409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966" y="352219"/>
            <a:ext cx="24377904" cy="32918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405838" y="568352"/>
            <a:ext cx="19568160" cy="30175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405838" y="4023360"/>
            <a:ext cx="19568160" cy="84124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404532" y="12845709"/>
            <a:ext cx="6001788" cy="730250"/>
          </a:xfrm>
          <a:prstGeom prst="rect">
            <a:avLst/>
          </a:prstGeom>
        </p:spPr>
        <p:txBody>
          <a:bodyPr vert="horz" lIns="91440" tIns="45720" rIns="45720" bIns="45720" rtlCol="0" anchor="ctr"/>
          <a:lstStyle>
            <a:lvl1pPr algn="l">
              <a:defRPr sz="2100">
                <a:solidFill>
                  <a:schemeClr val="tx1"/>
                </a:solidFill>
              </a:defRPr>
            </a:lvl1pPr>
          </a:lstStyle>
          <a:p>
            <a:fld id="{B61BEF0D-F0BB-DE4B-95CE-6DB70DBA9567}" type="datetimeFigureOut">
              <a:rPr lang="en-US" smtClean="0"/>
              <a:pPr/>
              <a:t>12/16/2025</a:t>
            </a:fld>
            <a:endParaRPr lang="en-US" dirty="0"/>
          </a:p>
        </p:txBody>
      </p:sp>
      <p:sp>
        <p:nvSpPr>
          <p:cNvPr id="5" name="Footer Placeholder 4"/>
          <p:cNvSpPr>
            <a:spLocks noGrp="1"/>
          </p:cNvSpPr>
          <p:nvPr>
            <p:ph type="ftr" sz="quarter" idx="3"/>
          </p:nvPr>
        </p:nvSpPr>
        <p:spPr>
          <a:xfrm>
            <a:off x="11192942" y="12845709"/>
            <a:ext cx="10088880" cy="730250"/>
          </a:xfrm>
          <a:prstGeom prst="rect">
            <a:avLst/>
          </a:prstGeom>
        </p:spPr>
        <p:txBody>
          <a:bodyPr vert="horz" lIns="91440" tIns="45720" rIns="91440" bIns="45720" rtlCol="0" anchor="ctr"/>
          <a:lstStyle>
            <a:lvl1pPr algn="r">
              <a:defRPr sz="2100">
                <a:solidFill>
                  <a:schemeClr val="tx1"/>
                </a:solidFill>
              </a:defRPr>
            </a:lvl1pPr>
          </a:lstStyle>
          <a:p>
            <a:endParaRPr lang="en-US" dirty="0"/>
          </a:p>
        </p:txBody>
      </p:sp>
      <p:sp>
        <p:nvSpPr>
          <p:cNvPr id="6" name="Slide Number Placeholder 5"/>
          <p:cNvSpPr>
            <a:spLocks noGrp="1"/>
          </p:cNvSpPr>
          <p:nvPr>
            <p:ph type="sldNum" sz="quarter" idx="4"/>
          </p:nvPr>
        </p:nvSpPr>
        <p:spPr>
          <a:xfrm>
            <a:off x="21317854" y="12845709"/>
            <a:ext cx="1892528" cy="730250"/>
          </a:xfrm>
          <a:prstGeom prst="rect">
            <a:avLst/>
          </a:prstGeom>
        </p:spPr>
        <p:txBody>
          <a:bodyPr vert="horz" lIns="45720" tIns="45720" rIns="91440" bIns="45720" rtlCol="0" anchor="ctr"/>
          <a:lstStyle>
            <a:lvl1pPr algn="l">
              <a:defRPr sz="2400" b="0">
                <a:solidFill>
                  <a:schemeClr val="tx1"/>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851513794"/>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1828800" rtl="0" eaLnBrk="1" latinLnBrk="0" hangingPunct="1">
        <a:lnSpc>
          <a:spcPct val="85000"/>
        </a:lnSpc>
        <a:spcBef>
          <a:spcPct val="0"/>
        </a:spcBef>
        <a:buNone/>
        <a:defRPr sz="8000" kern="1200" cap="all" baseline="0">
          <a:solidFill>
            <a:schemeClr val="bg2"/>
          </a:solidFill>
          <a:latin typeface="+mj-lt"/>
          <a:ea typeface="+mj-ea"/>
          <a:cs typeface="+mj-cs"/>
        </a:defRPr>
      </a:lvl1pPr>
    </p:titleStyle>
    <p:bodyStyle>
      <a:lvl1pPr marL="365760" indent="-365760" algn="l" defTabSz="1828800" rtl="0" eaLnBrk="1" latinLnBrk="0" hangingPunct="1">
        <a:lnSpc>
          <a:spcPct val="90000"/>
        </a:lnSpc>
        <a:spcBef>
          <a:spcPts val="2400"/>
        </a:spcBef>
        <a:spcAft>
          <a:spcPts val="400"/>
        </a:spcAft>
        <a:buClr>
          <a:schemeClr val="tx1"/>
        </a:buClr>
        <a:buFont typeface="Wingdings" pitchFamily="2" charset="2"/>
        <a:buChar char=""/>
        <a:defRPr sz="4400" kern="1200">
          <a:solidFill>
            <a:schemeClr val="tx1"/>
          </a:solidFill>
          <a:latin typeface="+mn-lt"/>
          <a:ea typeface="+mn-ea"/>
          <a:cs typeface="+mn-cs"/>
        </a:defRPr>
      </a:lvl1pPr>
      <a:lvl2pPr marL="822960" indent="-365760" algn="l" defTabSz="1828800" rtl="0" eaLnBrk="1" latinLnBrk="0" hangingPunct="1">
        <a:lnSpc>
          <a:spcPct val="90000"/>
        </a:lnSpc>
        <a:spcBef>
          <a:spcPts val="400"/>
        </a:spcBef>
        <a:spcAft>
          <a:spcPts val="800"/>
        </a:spcAft>
        <a:buClr>
          <a:schemeClr val="tx1"/>
        </a:buClr>
        <a:buFont typeface="Wingdings" pitchFamily="2" charset="2"/>
        <a:buChar char=""/>
        <a:defRPr sz="4000" kern="1200">
          <a:solidFill>
            <a:schemeClr val="tx1"/>
          </a:solidFill>
          <a:latin typeface="+mn-lt"/>
          <a:ea typeface="+mn-ea"/>
          <a:cs typeface="+mn-cs"/>
        </a:defRPr>
      </a:lvl2pPr>
      <a:lvl3pPr marL="1280160" indent="-365760" algn="l" defTabSz="1828800" rtl="0" eaLnBrk="1" latinLnBrk="0" hangingPunct="1">
        <a:lnSpc>
          <a:spcPct val="90000"/>
        </a:lnSpc>
        <a:spcBef>
          <a:spcPts val="400"/>
        </a:spcBef>
        <a:spcAft>
          <a:spcPts val="800"/>
        </a:spcAft>
        <a:buClr>
          <a:schemeClr val="tx1"/>
        </a:buClr>
        <a:buFont typeface="Wingdings" pitchFamily="2" charset="2"/>
        <a:buChar char=""/>
        <a:defRPr sz="3600" kern="1200">
          <a:solidFill>
            <a:schemeClr val="tx1"/>
          </a:solidFill>
          <a:latin typeface="+mn-lt"/>
          <a:ea typeface="+mn-ea"/>
          <a:cs typeface="+mn-cs"/>
        </a:defRPr>
      </a:lvl3pPr>
      <a:lvl4pPr marL="1737360" indent="-36576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4pPr>
      <a:lvl5pPr marL="2194560" indent="-36576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5pPr>
      <a:lvl6pPr marL="2569200" indent="-45720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6pPr>
      <a:lvl7pPr marL="2943600" indent="-45720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7pPr>
      <a:lvl8pPr marL="3258000" indent="-45720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8pPr>
      <a:lvl9pPr marL="3612400" indent="-45720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www.nationalhealthfreedom.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caselaw.findlaw.com/court/us-6th-circuit/116260488.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eeoc.gov/statutes/title-vii-civil-rights-act-1964#:~:text=Title%20VII%20prohibits%20employment%20discrimination,several%20sections%20of%20Title%20VII."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caselaw.findlaw.com/court/us-6th-circuit/116260488.html" TargetMode="External"/><Relationship Id="rId2" Type="http://schemas.openxmlformats.org/officeDocument/2006/relationships/hyperlink" Target="https://cdn.ca9.uscourts.gov/datastore/opinions/2024/06/07/22-55908.pdf" TargetMode="External"/><Relationship Id="rId1" Type="http://schemas.openxmlformats.org/officeDocument/2006/relationships/slideLayout" Target="../slideLayouts/slideLayout7.xml"/><Relationship Id="rId4" Type="http://schemas.openxmlformats.org/officeDocument/2006/relationships/hyperlink" Target="https://uploads-ssl.webflow.com/63d954d4e4ad424df7819d46/663bd07a66d645d57f832e4a_010111045465.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uploads-ssl.webflow.com/63d954d4e4ad424df7819d46/663bd07a66d645d57f832e4a_010111045465.pdf"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cdn.ca9.uscourts.gov/datastore/opinions/2024/06/07/22-55908.pdf"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media.ca8.uscourts.gov/opndir/24/05/232994P.pdf"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www.nationalhealthfreedom.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19" name="Rectangle"/>
          <p:cNvSpPr/>
          <p:nvPr/>
        </p:nvSpPr>
        <p:spPr>
          <a:xfrm>
            <a:off x="1206599" y="660699"/>
            <a:ext cx="22725262" cy="5636420"/>
          </a:xfrm>
          <a:prstGeom prst="rect">
            <a:avLst/>
          </a:prstGeom>
          <a:solidFill>
            <a:srgbClr val="343562"/>
          </a:solidFill>
          <a:ln w="12700">
            <a:miter lim="400000"/>
          </a:ln>
        </p:spPr>
        <p:txBody>
          <a:bodyPr lIns="0" tIns="0" rIns="0" bIns="0" anchor="ctr"/>
          <a:lstStyle/>
          <a:p>
            <a:pPr>
              <a:defRPr sz="3200" b="0">
                <a:solidFill>
                  <a:srgbClr val="343562"/>
                </a:solidFill>
                <a:latin typeface="Helvetica Neue Medium"/>
                <a:ea typeface="Helvetica Neue Medium"/>
                <a:cs typeface="Helvetica Neue Medium"/>
                <a:sym typeface="Helvetica Neue Medium"/>
              </a:defRPr>
            </a:pPr>
            <a:endParaRPr lang="en-US" dirty="0"/>
          </a:p>
        </p:txBody>
      </p:sp>
      <p:sp>
        <p:nvSpPr>
          <p:cNvPr id="120" name="Overview of Laws Regarding Homeopathic Remedies"/>
          <p:cNvSpPr txBox="1"/>
          <p:nvPr/>
        </p:nvSpPr>
        <p:spPr>
          <a:xfrm>
            <a:off x="7709252" y="-49182"/>
            <a:ext cx="9347111" cy="60734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endParaRPr lang="en-US" sz="54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54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6000" b="1" kern="100" dirty="0">
                <a:effectLst/>
                <a:latin typeface="Aptos" panose="020B0004020202020204" pitchFamily="34" charset="0"/>
                <a:ea typeface="Aptos" panose="020B0004020202020204" pitchFamily="34" charset="0"/>
                <a:cs typeface="Times New Roman" panose="02020603050405020304" pitchFamily="18" charset="0"/>
              </a:rPr>
              <a:t>Federal Appellate Courts Step Up for Health Freedom</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 </a:t>
            </a:r>
          </a:p>
        </p:txBody>
      </p:sp>
      <p:sp>
        <p:nvSpPr>
          <p:cNvPr id="121" name="NHFC and NHFA…"/>
          <p:cNvSpPr txBox="1"/>
          <p:nvPr/>
        </p:nvSpPr>
        <p:spPr>
          <a:xfrm>
            <a:off x="2645493" y="10229652"/>
            <a:ext cx="20568656" cy="274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a:buClr>
                <a:srgbClr val="5FCBEF"/>
              </a:buClr>
              <a:buFont typeface="Wingdings 3"/>
              <a:defRPr sz="3800" b="0">
                <a:solidFill>
                  <a:srgbClr val="632423"/>
                </a:solidFill>
                <a:latin typeface="+mn-lt"/>
                <a:ea typeface="+mn-ea"/>
                <a:cs typeface="+mn-cs"/>
                <a:sym typeface="Avenir Heavy"/>
              </a:defRPr>
            </a:pPr>
            <a:r>
              <a:rPr dirty="0"/>
              <a:t>NHFC and NHFA</a:t>
            </a:r>
          </a:p>
          <a:p>
            <a:pPr algn="r">
              <a:buClr>
                <a:srgbClr val="5FCBEF"/>
              </a:buClr>
              <a:buFont typeface="Wingdings 3"/>
              <a:defRPr sz="3800" b="0">
                <a:solidFill>
                  <a:srgbClr val="632423"/>
                </a:solidFill>
                <a:latin typeface="+mn-lt"/>
                <a:ea typeface="+mn-ea"/>
                <a:cs typeface="+mn-cs"/>
                <a:sym typeface="Avenir Heavy"/>
              </a:defRPr>
            </a:pPr>
            <a:r>
              <a:rPr dirty="0"/>
              <a:t>PMB 218,  2136 Ford Parkway,  St. Paul, MN  55116-1863</a:t>
            </a:r>
          </a:p>
          <a:p>
            <a:pPr algn="r">
              <a:buClr>
                <a:srgbClr val="5FCBEF"/>
              </a:buClr>
              <a:buFont typeface="Wingdings 3"/>
              <a:defRPr sz="3800" b="0">
                <a:solidFill>
                  <a:srgbClr val="632423"/>
                </a:solidFill>
                <a:latin typeface="+mn-lt"/>
                <a:ea typeface="+mn-ea"/>
                <a:cs typeface="+mn-cs"/>
                <a:sym typeface="Avenir Heavy"/>
              </a:defRPr>
            </a:pPr>
            <a:r>
              <a:rPr dirty="0">
                <a:hlinkClick r:id="rId4"/>
              </a:rPr>
              <a:t>www.nationalhealthfreedom.org</a:t>
            </a:r>
            <a:r>
              <a:rPr dirty="0"/>
              <a:t>  </a:t>
            </a:r>
          </a:p>
          <a:p>
            <a:pPr algn="r">
              <a:buClr>
                <a:srgbClr val="5FCBEF"/>
              </a:buClr>
              <a:buFont typeface="Wingdings 3"/>
              <a:defRPr sz="3800" b="0">
                <a:solidFill>
                  <a:srgbClr val="632423"/>
                </a:solidFill>
                <a:latin typeface="+mn-lt"/>
                <a:ea typeface="+mn-ea"/>
                <a:cs typeface="+mn-cs"/>
                <a:sym typeface="Avenir Heavy"/>
              </a:defRPr>
            </a:pPr>
            <a:r>
              <a:rPr dirty="0"/>
              <a:t>E-mail: info@nationalhealthfreedom.org</a:t>
            </a:r>
          </a:p>
        </p:txBody>
      </p:sp>
      <p:pic>
        <p:nvPicPr>
          <p:cNvPr id="122" name="NHFA_LOGO-with-glow.png" descr="NHFA_LOGO-with-glow.png"/>
          <p:cNvPicPr>
            <a:picLocks noChangeAspect="1"/>
          </p:cNvPicPr>
          <p:nvPr/>
        </p:nvPicPr>
        <p:blipFill>
          <a:blip r:embed="rId5"/>
          <a:stretch>
            <a:fillRect/>
          </a:stretch>
        </p:blipFill>
        <p:spPr>
          <a:xfrm>
            <a:off x="18935700" y="6679112"/>
            <a:ext cx="4464146" cy="3027058"/>
          </a:xfrm>
          <a:prstGeom prst="rect">
            <a:avLst/>
          </a:prstGeom>
          <a:ln w="12700">
            <a:miter lim="400000"/>
          </a:ln>
        </p:spPr>
      </p:pic>
      <p:pic>
        <p:nvPicPr>
          <p:cNvPr id="123" name="NHFC_ Logo_Final_2020.jpeg" descr="NHFC_ Logo_Final_2020.jpeg"/>
          <p:cNvPicPr>
            <a:picLocks noChangeAspect="1"/>
          </p:cNvPicPr>
          <p:nvPr/>
        </p:nvPicPr>
        <p:blipFill>
          <a:blip r:embed="rId6"/>
          <a:stretch>
            <a:fillRect/>
          </a:stretch>
        </p:blipFill>
        <p:spPr>
          <a:xfrm>
            <a:off x="16153542" y="6934200"/>
            <a:ext cx="2561279" cy="2516883"/>
          </a:xfrm>
          <a:prstGeom prst="rect">
            <a:avLst/>
          </a:prstGeom>
          <a:ln w="12700">
            <a:miter lim="400000"/>
          </a:ln>
        </p:spPr>
      </p:pic>
      <p:sp>
        <p:nvSpPr>
          <p:cNvPr id="124" name="2023"/>
          <p:cNvSpPr txBox="1"/>
          <p:nvPr/>
        </p:nvSpPr>
        <p:spPr>
          <a:xfrm>
            <a:off x="11157993" y="4893270"/>
            <a:ext cx="441787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spcBef>
                <a:spcPts val="5900"/>
              </a:spcBef>
              <a:defRPr sz="10000" b="0">
                <a:solidFill>
                  <a:srgbClr val="FFFFFF"/>
                </a:solidFill>
                <a:latin typeface="+mn-lt"/>
                <a:ea typeface="+mn-ea"/>
                <a:cs typeface="+mn-cs"/>
                <a:sym typeface="Avenir Heavy"/>
              </a:defRPr>
            </a:lvl1pPr>
          </a:lstStyle>
          <a:p>
            <a:r>
              <a:rPr lang="en-US" sz="6000" dirty="0"/>
              <a:t>June 26, 2024</a:t>
            </a:r>
            <a:endParaRPr sz="6000" dirty="0"/>
          </a:p>
        </p:txBody>
      </p:sp>
      <p:sp>
        <p:nvSpPr>
          <p:cNvPr id="125" name="Diane M. Miller JD Law and Public Policy Advisor…"/>
          <p:cNvSpPr txBox="1"/>
          <p:nvPr/>
        </p:nvSpPr>
        <p:spPr>
          <a:xfrm>
            <a:off x="6792256" y="7236426"/>
            <a:ext cx="7870744" cy="2087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914400">
              <a:defRPr sz="4300" b="0">
                <a:solidFill>
                  <a:srgbClr val="632423"/>
                </a:solidFill>
                <a:latin typeface="+mn-lt"/>
                <a:ea typeface="+mn-ea"/>
                <a:cs typeface="+mn-cs"/>
                <a:sym typeface="Avenir Heavy"/>
              </a:defRPr>
            </a:pPr>
            <a:r>
              <a:rPr lang="en-US" dirty="0"/>
              <a:t>Steven O’Connor</a:t>
            </a:r>
            <a:r>
              <a:rPr dirty="0"/>
              <a:t> JD</a:t>
            </a:r>
            <a:br>
              <a:rPr dirty="0"/>
            </a:br>
            <a:r>
              <a:rPr lang="en-US" dirty="0"/>
              <a:t>Staff Attorney</a:t>
            </a:r>
            <a:endParaRPr dirty="0"/>
          </a:p>
          <a:p>
            <a:pPr algn="l" defTabSz="914400">
              <a:defRPr sz="4300" b="0">
                <a:solidFill>
                  <a:srgbClr val="632423"/>
                </a:solidFill>
                <a:latin typeface="+mn-lt"/>
                <a:ea typeface="+mn-ea"/>
                <a:cs typeface="+mn-cs"/>
                <a:sym typeface="Avenir Heavy"/>
              </a:defRPr>
            </a:pPr>
            <a:r>
              <a:rPr dirty="0"/>
              <a:t>National Health Freedom Coalition</a:t>
            </a:r>
          </a:p>
        </p:txBody>
      </p:sp>
      <p:pic>
        <p:nvPicPr>
          <p:cNvPr id="2" name="Picture 2" descr="Image preview">
            <a:extLst>
              <a:ext uri="{FF2B5EF4-FFF2-40B4-BE49-F238E27FC236}">
                <a16:creationId xmlns:a16="http://schemas.microsoft.com/office/drawing/2014/main" id="{6F91B3BE-BD99-2D13-FF17-C1535E20C0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7029" y="9706170"/>
            <a:ext cx="6466069" cy="3591809"/>
          </a:xfrm>
          <a:prstGeom prst="rect">
            <a:avLst/>
          </a:prstGeom>
          <a:noFill/>
          <a:extLst>
            <a:ext uri="{909E8E84-426E-40DD-AFC4-6F175D3DCCD1}">
              <a14:hiddenFill xmlns:a14="http://schemas.microsoft.com/office/drawing/2010/main">
                <a:solidFill>
                  <a:srgbClr val="FFFFFF"/>
                </a:solidFill>
              </a14:hiddenFill>
            </a:ext>
          </a:extLst>
        </p:spPr>
      </p:pic>
      <p:pic>
        <p:nvPicPr>
          <p:cNvPr id="8" name="Audio 7">
            <a:hlinkClick r:id="" action="ppaction://media"/>
            <a:extLst>
              <a:ext uri="{FF2B5EF4-FFF2-40B4-BE49-F238E27FC236}">
                <a16:creationId xmlns:a16="http://schemas.microsoft.com/office/drawing/2014/main" id="{86F6134A-FD06-509E-26EC-958720324738}"/>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372150" t="-372150" r="-372150" b="-372150"/>
          <a:stretch>
            <a:fillRect/>
          </a:stretch>
        </p:blipFill>
        <p:spPr>
          <a:xfrm>
            <a:off x="20104608" y="9455658"/>
            <a:ext cx="4114800" cy="4114800"/>
          </a:xfrm>
          <a:prstGeom prst="ellipse">
            <a:avLst/>
          </a:prstGeom>
        </p:spPr>
      </p:pic>
    </p:spTree>
  </p:cSld>
  <p:clrMapOvr>
    <a:masterClrMapping/>
  </p:clrMapOvr>
  <p:transition spd="med" advTm="331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971573-7783-367A-F41E-ED0A300F0DDB}"/>
              </a:ext>
            </a:extLst>
          </p:cNvPr>
          <p:cNvSpPr txBox="1"/>
          <p:nvPr/>
        </p:nvSpPr>
        <p:spPr>
          <a:xfrm>
            <a:off x="5839240" y="854216"/>
            <a:ext cx="12195312" cy="11726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400" dirty="0">
                <a:effectLst/>
                <a:latin typeface="Aptos" panose="020B0004020202020204" pitchFamily="34" charset="0"/>
                <a:ea typeface="Aptos" panose="020B0004020202020204" pitchFamily="34" charset="0"/>
                <a:cs typeface="Times New Roman" panose="02020603050405020304" pitchFamily="18" charset="0"/>
              </a:rPr>
              <a:t>“The district court held that the COVID-19 vaccine’s reduction in symptoms and prevention of severe disease and death in recipients survived rational basis review, even if it did not prevent transmission or contraction,” relying on </a:t>
            </a:r>
            <a:r>
              <a:rPr lang="en-US" sz="5400" i="1" dirty="0">
                <a:effectLst/>
                <a:latin typeface="Aptos" panose="020B0004020202020204" pitchFamily="34" charset="0"/>
                <a:ea typeface="Aptos" panose="020B0004020202020204" pitchFamily="34" charset="0"/>
                <a:cs typeface="Times New Roman" panose="02020603050405020304" pitchFamily="18" charset="0"/>
              </a:rPr>
              <a:t>Jacobson’s</a:t>
            </a:r>
            <a:r>
              <a:rPr lang="en-US" sz="5400" dirty="0">
                <a:effectLst/>
                <a:latin typeface="Aptos" panose="020B0004020202020204" pitchFamily="34" charset="0"/>
                <a:ea typeface="Aptos" panose="020B0004020202020204" pitchFamily="34" charset="0"/>
                <a:cs typeface="Times New Roman" panose="02020603050405020304" pitchFamily="18" charset="0"/>
              </a:rPr>
              <a:t> use of the rational basis test.</a:t>
            </a:r>
            <a:endParaRPr lang="en-US" sz="5400" dirty="0">
              <a:latin typeface="Aptos" panose="020B0004020202020204" pitchFamily="34" charset="0"/>
              <a:ea typeface="Aptos" panose="020B0004020202020204" pitchFamily="34" charset="0"/>
              <a:cs typeface="Times New Roman" panose="02020603050405020304" pitchFamily="18" charset="0"/>
            </a:endParaRPr>
          </a:p>
          <a:p>
            <a:endParaRPr lang="en-US" sz="5400" dirty="0">
              <a:effectLst/>
              <a:latin typeface="Aptos" panose="020B0004020202020204" pitchFamily="34" charset="0"/>
              <a:ea typeface="Aptos" panose="020B0004020202020204" pitchFamily="34" charset="0"/>
              <a:cs typeface="Times New Roman" panose="02020603050405020304" pitchFamily="18" charset="0"/>
            </a:endParaRPr>
          </a:p>
          <a:p>
            <a:r>
              <a:rPr lang="en-US" sz="5400" dirty="0">
                <a:effectLst/>
                <a:latin typeface="Aptos" panose="020B0004020202020204" pitchFamily="34" charset="0"/>
                <a:ea typeface="Aptos" panose="020B0004020202020204" pitchFamily="34" charset="0"/>
                <a:cs typeface="Times New Roman" panose="02020603050405020304" pitchFamily="18" charset="0"/>
              </a:rPr>
              <a:t> Responding to plaintiff’s claims, the trial court said, “</a:t>
            </a:r>
            <a:r>
              <a:rPr lang="en-US" sz="5400" i="1" dirty="0">
                <a:effectLst/>
                <a:latin typeface="Aptos" panose="020B0004020202020204" pitchFamily="34" charset="0"/>
                <a:ea typeface="Aptos" panose="020B0004020202020204" pitchFamily="34" charset="0"/>
                <a:cs typeface="Times New Roman" panose="02020603050405020304" pitchFamily="18" charset="0"/>
              </a:rPr>
              <a:t>Jacobson</a:t>
            </a:r>
            <a:r>
              <a:rPr lang="en-US" sz="5400" dirty="0">
                <a:effectLst/>
                <a:latin typeface="Aptos" panose="020B0004020202020204" pitchFamily="34" charset="0"/>
                <a:ea typeface="Aptos" panose="020B0004020202020204" pitchFamily="34" charset="0"/>
                <a:cs typeface="Times New Roman" panose="02020603050405020304" pitchFamily="18" charset="0"/>
              </a:rPr>
              <a:t> does not require that a vaccine have the specific purpose of preventing disease.” (!) </a:t>
            </a:r>
            <a:endParaRPr lang="en-US" sz="5400" dirty="0"/>
          </a:p>
        </p:txBody>
      </p:sp>
    </p:spTree>
    <p:extLst>
      <p:ext uri="{BB962C8B-B14F-4D97-AF65-F5344CB8AC3E}">
        <p14:creationId xmlns:p14="http://schemas.microsoft.com/office/powerpoint/2010/main" val="123161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B538C1-3ECD-E9C1-EDBD-F1A721503808}"/>
              </a:ext>
            </a:extLst>
          </p:cNvPr>
          <p:cNvSpPr txBox="1"/>
          <p:nvPr/>
        </p:nvSpPr>
        <p:spPr>
          <a:xfrm>
            <a:off x="6912665" y="277746"/>
            <a:ext cx="12195312"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400" dirty="0">
                <a:effectLst/>
                <a:latin typeface="Aptos" panose="020B0004020202020204" pitchFamily="34" charset="0"/>
                <a:ea typeface="Aptos" panose="020B0004020202020204" pitchFamily="34" charset="0"/>
                <a:cs typeface="Times New Roman" panose="02020603050405020304" pitchFamily="18" charset="0"/>
              </a:rPr>
              <a:t> </a:t>
            </a:r>
            <a:endParaRPr lang="en-US" sz="5400" dirty="0"/>
          </a:p>
        </p:txBody>
      </p:sp>
      <p:sp>
        <p:nvSpPr>
          <p:cNvPr id="5" name="TextBox 4">
            <a:extLst>
              <a:ext uri="{FF2B5EF4-FFF2-40B4-BE49-F238E27FC236}">
                <a16:creationId xmlns:a16="http://schemas.microsoft.com/office/drawing/2014/main" id="{63061524-FDA8-6D96-47C5-DBC65E08ED38}"/>
              </a:ext>
            </a:extLst>
          </p:cNvPr>
          <p:cNvSpPr txBox="1"/>
          <p:nvPr/>
        </p:nvSpPr>
        <p:spPr>
          <a:xfrm>
            <a:off x="5600700" y="739411"/>
            <a:ext cx="12195312" cy="12330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4800" i="1" kern="100" dirty="0">
                <a:effectLst/>
                <a:latin typeface="Aptos" panose="020B0004020202020204" pitchFamily="34" charset="0"/>
                <a:ea typeface="Aptos" panose="020B0004020202020204" pitchFamily="34" charset="0"/>
                <a:cs typeface="Times New Roman" panose="02020603050405020304" pitchFamily="18" charset="0"/>
              </a:rPr>
              <a:t>Jacobson</a:t>
            </a:r>
            <a:r>
              <a:rPr lang="en-US" sz="4800" kern="100" dirty="0">
                <a:effectLst/>
                <a:latin typeface="Aptos" panose="020B0004020202020204" pitchFamily="34" charset="0"/>
                <a:ea typeface="Aptos" panose="020B0004020202020204" pitchFamily="34" charset="0"/>
                <a:cs typeface="Times New Roman" panose="02020603050405020304" pitchFamily="18" charset="0"/>
              </a:rPr>
              <a:t> balanced individual liberty in turning down a vaccine against the government interest in preventing disease. </a:t>
            </a:r>
          </a:p>
          <a:p>
            <a:pPr marL="0" marR="0">
              <a:lnSpc>
                <a:spcPct val="107000"/>
              </a:lnSpc>
              <a:spcBef>
                <a:spcPts val="0"/>
              </a:spcBef>
              <a:spcAft>
                <a:spcPts val="800"/>
              </a:spcAft>
            </a:pPr>
            <a:endParaRPr lang="en-US" sz="48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That court had said that the “principle of vaccination” is “to prevent the spread of smallpox.” </a:t>
            </a:r>
          </a:p>
          <a:p>
            <a:pPr marL="0" marR="0">
              <a:lnSpc>
                <a:spcPct val="107000"/>
              </a:lnSpc>
              <a:spcBef>
                <a:spcPts val="0"/>
              </a:spcBef>
              <a:spcAft>
                <a:spcPts val="800"/>
              </a:spcAft>
            </a:pPr>
            <a:endParaRPr lang="en-US" sz="48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In the current case, “Plaintiffs allege that the vaccine does not effectively prevent spread, but only mitigates symptoms for the recipient” so it is a medical treatment and not a “traditional” vaccine. If plaintiffs can prove this, it would present “a different government interest.”   </a:t>
            </a:r>
          </a:p>
        </p:txBody>
      </p:sp>
    </p:spTree>
    <p:extLst>
      <p:ext uri="{BB962C8B-B14F-4D97-AF65-F5344CB8AC3E}">
        <p14:creationId xmlns:p14="http://schemas.microsoft.com/office/powerpoint/2010/main" val="22665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E70947-E199-199A-5F9A-004C7BD9F6D5}"/>
              </a:ext>
            </a:extLst>
          </p:cNvPr>
          <p:cNvSpPr txBox="1"/>
          <p:nvPr/>
        </p:nvSpPr>
        <p:spPr>
          <a:xfrm>
            <a:off x="5481431" y="1212747"/>
            <a:ext cx="12195312" cy="119671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4400" kern="100" dirty="0">
                <a:latin typeface="Aptos" panose="020B0004020202020204" pitchFamily="34" charset="0"/>
                <a:ea typeface="Aptos" panose="020B0004020202020204" pitchFamily="34" charset="0"/>
                <a:cs typeface="Times New Roman" panose="02020603050405020304" pitchFamily="18" charset="0"/>
              </a:rPr>
              <a:t>W</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hile the trial court thought that protecting employees and students from COVID-19 was enough to meet the rational basis test, the Ninth Circuit ruled that this misapplied </a:t>
            </a:r>
            <a:r>
              <a:rPr lang="en-US" sz="4400" i="1" kern="100" dirty="0">
                <a:effectLst/>
                <a:latin typeface="Aptos" panose="020B0004020202020204" pitchFamily="34" charset="0"/>
                <a:ea typeface="Aptos" panose="020B0004020202020204" pitchFamily="34" charset="0"/>
                <a:cs typeface="Times New Roman" panose="02020603050405020304" pitchFamily="18" charset="0"/>
              </a:rPr>
              <a:t>Jacobson</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 that case said that the mandate was rationally related to “preventing the spread” of smallpox. </a:t>
            </a:r>
          </a:p>
          <a:p>
            <a:pPr marL="0" marR="0">
              <a:lnSpc>
                <a:spcPct val="107000"/>
              </a:lnSpc>
              <a:spcBef>
                <a:spcPts val="0"/>
              </a:spcBef>
              <a:spcAft>
                <a:spcPts val="800"/>
              </a:spcAft>
            </a:pPr>
            <a:endParaRPr lang="en-US" sz="44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So the district trial court: </a:t>
            </a:r>
          </a:p>
          <a:p>
            <a:pPr marL="45720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“[E]</a:t>
            </a:r>
            <a:r>
              <a:rPr lang="en-US" sz="4400" kern="100" dirty="0" err="1">
                <a:effectLst/>
                <a:latin typeface="Aptos" panose="020B0004020202020204" pitchFamily="34" charset="0"/>
                <a:ea typeface="Aptos" panose="020B0004020202020204" pitchFamily="34" charset="0"/>
                <a:cs typeface="Times New Roman" panose="02020603050405020304" pitchFamily="18" charset="0"/>
              </a:rPr>
              <a:t>rred</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 in holding that </a:t>
            </a:r>
            <a:r>
              <a:rPr lang="en-US" sz="4400" i="1" kern="100" dirty="0">
                <a:effectLst/>
                <a:latin typeface="Aptos" panose="020B0004020202020204" pitchFamily="34" charset="0"/>
                <a:ea typeface="Aptos" panose="020B0004020202020204" pitchFamily="34" charset="0"/>
                <a:cs typeface="Times New Roman" panose="02020603050405020304" pitchFamily="18" charset="0"/>
              </a:rPr>
              <a:t>Jacobson</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 extends beyond its public health rationale—government’s power to mandate prophylactic measures aimed at preventing the recipient from spreading disease to others—to also govern ‘forced medical treatment’ for the recipient’s benefit.”  </a:t>
            </a:r>
          </a:p>
        </p:txBody>
      </p:sp>
    </p:spTree>
    <p:extLst>
      <p:ext uri="{BB962C8B-B14F-4D97-AF65-F5344CB8AC3E}">
        <p14:creationId xmlns:p14="http://schemas.microsoft.com/office/powerpoint/2010/main" val="1831923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8EEE05-8AD1-F388-DB2B-B206CAF8A595}"/>
              </a:ext>
            </a:extLst>
          </p:cNvPr>
          <p:cNvSpPr txBox="1"/>
          <p:nvPr/>
        </p:nvSpPr>
        <p:spPr>
          <a:xfrm>
            <a:off x="5739849" y="1859371"/>
            <a:ext cx="12195312" cy="84816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l">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                              Conclusion:</a:t>
            </a:r>
          </a:p>
          <a:p>
            <a:pPr marL="0" marR="0" algn="l">
              <a:lnSpc>
                <a:spcPct val="107000"/>
              </a:lnSpc>
              <a:spcBef>
                <a:spcPts val="0"/>
              </a:spcBef>
              <a:spcAft>
                <a:spcPts val="800"/>
              </a:spcAft>
            </a:pP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“Because we thus must accept them as true, Plaintiffs have plausibly alleged that the COVID-19 vaccine does not effectively ‘prevent the spread’ of COVID-19.  </a:t>
            </a:r>
          </a:p>
          <a:p>
            <a:pPr marL="0" marR="0" algn="l">
              <a:lnSpc>
                <a:spcPct val="107000"/>
              </a:lnSpc>
              <a:spcBef>
                <a:spcPts val="0"/>
              </a:spcBef>
              <a:spcAft>
                <a:spcPts val="800"/>
              </a:spcAft>
            </a:pPr>
            <a:endParaRPr lang="en-US" sz="4800" kern="100" dirty="0">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“Thus, </a:t>
            </a:r>
            <a:r>
              <a:rPr lang="en-US" sz="4800" i="1" kern="100" dirty="0">
                <a:effectLst/>
                <a:latin typeface="Aptos" panose="020B0004020202020204" pitchFamily="34" charset="0"/>
                <a:ea typeface="Aptos" panose="020B0004020202020204" pitchFamily="34" charset="0"/>
                <a:cs typeface="Times New Roman" panose="02020603050405020304" pitchFamily="18" charset="0"/>
              </a:rPr>
              <a:t>Jacobson</a:t>
            </a:r>
            <a:r>
              <a:rPr lang="en-US" sz="4800" kern="100" dirty="0">
                <a:effectLst/>
                <a:latin typeface="Aptos" panose="020B0004020202020204" pitchFamily="34" charset="0"/>
                <a:ea typeface="Aptos" panose="020B0004020202020204" pitchFamily="34" charset="0"/>
                <a:cs typeface="Times New Roman" panose="02020603050405020304" pitchFamily="18" charset="0"/>
              </a:rPr>
              <a:t> does not apply, and so we vacate the district  court’s order of dismissal and remand.” </a:t>
            </a:r>
          </a:p>
        </p:txBody>
      </p:sp>
    </p:spTree>
    <p:extLst>
      <p:ext uri="{BB962C8B-B14F-4D97-AF65-F5344CB8AC3E}">
        <p14:creationId xmlns:p14="http://schemas.microsoft.com/office/powerpoint/2010/main" val="99793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B213CC-5539-4C82-E2CE-9FFD63FC8F2E}"/>
              </a:ext>
            </a:extLst>
          </p:cNvPr>
          <p:cNvSpPr txBox="1"/>
          <p:nvPr/>
        </p:nvSpPr>
        <p:spPr>
          <a:xfrm>
            <a:off x="5878996" y="4057008"/>
            <a:ext cx="12195312" cy="65937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54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Lucky v. Landmark Medical</a:t>
            </a:r>
            <a:r>
              <a:rPr lang="en-US" sz="5400" kern="100" dirty="0">
                <a:effectLst/>
                <a:latin typeface="Aptos" panose="020B0004020202020204" pitchFamily="34" charset="0"/>
                <a:ea typeface="Aptos" panose="020B0004020202020204" pitchFamily="34" charset="0"/>
                <a:cs typeface="Times New Roman" panose="02020603050405020304" pitchFamily="18" charset="0"/>
              </a:rPr>
              <a:t>: Sincerity of religious belief for vaccine exemptions</a:t>
            </a:r>
          </a:p>
          <a:p>
            <a:pPr marL="0" marR="0">
              <a:lnSpc>
                <a:spcPct val="107000"/>
              </a:lnSpc>
              <a:spcBef>
                <a:spcPts val="0"/>
              </a:spcBef>
              <a:spcAft>
                <a:spcPts val="800"/>
              </a:spcAft>
            </a:pP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5400" kern="100" dirty="0">
                <a:effectLst/>
                <a:latin typeface="Aptos" panose="020B0004020202020204" pitchFamily="34" charset="0"/>
                <a:ea typeface="Aptos" panose="020B0004020202020204" pitchFamily="34" charset="0"/>
                <a:cs typeface="Times New Roman" panose="02020603050405020304" pitchFamily="18" charset="0"/>
              </a:rPr>
              <a:t>US Court of Appeals for the Sixth Circuit.</a:t>
            </a:r>
          </a:p>
          <a:p>
            <a:pPr marL="0" marR="0">
              <a:lnSpc>
                <a:spcPct val="107000"/>
              </a:lnSpc>
              <a:spcBef>
                <a:spcPts val="0"/>
              </a:spcBef>
              <a:spcAft>
                <a:spcPts val="800"/>
              </a:spcAft>
            </a:pPr>
            <a:r>
              <a:rPr lang="en-US" sz="5400" kern="100" dirty="0">
                <a:effectLst/>
                <a:latin typeface="Aptos" panose="020B0004020202020204" pitchFamily="34" charset="0"/>
                <a:ea typeface="Aptos" panose="020B0004020202020204" pitchFamily="34" charset="0"/>
                <a:cs typeface="Times New Roman" panose="02020603050405020304" pitchFamily="18" charset="0"/>
              </a:rPr>
              <a:t>Decided: June 12, 2024 </a:t>
            </a:r>
          </a:p>
        </p:txBody>
      </p:sp>
    </p:spTree>
    <p:extLst>
      <p:ext uri="{BB962C8B-B14F-4D97-AF65-F5344CB8AC3E}">
        <p14:creationId xmlns:p14="http://schemas.microsoft.com/office/powerpoint/2010/main" val="101574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194F67-1AE7-0225-AC19-C740CC473D67}"/>
              </a:ext>
            </a:extLst>
          </p:cNvPr>
          <p:cNvSpPr txBox="1"/>
          <p:nvPr/>
        </p:nvSpPr>
        <p:spPr>
          <a:xfrm>
            <a:off x="5739848" y="3592902"/>
            <a:ext cx="12195312" cy="6740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400" dirty="0">
                <a:effectLst/>
                <a:latin typeface="Aptos" panose="020B0004020202020204" pitchFamily="34" charset="0"/>
                <a:ea typeface="Aptos" panose="020B0004020202020204" pitchFamily="34" charset="0"/>
                <a:cs typeface="Times New Roman" panose="02020603050405020304" pitchFamily="18" charset="0"/>
              </a:rPr>
              <a:t>Ms. Lucky sued Landmark for religious discrimination in employment (specifically, failure to hire) under </a:t>
            </a:r>
            <a:r>
              <a:rPr lang="en-US" sz="54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Title VII</a:t>
            </a:r>
            <a:r>
              <a:rPr lang="en-US" sz="5400" dirty="0">
                <a:effectLst/>
                <a:latin typeface="Aptos" panose="020B0004020202020204" pitchFamily="34" charset="0"/>
                <a:ea typeface="Aptos" panose="020B0004020202020204" pitchFamily="34" charset="0"/>
                <a:cs typeface="Times New Roman" panose="02020603050405020304" pitchFamily="18" charset="0"/>
              </a:rPr>
              <a:t> of the 1964 Civil Rights Act. </a:t>
            </a:r>
          </a:p>
          <a:p>
            <a:endParaRPr lang="en-US" sz="5400" dirty="0">
              <a:latin typeface="Aptos" panose="020B0004020202020204" pitchFamily="34" charset="0"/>
              <a:ea typeface="Aptos" panose="020B0004020202020204" pitchFamily="34" charset="0"/>
              <a:cs typeface="Times New Roman" panose="02020603050405020304" pitchFamily="18" charset="0"/>
            </a:endParaRPr>
          </a:p>
          <a:p>
            <a:r>
              <a:rPr lang="en-US" sz="5400" dirty="0">
                <a:effectLst/>
                <a:latin typeface="Aptos" panose="020B0004020202020204" pitchFamily="34" charset="0"/>
                <a:ea typeface="Aptos" panose="020B0004020202020204" pitchFamily="34" charset="0"/>
                <a:cs typeface="Times New Roman" panose="02020603050405020304" pitchFamily="18" charset="0"/>
              </a:rPr>
              <a:t>The trial court dismissed her case for “failure to state a claim,” and the Sixth Circuit reversed this decision. </a:t>
            </a:r>
            <a:endParaRPr lang="en-US" sz="5400" dirty="0"/>
          </a:p>
        </p:txBody>
      </p:sp>
    </p:spTree>
    <p:extLst>
      <p:ext uri="{BB962C8B-B14F-4D97-AF65-F5344CB8AC3E}">
        <p14:creationId xmlns:p14="http://schemas.microsoft.com/office/powerpoint/2010/main" val="3294346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906ADF-A290-7988-D6D4-51C0D0B6F47A}"/>
              </a:ext>
            </a:extLst>
          </p:cNvPr>
          <p:cNvSpPr txBox="1"/>
          <p:nvPr/>
        </p:nvSpPr>
        <p:spPr>
          <a:xfrm>
            <a:off x="5560943" y="327720"/>
            <a:ext cx="12195312" cy="133882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400" dirty="0">
                <a:effectLst/>
                <a:latin typeface="Aptos" panose="020B0004020202020204" pitchFamily="34" charset="0"/>
                <a:ea typeface="Aptos" panose="020B0004020202020204" pitchFamily="34" charset="0"/>
                <a:cs typeface="Times New Roman" panose="02020603050405020304" pitchFamily="18" charset="0"/>
              </a:rPr>
              <a:t>Lucky is a non-denominational Christian who believes she “should not have any vaccination enter her body such that her body would be defiled, because her body is a temple.” </a:t>
            </a:r>
          </a:p>
          <a:p>
            <a:endParaRPr lang="en-US" sz="5400" dirty="0">
              <a:latin typeface="Aptos" panose="020B0004020202020204" pitchFamily="34" charset="0"/>
              <a:ea typeface="Aptos" panose="020B0004020202020204" pitchFamily="34" charset="0"/>
              <a:cs typeface="Times New Roman" panose="02020603050405020304" pitchFamily="18" charset="0"/>
            </a:endParaRPr>
          </a:p>
          <a:p>
            <a:r>
              <a:rPr lang="en-US" sz="5400" dirty="0">
                <a:effectLst/>
                <a:latin typeface="Aptos" panose="020B0004020202020204" pitchFamily="34" charset="0"/>
                <a:ea typeface="Aptos" panose="020B0004020202020204" pitchFamily="34" charset="0"/>
                <a:cs typeface="Times New Roman" panose="02020603050405020304" pitchFamily="18" charset="0"/>
              </a:rPr>
              <a:t>She further </a:t>
            </a:r>
            <a:r>
              <a:rPr lang="en-US" sz="5400" b="1" dirty="0">
                <a:effectLst/>
                <a:latin typeface="Aptos" panose="020B0004020202020204" pitchFamily="34" charset="0"/>
                <a:ea typeface="Aptos" panose="020B0004020202020204" pitchFamily="34" charset="0"/>
                <a:cs typeface="Times New Roman" panose="02020603050405020304" pitchFamily="18" charset="0"/>
              </a:rPr>
              <a:t>“seeks to make all decisions, especially those regarding vaccination and other medical decisions, through prayer.”</a:t>
            </a:r>
            <a:r>
              <a:rPr lang="en-US" sz="5400" dirty="0">
                <a:effectLst/>
                <a:latin typeface="Aptos" panose="020B0004020202020204" pitchFamily="34" charset="0"/>
                <a:ea typeface="Aptos" panose="020B0004020202020204" pitchFamily="34" charset="0"/>
                <a:cs typeface="Times New Roman" panose="02020603050405020304" pitchFamily="18" charset="0"/>
              </a:rPr>
              <a:t> </a:t>
            </a:r>
          </a:p>
          <a:p>
            <a:endParaRPr lang="en-US" sz="5400" dirty="0">
              <a:latin typeface="Aptos" panose="020B0004020202020204" pitchFamily="34" charset="0"/>
              <a:ea typeface="Aptos" panose="020B0004020202020204" pitchFamily="34" charset="0"/>
              <a:cs typeface="Times New Roman" panose="02020603050405020304" pitchFamily="18" charset="0"/>
            </a:endParaRPr>
          </a:p>
          <a:p>
            <a:r>
              <a:rPr lang="en-US" sz="5400" dirty="0">
                <a:effectLst/>
                <a:latin typeface="Aptos" panose="020B0004020202020204" pitchFamily="34" charset="0"/>
                <a:ea typeface="Aptos" panose="020B0004020202020204" pitchFamily="34" charset="0"/>
                <a:cs typeface="Times New Roman" panose="02020603050405020304" pitchFamily="18" charset="0"/>
              </a:rPr>
              <a:t>Lucky prayed about COVID-19 vaccine, and </a:t>
            </a:r>
            <a:r>
              <a:rPr lang="en-US" sz="5400" b="1" dirty="0">
                <a:effectLst/>
                <a:latin typeface="Aptos" panose="020B0004020202020204" pitchFamily="34" charset="0"/>
                <a:ea typeface="Aptos" panose="020B0004020202020204" pitchFamily="34" charset="0"/>
                <a:cs typeface="Times New Roman" panose="02020603050405020304" pitchFamily="18" charset="0"/>
              </a:rPr>
              <a:t>God said, “that she would suffer spiritual harm if she received the COVID-19 vaccine.”</a:t>
            </a:r>
            <a:r>
              <a:rPr lang="en-US" sz="5400" dirty="0">
                <a:effectLst/>
                <a:latin typeface="Aptos" panose="020B0004020202020204" pitchFamily="34" charset="0"/>
                <a:ea typeface="Aptos" panose="020B0004020202020204" pitchFamily="34" charset="0"/>
                <a:cs typeface="Times New Roman" panose="02020603050405020304" pitchFamily="18" charset="0"/>
              </a:rPr>
              <a:t> </a:t>
            </a:r>
            <a:endParaRPr lang="en-US" sz="5400" dirty="0"/>
          </a:p>
        </p:txBody>
      </p:sp>
    </p:spTree>
    <p:extLst>
      <p:ext uri="{BB962C8B-B14F-4D97-AF65-F5344CB8AC3E}">
        <p14:creationId xmlns:p14="http://schemas.microsoft.com/office/powerpoint/2010/main" val="1750881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CEBCFA-3152-D1FE-0AE2-E5CB76F6843F}"/>
              </a:ext>
            </a:extLst>
          </p:cNvPr>
          <p:cNvSpPr txBox="1"/>
          <p:nvPr/>
        </p:nvSpPr>
        <p:spPr>
          <a:xfrm>
            <a:off x="5421796" y="834337"/>
            <a:ext cx="12195312" cy="125572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400" dirty="0">
                <a:effectLst/>
                <a:latin typeface="Aptos" panose="020B0004020202020204" pitchFamily="34" charset="0"/>
                <a:ea typeface="Aptos" panose="020B0004020202020204" pitchFamily="34" charset="0"/>
                <a:cs typeface="Times New Roman" panose="02020603050405020304" pitchFamily="18" charset="0"/>
              </a:rPr>
              <a:t>During Lucky’s job interview, she was asked in she had taken a COVID-19 vaccine. Lucky said that she had not due to religious beliefs. </a:t>
            </a:r>
          </a:p>
          <a:p>
            <a:endParaRPr lang="en-US" sz="5400" dirty="0">
              <a:latin typeface="Aptos" panose="020B0004020202020204" pitchFamily="34" charset="0"/>
              <a:ea typeface="Aptos" panose="020B0004020202020204" pitchFamily="34" charset="0"/>
              <a:cs typeface="Times New Roman" panose="02020603050405020304" pitchFamily="18" charset="0"/>
            </a:endParaRPr>
          </a:p>
          <a:p>
            <a:r>
              <a:rPr lang="en-US" sz="5400" dirty="0">
                <a:effectLst/>
                <a:latin typeface="Aptos" panose="020B0004020202020204" pitchFamily="34" charset="0"/>
                <a:ea typeface="Aptos" panose="020B0004020202020204" pitchFamily="34" charset="0"/>
                <a:cs typeface="Times New Roman" panose="02020603050405020304" pitchFamily="18" charset="0"/>
              </a:rPr>
              <a:t>The interviewer then ended the interview and said </a:t>
            </a:r>
            <a:r>
              <a:rPr lang="en-US" sz="5400" b="1" dirty="0">
                <a:effectLst/>
                <a:latin typeface="Aptos" panose="020B0004020202020204" pitchFamily="34" charset="0"/>
                <a:ea typeface="Aptos" panose="020B0004020202020204" pitchFamily="34" charset="0"/>
                <a:cs typeface="Times New Roman" panose="02020603050405020304" pitchFamily="18" charset="0"/>
              </a:rPr>
              <a:t>she “had rejected ten other candidates because they were unvaccinated for Covid, and that Landmark would not make any accommodations in that regard.”</a:t>
            </a:r>
            <a:r>
              <a:rPr lang="en-US" sz="5400" dirty="0">
                <a:effectLst/>
                <a:latin typeface="Aptos" panose="020B0004020202020204" pitchFamily="34" charset="0"/>
                <a:ea typeface="Aptos" panose="020B0004020202020204" pitchFamily="34" charset="0"/>
                <a:cs typeface="Times New Roman" panose="02020603050405020304" pitchFamily="18" charset="0"/>
              </a:rPr>
              <a:t> </a:t>
            </a:r>
          </a:p>
          <a:p>
            <a:endParaRPr lang="en-US" sz="5400" dirty="0">
              <a:latin typeface="Aptos" panose="020B0004020202020204" pitchFamily="34" charset="0"/>
              <a:ea typeface="Aptos" panose="020B0004020202020204" pitchFamily="34" charset="0"/>
              <a:cs typeface="Times New Roman" panose="02020603050405020304" pitchFamily="18" charset="0"/>
            </a:endParaRPr>
          </a:p>
          <a:p>
            <a:r>
              <a:rPr lang="en-US" sz="5400" dirty="0">
                <a:effectLst/>
                <a:latin typeface="Aptos" panose="020B0004020202020204" pitchFamily="34" charset="0"/>
                <a:ea typeface="Aptos" panose="020B0004020202020204" pitchFamily="34" charset="0"/>
                <a:cs typeface="Times New Roman" panose="02020603050405020304" pitchFamily="18" charset="0"/>
              </a:rPr>
              <a:t>Other factors showed that Lucky was likely to be hired, prior to the vaccine discussion. </a:t>
            </a:r>
            <a:endParaRPr lang="en-US" sz="5400" dirty="0"/>
          </a:p>
        </p:txBody>
      </p:sp>
    </p:spTree>
    <p:extLst>
      <p:ext uri="{BB962C8B-B14F-4D97-AF65-F5344CB8AC3E}">
        <p14:creationId xmlns:p14="http://schemas.microsoft.com/office/powerpoint/2010/main" val="1571109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624037-AADF-2E66-1DE4-5A8A2E2936AD}"/>
              </a:ext>
            </a:extLst>
          </p:cNvPr>
          <p:cNvSpPr txBox="1"/>
          <p:nvPr/>
        </p:nvSpPr>
        <p:spPr>
          <a:xfrm>
            <a:off x="5739848" y="2130939"/>
            <a:ext cx="12195312" cy="10064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400" dirty="0">
                <a:effectLst/>
                <a:latin typeface="Aptos" panose="020B0004020202020204" pitchFamily="34" charset="0"/>
                <a:ea typeface="Aptos" panose="020B0004020202020204" pitchFamily="34" charset="0"/>
                <a:cs typeface="Times New Roman" panose="02020603050405020304" pitchFamily="18" charset="0"/>
              </a:rPr>
              <a:t>Lucky sued, and the trial court dismissed the case for failure to state a claim. </a:t>
            </a:r>
          </a:p>
          <a:p>
            <a:endParaRPr lang="en-US" sz="5400" dirty="0">
              <a:latin typeface="Aptos" panose="020B0004020202020204" pitchFamily="34" charset="0"/>
              <a:ea typeface="Aptos" panose="020B0004020202020204" pitchFamily="34" charset="0"/>
              <a:cs typeface="Times New Roman" panose="02020603050405020304" pitchFamily="18" charset="0"/>
            </a:endParaRPr>
          </a:p>
          <a:p>
            <a:r>
              <a:rPr lang="en-US" sz="5400" dirty="0">
                <a:effectLst/>
                <a:latin typeface="Aptos" panose="020B0004020202020204" pitchFamily="34" charset="0"/>
                <a:ea typeface="Aptos" panose="020B0004020202020204" pitchFamily="34" charset="0"/>
                <a:cs typeface="Times New Roman" panose="02020603050405020304" pitchFamily="18" charset="0"/>
              </a:rPr>
              <a:t>That court said that she had not asserted that “her religion has a specific tenet or principle that does not permit her to be vaccinated.” </a:t>
            </a:r>
          </a:p>
          <a:p>
            <a:endParaRPr lang="en-US" sz="5400" dirty="0">
              <a:latin typeface="Aptos" panose="020B0004020202020204" pitchFamily="34" charset="0"/>
              <a:ea typeface="Aptos" panose="020B0004020202020204" pitchFamily="34" charset="0"/>
              <a:cs typeface="Times New Roman" panose="02020603050405020304" pitchFamily="18" charset="0"/>
            </a:endParaRPr>
          </a:p>
          <a:p>
            <a:r>
              <a:rPr lang="en-US" sz="5400" dirty="0">
                <a:effectLst/>
                <a:latin typeface="Aptos" panose="020B0004020202020204" pitchFamily="34" charset="0"/>
                <a:ea typeface="Aptos" panose="020B0004020202020204" pitchFamily="34" charset="0"/>
                <a:cs typeface="Times New Roman" panose="02020603050405020304" pitchFamily="18" charset="0"/>
              </a:rPr>
              <a:t>Instead, </a:t>
            </a:r>
            <a:r>
              <a:rPr lang="en-US" sz="5400" b="1" dirty="0">
                <a:effectLst/>
                <a:latin typeface="Aptos" panose="020B0004020202020204" pitchFamily="34" charset="0"/>
                <a:ea typeface="Aptos" panose="020B0004020202020204" pitchFamily="34" charset="0"/>
                <a:cs typeface="Times New Roman" panose="02020603050405020304" pitchFamily="18" charset="0"/>
              </a:rPr>
              <a:t>the judge said Lucky offered “only naked assertions devoid of further factual enhancement.” </a:t>
            </a:r>
            <a:endParaRPr lang="en-US" sz="5400" dirty="0"/>
          </a:p>
        </p:txBody>
      </p:sp>
    </p:spTree>
    <p:extLst>
      <p:ext uri="{BB962C8B-B14F-4D97-AF65-F5344CB8AC3E}">
        <p14:creationId xmlns:p14="http://schemas.microsoft.com/office/powerpoint/2010/main" val="345317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195D24-D399-BB21-D719-67194F37F4C2}"/>
              </a:ext>
            </a:extLst>
          </p:cNvPr>
          <p:cNvSpPr txBox="1"/>
          <p:nvPr/>
        </p:nvSpPr>
        <p:spPr>
          <a:xfrm>
            <a:off x="5481431" y="2718258"/>
            <a:ext cx="12195312" cy="75713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400" dirty="0">
                <a:effectLst/>
                <a:latin typeface="Aptos" panose="020B0004020202020204" pitchFamily="34" charset="0"/>
                <a:ea typeface="Aptos" panose="020B0004020202020204" pitchFamily="34" charset="0"/>
                <a:cs typeface="Times New Roman" panose="02020603050405020304" pitchFamily="18" charset="0"/>
              </a:rPr>
              <a:t>Under Title VII, it is unlawful for an employer to refuse to hire someone based on their religion, unless the employer can show that it cannot reasonably accommodate them. </a:t>
            </a:r>
          </a:p>
          <a:p>
            <a:endParaRPr lang="en-US" sz="5400" dirty="0">
              <a:latin typeface="Aptos" panose="020B0004020202020204" pitchFamily="34" charset="0"/>
              <a:ea typeface="Aptos" panose="020B0004020202020204" pitchFamily="34" charset="0"/>
              <a:cs typeface="Times New Roman" panose="02020603050405020304" pitchFamily="18" charset="0"/>
            </a:endParaRPr>
          </a:p>
          <a:p>
            <a:r>
              <a:rPr lang="en-US" sz="5400" dirty="0">
                <a:effectLst/>
                <a:latin typeface="Aptos" panose="020B0004020202020204" pitchFamily="34" charset="0"/>
                <a:ea typeface="Aptos" panose="020B0004020202020204" pitchFamily="34" charset="0"/>
                <a:cs typeface="Times New Roman" panose="02020603050405020304" pitchFamily="18" charset="0"/>
              </a:rPr>
              <a:t>And </a:t>
            </a:r>
            <a:r>
              <a:rPr lang="en-US" sz="5400" b="1" dirty="0">
                <a:effectLst/>
                <a:latin typeface="Aptos" panose="020B0004020202020204" pitchFamily="34" charset="0"/>
                <a:ea typeface="Aptos" panose="020B0004020202020204" pitchFamily="34" charset="0"/>
                <a:cs typeface="Times New Roman" panose="02020603050405020304" pitchFamily="18" charset="0"/>
              </a:rPr>
              <a:t>“religion” means all aspects of observance and practice, as well as one’s beliefs.</a:t>
            </a:r>
            <a:endParaRPr lang="en-US" sz="5400" dirty="0"/>
          </a:p>
        </p:txBody>
      </p:sp>
    </p:spTree>
    <p:extLst>
      <p:ext uri="{BB962C8B-B14F-4D97-AF65-F5344CB8AC3E}">
        <p14:creationId xmlns:p14="http://schemas.microsoft.com/office/powerpoint/2010/main" val="13239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CD3D02-8E2C-E80C-862B-11A20A97E018}"/>
              </a:ext>
            </a:extLst>
          </p:cNvPr>
          <p:cNvSpPr txBox="1"/>
          <p:nvPr/>
        </p:nvSpPr>
        <p:spPr>
          <a:xfrm>
            <a:off x="5640457" y="1152006"/>
            <a:ext cx="12195312" cy="2387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32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Health Freedom Defense Fund v. LAUSD</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200" kern="100" dirty="0">
                <a:latin typeface="Aptos" panose="020B0004020202020204" pitchFamily="34" charset="0"/>
                <a:ea typeface="Aptos" panose="020B0004020202020204" pitchFamily="34" charset="0"/>
                <a:cs typeface="Times New Roman" panose="02020603050405020304" pitchFamily="18" charset="0"/>
              </a:rPr>
              <a:t>What’s a “vaccine” and gamesmanship from LAUSD</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US Court of Appeals for the Ninth Circuit</a:t>
            </a:r>
          </a:p>
          <a:p>
            <a:pPr marL="0" marR="0">
              <a:lnSpc>
                <a:spcPct val="107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Filed June 7, 2024</a:t>
            </a:r>
          </a:p>
        </p:txBody>
      </p:sp>
      <p:sp>
        <p:nvSpPr>
          <p:cNvPr id="5" name="TextBox 4">
            <a:extLst>
              <a:ext uri="{FF2B5EF4-FFF2-40B4-BE49-F238E27FC236}">
                <a16:creationId xmlns:a16="http://schemas.microsoft.com/office/drawing/2014/main" id="{E8EB8F5F-6942-868F-B355-691ECDA140B8}"/>
              </a:ext>
            </a:extLst>
          </p:cNvPr>
          <p:cNvSpPr txBox="1"/>
          <p:nvPr/>
        </p:nvSpPr>
        <p:spPr>
          <a:xfrm>
            <a:off x="5878996" y="5429118"/>
            <a:ext cx="12195312" cy="2387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32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Lucky v. Landmark Medical</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Sincerity of religious belief for vaccine exemptions</a:t>
            </a:r>
          </a:p>
          <a:p>
            <a:pPr marL="0" marR="0">
              <a:lnSpc>
                <a:spcPct val="107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US Court of Appeals for the Sixth Circuit.</a:t>
            </a:r>
          </a:p>
          <a:p>
            <a:pPr marL="0" marR="0">
              <a:lnSpc>
                <a:spcPct val="107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Decided: June 12, 2024 </a:t>
            </a:r>
          </a:p>
        </p:txBody>
      </p:sp>
      <p:sp>
        <p:nvSpPr>
          <p:cNvPr id="7" name="TextBox 6">
            <a:extLst>
              <a:ext uri="{FF2B5EF4-FFF2-40B4-BE49-F238E27FC236}">
                <a16:creationId xmlns:a16="http://schemas.microsoft.com/office/drawing/2014/main" id="{C25AF55C-696A-3189-597C-AE259B78DCD5}"/>
              </a:ext>
            </a:extLst>
          </p:cNvPr>
          <p:cNvSpPr txBox="1"/>
          <p:nvPr/>
        </p:nvSpPr>
        <p:spPr>
          <a:xfrm>
            <a:off x="5878996" y="9424649"/>
            <a:ext cx="12195312" cy="2387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32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Does v. Board of Regents of Colorado University</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Government can’t judge whether religious beliefs are legitimate</a:t>
            </a:r>
          </a:p>
          <a:p>
            <a:pPr marL="0" marR="0">
              <a:lnSpc>
                <a:spcPct val="107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US Court of Appeals for the Tenth Circuit</a:t>
            </a:r>
          </a:p>
          <a:p>
            <a:pPr marL="0" marR="0">
              <a:lnSpc>
                <a:spcPct val="107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Decided: May 7, 2024</a:t>
            </a:r>
          </a:p>
        </p:txBody>
      </p:sp>
    </p:spTree>
    <p:extLst>
      <p:ext uri="{BB962C8B-B14F-4D97-AF65-F5344CB8AC3E}">
        <p14:creationId xmlns:p14="http://schemas.microsoft.com/office/powerpoint/2010/main" val="1331877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7D10D1-4432-7F9C-04EE-217A0B07D268}"/>
              </a:ext>
            </a:extLst>
          </p:cNvPr>
          <p:cNvSpPr txBox="1"/>
          <p:nvPr/>
        </p:nvSpPr>
        <p:spPr>
          <a:xfrm>
            <a:off x="5719970" y="1589711"/>
            <a:ext cx="12195312" cy="108952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400" dirty="0">
                <a:effectLst/>
                <a:latin typeface="Aptos" panose="020B0004020202020204" pitchFamily="34" charset="0"/>
                <a:ea typeface="Aptos" panose="020B0004020202020204" pitchFamily="34" charset="0"/>
                <a:cs typeface="Times New Roman" panose="02020603050405020304" pitchFamily="18" charset="0"/>
              </a:rPr>
              <a:t>The key issue for appeals court is whether Lucky’s Complaint has enough facts to infer that her decision to be unvaccinated was an “aspect” of her “religious observance,” or “practice,” or “belief.” </a:t>
            </a:r>
          </a:p>
          <a:p>
            <a:endParaRPr lang="en-US" sz="5400" dirty="0">
              <a:latin typeface="Aptos" panose="020B0004020202020204" pitchFamily="34" charset="0"/>
              <a:ea typeface="Aptos" panose="020B0004020202020204" pitchFamily="34" charset="0"/>
              <a:cs typeface="Times New Roman" panose="02020603050405020304" pitchFamily="18" charset="0"/>
            </a:endParaRPr>
          </a:p>
          <a:p>
            <a:r>
              <a:rPr lang="en-US" sz="5400" dirty="0">
                <a:effectLst/>
                <a:latin typeface="Aptos" panose="020B0004020202020204" pitchFamily="34" charset="0"/>
                <a:ea typeface="Aptos" panose="020B0004020202020204" pitchFamily="34" charset="0"/>
                <a:cs typeface="Times New Roman" panose="02020603050405020304" pitchFamily="18" charset="0"/>
              </a:rPr>
              <a:t>And </a:t>
            </a:r>
            <a:r>
              <a:rPr lang="en-US" sz="5400" b="1" dirty="0">
                <a:effectLst/>
                <a:latin typeface="Aptos" panose="020B0004020202020204" pitchFamily="34" charset="0"/>
                <a:ea typeface="Aptos" panose="020B0004020202020204" pitchFamily="34" charset="0"/>
                <a:cs typeface="Times New Roman" panose="02020603050405020304" pitchFamily="18" charset="0"/>
              </a:rPr>
              <a:t>since Lucky prayed, got an answer, and acted accordingly, she has pled specific facts</a:t>
            </a:r>
            <a:r>
              <a:rPr lang="en-US" sz="5400" dirty="0">
                <a:effectLst/>
                <a:latin typeface="Aptos" panose="020B0004020202020204" pitchFamily="34" charset="0"/>
                <a:ea typeface="Aptos" panose="020B0004020202020204" pitchFamily="34" charset="0"/>
                <a:cs typeface="Times New Roman" panose="02020603050405020304" pitchFamily="18" charset="0"/>
              </a:rPr>
              <a:t>, and not “naked assertions devoid of further factual enhancement,” as found by the trial court.</a:t>
            </a:r>
            <a:endParaRPr lang="en-US" sz="5400" dirty="0"/>
          </a:p>
        </p:txBody>
      </p:sp>
    </p:spTree>
    <p:extLst>
      <p:ext uri="{BB962C8B-B14F-4D97-AF65-F5344CB8AC3E}">
        <p14:creationId xmlns:p14="http://schemas.microsoft.com/office/powerpoint/2010/main" val="934263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199CB4-5ABE-B9C5-D618-5926F76E41CD}"/>
              </a:ext>
            </a:extLst>
          </p:cNvPr>
          <p:cNvSpPr txBox="1"/>
          <p:nvPr/>
        </p:nvSpPr>
        <p:spPr>
          <a:xfrm>
            <a:off x="5878996" y="3612432"/>
            <a:ext cx="12195312" cy="64911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5400" kern="100" dirty="0">
                <a:effectLst/>
                <a:latin typeface="Aptos" panose="020B0004020202020204" pitchFamily="34" charset="0"/>
                <a:ea typeface="Aptos" panose="020B0004020202020204" pitchFamily="34" charset="0"/>
                <a:cs typeface="Times New Roman" panose="02020603050405020304" pitchFamily="18" charset="0"/>
              </a:rPr>
              <a:t>Good Quote from Ninth Circuit:</a:t>
            </a:r>
          </a:p>
          <a:p>
            <a:pPr marL="0" marR="0">
              <a:lnSpc>
                <a:spcPct val="107000"/>
              </a:lnSpc>
              <a:spcBef>
                <a:spcPts val="0"/>
              </a:spcBef>
              <a:spcAft>
                <a:spcPts val="800"/>
              </a:spcAft>
            </a:pPr>
            <a:endParaRPr lang="en-US" sz="54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5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5400" b="1" kern="100" dirty="0">
                <a:effectLst/>
                <a:latin typeface="Aptos" panose="020B0004020202020204" pitchFamily="34" charset="0"/>
                <a:ea typeface="Aptos" panose="020B0004020202020204" pitchFamily="34" charset="0"/>
                <a:cs typeface="Times New Roman" panose="02020603050405020304" pitchFamily="18" charset="0"/>
              </a:rPr>
              <a:t>“Lucky's allegations were almost self-evidently enough to establish, at the pleadings stage, that her refusal to receive the vaccine was an ‘aspect’ of her religious observance or belief.”</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63627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0DD72-717D-0F66-2ADA-68221767A322}"/>
              </a:ext>
            </a:extLst>
          </p:cNvPr>
          <p:cNvSpPr txBox="1"/>
          <p:nvPr/>
        </p:nvSpPr>
        <p:spPr>
          <a:xfrm>
            <a:off x="5600701" y="1980703"/>
            <a:ext cx="12195312" cy="107501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And the district trial court had </a:t>
            </a:r>
            <a:r>
              <a:rPr lang="en-US" sz="4800" b="1" kern="100" dirty="0">
                <a:effectLst/>
                <a:latin typeface="Aptos" panose="020B0004020202020204" pitchFamily="34" charset="0"/>
                <a:ea typeface="Aptos" panose="020B0004020202020204" pitchFamily="34" charset="0"/>
                <a:cs typeface="Times New Roman" panose="02020603050405020304" pitchFamily="18" charset="0"/>
              </a:rPr>
              <a:t>no basis for its insisting that Lucky explain how “her religion has a specific tenet or principle that does not permit her to be vaccinated.”</a:t>
            </a:r>
            <a:r>
              <a:rPr lang="en-US" sz="4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endParaRPr lang="en-US" sz="48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Quoting the US Supreme Court, the Ninth Circuit offers that: </a:t>
            </a:r>
          </a:p>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“It is not within the judicial ken to question the centrality of particular beliefs or practices to a faith, or the validity of particular litigants’ interpretations of those creeds.” </a:t>
            </a:r>
          </a:p>
        </p:txBody>
      </p:sp>
    </p:spTree>
    <p:extLst>
      <p:ext uri="{BB962C8B-B14F-4D97-AF65-F5344CB8AC3E}">
        <p14:creationId xmlns:p14="http://schemas.microsoft.com/office/powerpoint/2010/main" val="3654795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235F3A-F325-2FA6-A43B-72ECA8070389}"/>
              </a:ext>
            </a:extLst>
          </p:cNvPr>
          <p:cNvSpPr txBox="1"/>
          <p:nvPr/>
        </p:nvSpPr>
        <p:spPr>
          <a:xfrm>
            <a:off x="5660336" y="1100436"/>
            <a:ext cx="12195312" cy="111722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6000" dirty="0">
                <a:effectLst/>
                <a:latin typeface="Aptos" panose="020B0004020202020204" pitchFamily="34" charset="0"/>
                <a:ea typeface="Aptos" panose="020B0004020202020204" pitchFamily="34" charset="0"/>
                <a:cs typeface="Times New Roman" panose="02020603050405020304" pitchFamily="18" charset="0"/>
              </a:rPr>
              <a:t>Supremes have said many times that, </a:t>
            </a:r>
            <a:r>
              <a:rPr lang="en-US" sz="6000" b="1" dirty="0">
                <a:effectLst/>
                <a:latin typeface="Aptos" panose="020B0004020202020204" pitchFamily="34" charset="0"/>
                <a:ea typeface="Aptos" panose="020B0004020202020204" pitchFamily="34" charset="0"/>
                <a:cs typeface="Times New Roman" panose="02020603050405020304" pitchFamily="18" charset="0"/>
              </a:rPr>
              <a:t>“courts must not presume to determine the place of a particular belief in a religion or the plausibility of a religious claim.”</a:t>
            </a:r>
            <a:r>
              <a:rPr lang="en-US" sz="6000" dirty="0">
                <a:effectLst/>
                <a:latin typeface="Aptos" panose="020B0004020202020204" pitchFamily="34" charset="0"/>
                <a:ea typeface="Aptos" panose="020B0004020202020204" pitchFamily="34" charset="0"/>
                <a:cs typeface="Times New Roman" panose="02020603050405020304" pitchFamily="18" charset="0"/>
              </a:rPr>
              <a:t> </a:t>
            </a:r>
          </a:p>
          <a:p>
            <a:endParaRPr lang="en-US" sz="6000" dirty="0">
              <a:latin typeface="Aptos" panose="020B0004020202020204" pitchFamily="34" charset="0"/>
              <a:ea typeface="Aptos" panose="020B0004020202020204" pitchFamily="34" charset="0"/>
              <a:cs typeface="Times New Roman" panose="02020603050405020304" pitchFamily="18" charset="0"/>
            </a:endParaRPr>
          </a:p>
          <a:p>
            <a:r>
              <a:rPr lang="en-US" sz="6000" dirty="0">
                <a:effectLst/>
                <a:latin typeface="Aptos" panose="020B0004020202020204" pitchFamily="34" charset="0"/>
                <a:ea typeface="Aptos" panose="020B0004020202020204" pitchFamily="34" charset="0"/>
                <a:cs typeface="Times New Roman" panose="02020603050405020304" pitchFamily="18" charset="0"/>
              </a:rPr>
              <a:t>The Ninth concluded that, “The district court presumed such authority here. And Lucky's allegations would support an inference of religious conduct for a person of any faith.”</a:t>
            </a:r>
            <a:endParaRPr lang="en-US" sz="6000" dirty="0"/>
          </a:p>
        </p:txBody>
      </p:sp>
    </p:spTree>
    <p:extLst>
      <p:ext uri="{BB962C8B-B14F-4D97-AF65-F5344CB8AC3E}">
        <p14:creationId xmlns:p14="http://schemas.microsoft.com/office/powerpoint/2010/main" val="1615036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CE07F4-2FF9-63A9-5CCE-9404B72E18BE}"/>
              </a:ext>
            </a:extLst>
          </p:cNvPr>
          <p:cNvSpPr txBox="1"/>
          <p:nvPr/>
        </p:nvSpPr>
        <p:spPr>
          <a:xfrm>
            <a:off x="5859117" y="4965174"/>
            <a:ext cx="12195312"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6000" dirty="0">
                <a:effectLst/>
                <a:latin typeface="Aptos" panose="020B0004020202020204" pitchFamily="34" charset="0"/>
                <a:ea typeface="Aptos" panose="020B0004020202020204" pitchFamily="34" charset="0"/>
                <a:cs typeface="Times New Roman" panose="02020603050405020304" pitchFamily="18" charset="0"/>
              </a:rPr>
              <a:t>“The district court's judgment is reversed, and </a:t>
            </a:r>
            <a:r>
              <a:rPr lang="en-US" sz="6000" b="1" dirty="0">
                <a:effectLst/>
                <a:latin typeface="Aptos" panose="020B0004020202020204" pitchFamily="34" charset="0"/>
                <a:ea typeface="Aptos" panose="020B0004020202020204" pitchFamily="34" charset="0"/>
                <a:cs typeface="Times New Roman" panose="02020603050405020304" pitchFamily="18" charset="0"/>
              </a:rPr>
              <a:t>the case is remanded for proceedings consistent with this opinion.</a:t>
            </a:r>
            <a:r>
              <a:rPr lang="en-US" sz="6000" dirty="0">
                <a:effectLst/>
                <a:latin typeface="Aptos" panose="020B0004020202020204" pitchFamily="34" charset="0"/>
                <a:ea typeface="Aptos" panose="020B0004020202020204" pitchFamily="34" charset="0"/>
                <a:cs typeface="Times New Roman" panose="02020603050405020304" pitchFamily="18" charset="0"/>
              </a:rPr>
              <a:t>”</a:t>
            </a:r>
            <a:endParaRPr lang="en-US" sz="6000" dirty="0"/>
          </a:p>
        </p:txBody>
      </p:sp>
    </p:spTree>
    <p:extLst>
      <p:ext uri="{BB962C8B-B14F-4D97-AF65-F5344CB8AC3E}">
        <p14:creationId xmlns:p14="http://schemas.microsoft.com/office/powerpoint/2010/main" val="4262325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597746-37AF-7438-551C-E3AAAEC8C1FE}"/>
              </a:ext>
            </a:extLst>
          </p:cNvPr>
          <p:cNvSpPr txBox="1"/>
          <p:nvPr/>
        </p:nvSpPr>
        <p:spPr>
          <a:xfrm>
            <a:off x="5915440" y="4710215"/>
            <a:ext cx="12195312" cy="51151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48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Does v. Board of Regents of Colorado University</a:t>
            </a:r>
            <a:r>
              <a:rPr lang="en-US" sz="4800" kern="100" dirty="0">
                <a:effectLst/>
                <a:latin typeface="Aptos" panose="020B0004020202020204" pitchFamily="34" charset="0"/>
                <a:ea typeface="Aptos" panose="020B0004020202020204" pitchFamily="34" charset="0"/>
                <a:cs typeface="Times New Roman" panose="02020603050405020304" pitchFamily="18" charset="0"/>
              </a:rPr>
              <a:t>: Government can’t judge whether religious beliefs are legitimate</a:t>
            </a:r>
          </a:p>
          <a:p>
            <a:pPr marL="0" marR="0">
              <a:lnSpc>
                <a:spcPct val="107000"/>
              </a:lnSpc>
              <a:spcBef>
                <a:spcPts val="0"/>
              </a:spcBef>
              <a:spcAft>
                <a:spcPts val="800"/>
              </a:spcAft>
            </a:pP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US Court of Appeals for the Tenth Circuit</a:t>
            </a:r>
          </a:p>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Decided: May 7, 2024</a:t>
            </a:r>
          </a:p>
        </p:txBody>
      </p:sp>
    </p:spTree>
    <p:extLst>
      <p:ext uri="{BB962C8B-B14F-4D97-AF65-F5344CB8AC3E}">
        <p14:creationId xmlns:p14="http://schemas.microsoft.com/office/powerpoint/2010/main" val="2291517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1E3FC7-B4BE-FC10-0CA5-11347B0C642F}"/>
              </a:ext>
            </a:extLst>
          </p:cNvPr>
          <p:cNvSpPr txBox="1"/>
          <p:nvPr/>
        </p:nvSpPr>
        <p:spPr>
          <a:xfrm>
            <a:off x="5918752" y="798392"/>
            <a:ext cx="12195312" cy="121192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6000" kern="100" dirty="0">
                <a:effectLst/>
                <a:latin typeface="Aptos" panose="020B0004020202020204" pitchFamily="34" charset="0"/>
                <a:ea typeface="Aptos" panose="020B0004020202020204" pitchFamily="34" charset="0"/>
                <a:cs typeface="Times New Roman" panose="02020603050405020304" pitchFamily="18" charset="0"/>
              </a:rPr>
              <a:t>“A government employer may not punish some employees, but not others, for the same activity, due only to differences in the employees’ religious beliefs.</a:t>
            </a:r>
          </a:p>
          <a:p>
            <a:pPr marL="0" marR="0">
              <a:lnSpc>
                <a:spcPct val="107000"/>
              </a:lnSpc>
              <a:spcBef>
                <a:spcPts val="0"/>
              </a:spcBef>
              <a:spcAft>
                <a:spcPts val="800"/>
              </a:spcAft>
            </a:pPr>
            <a:endParaRPr lang="en-US" sz="60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6000" kern="100" dirty="0">
                <a:effectLst/>
                <a:latin typeface="Aptos" panose="020B0004020202020204" pitchFamily="34" charset="0"/>
                <a:ea typeface="Aptos" panose="020B0004020202020204" pitchFamily="34" charset="0"/>
                <a:cs typeface="Times New Roman" panose="02020603050405020304" pitchFamily="18" charset="0"/>
              </a:rPr>
              <a:t> Likewise, </a:t>
            </a:r>
            <a:r>
              <a:rPr lang="en-US" sz="6000" b="1" kern="100" dirty="0">
                <a:effectLst/>
                <a:latin typeface="Aptos" panose="020B0004020202020204" pitchFamily="34" charset="0"/>
                <a:ea typeface="Aptos" panose="020B0004020202020204" pitchFamily="34" charset="0"/>
                <a:cs typeface="Times New Roman" panose="02020603050405020304" pitchFamily="18" charset="0"/>
              </a:rPr>
              <a:t>the government may not test the sincerity of an employee’s religious beliefs by judging whether his or her beliefs are doctrinally coherent or legitimate</a:t>
            </a:r>
            <a:r>
              <a:rPr lang="en-US" sz="6000" kern="100" dirty="0">
                <a:effectLst/>
                <a:latin typeface="Aptos" panose="020B0004020202020204" pitchFamily="34" charset="0"/>
                <a:ea typeface="Aptos" panose="020B0004020202020204" pitchFamily="34" charset="0"/>
                <a:cs typeface="Times New Roman" panose="02020603050405020304" pitchFamily="18" charset="0"/>
              </a:rPr>
              <a:t> in the eyes of the government.</a:t>
            </a:r>
          </a:p>
        </p:txBody>
      </p:sp>
    </p:spTree>
    <p:extLst>
      <p:ext uri="{BB962C8B-B14F-4D97-AF65-F5344CB8AC3E}">
        <p14:creationId xmlns:p14="http://schemas.microsoft.com/office/powerpoint/2010/main" val="4275083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75D7AB-1B2E-A5EF-8C34-7383B5415C81}"/>
              </a:ext>
            </a:extLst>
          </p:cNvPr>
          <p:cNvSpPr txBox="1"/>
          <p:nvPr/>
        </p:nvSpPr>
        <p:spPr>
          <a:xfrm>
            <a:off x="5739849" y="2476947"/>
            <a:ext cx="12195312" cy="89642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a:t>
            </a:r>
            <a:r>
              <a:rPr lang="en-US" sz="4800" b="1" kern="100" dirty="0">
                <a:effectLst/>
                <a:latin typeface="Aptos" panose="020B0004020202020204" pitchFamily="34" charset="0"/>
                <a:ea typeface="Aptos" panose="020B0004020202020204" pitchFamily="34" charset="0"/>
                <a:cs typeface="Times New Roman" panose="02020603050405020304" pitchFamily="18" charset="0"/>
              </a:rPr>
              <a:t>Nor may a government employer discriminate against religion by implementing policies that exempt employees for secular reasons more readily than religious ones.</a:t>
            </a:r>
            <a:r>
              <a:rPr lang="en-US" sz="4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endParaRPr lang="en-US" sz="48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All such discrimination violates the Free Exercise and Establishment Clauses of the First Amendment and the corresponding rights incorporated against the states by the Fourteenth Amendment.  </a:t>
            </a:r>
          </a:p>
        </p:txBody>
      </p:sp>
    </p:spTree>
    <p:extLst>
      <p:ext uri="{BB962C8B-B14F-4D97-AF65-F5344CB8AC3E}">
        <p14:creationId xmlns:p14="http://schemas.microsoft.com/office/powerpoint/2010/main" val="2571658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5A80E4-33D4-E179-128C-D7A2B962ED37}"/>
              </a:ext>
            </a:extLst>
          </p:cNvPr>
          <p:cNvSpPr txBox="1"/>
          <p:nvPr/>
        </p:nvSpPr>
        <p:spPr>
          <a:xfrm>
            <a:off x="5401918" y="733902"/>
            <a:ext cx="12195312" cy="125890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“And when there is </a:t>
            </a:r>
            <a:r>
              <a:rPr lang="en-US" sz="4400" b="1" kern="100" dirty="0">
                <a:effectLst/>
                <a:latin typeface="Aptos" panose="020B0004020202020204" pitchFamily="34" charset="0"/>
                <a:ea typeface="Aptos" panose="020B0004020202020204" pitchFamily="34" charset="0"/>
                <a:cs typeface="Times New Roman" panose="02020603050405020304" pitchFamily="18" charset="0"/>
              </a:rPr>
              <a:t>no plausible explanation for religious discrimination other than animus, it is subject to strict scrutiny</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 regardless of whether the government employer admits that its actions were motivated by hostility to certain religions.</a:t>
            </a: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 “We hold that a government policy </a:t>
            </a:r>
            <a:r>
              <a:rPr lang="en-US" sz="4400" b="1" kern="100" dirty="0">
                <a:effectLst/>
                <a:latin typeface="Aptos" panose="020B0004020202020204" pitchFamily="34" charset="0"/>
                <a:ea typeface="Aptos" panose="020B0004020202020204" pitchFamily="34" charset="0"/>
                <a:cs typeface="Times New Roman" panose="02020603050405020304" pitchFamily="18" charset="0"/>
              </a:rPr>
              <a:t>may not grant exemptions for some religions, but not others, because of differences in their religious doctrines</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 which the Administration’s first policy did.  We further hold that the government </a:t>
            </a:r>
            <a:r>
              <a:rPr lang="en-US" sz="4400" b="1" kern="100" dirty="0">
                <a:effectLst/>
                <a:latin typeface="Aptos" panose="020B0004020202020204" pitchFamily="34" charset="0"/>
                <a:ea typeface="Aptos" panose="020B0004020202020204" pitchFamily="34" charset="0"/>
                <a:cs typeface="Times New Roman" panose="02020603050405020304" pitchFamily="18" charset="0"/>
              </a:rPr>
              <a:t>may not use its views about the legitimacy of a religious belief as a proxy for whether such belief is sincerely-held</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 which the Administration did in implementing the first policy.  </a:t>
            </a:r>
          </a:p>
        </p:txBody>
      </p:sp>
    </p:spTree>
    <p:extLst>
      <p:ext uri="{BB962C8B-B14F-4D97-AF65-F5344CB8AC3E}">
        <p14:creationId xmlns:p14="http://schemas.microsoft.com/office/powerpoint/2010/main" val="373988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0B20CF-79B6-A399-692E-1D85FAF2AC2F}"/>
              </a:ext>
            </a:extLst>
          </p:cNvPr>
          <p:cNvSpPr txBox="1"/>
          <p:nvPr/>
        </p:nvSpPr>
        <p:spPr>
          <a:xfrm>
            <a:off x="5521187" y="500394"/>
            <a:ext cx="12195312" cy="127152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5400" kern="100" dirty="0">
                <a:effectLst/>
                <a:latin typeface="Aptos" panose="020B0004020202020204" pitchFamily="34" charset="0"/>
                <a:ea typeface="Aptos" panose="020B0004020202020204" pitchFamily="34" charset="0"/>
                <a:cs typeface="Times New Roman" panose="02020603050405020304" pitchFamily="18" charset="0"/>
              </a:rPr>
              <a:t>“Nor may the government grant secular exemptions on more favorable terms than religious exemptions, which the Administration’s second policy does.  </a:t>
            </a:r>
          </a:p>
          <a:p>
            <a:pPr marL="0" marR="0">
              <a:lnSpc>
                <a:spcPct val="107000"/>
              </a:lnSpc>
              <a:spcBef>
                <a:spcPts val="0"/>
              </a:spcBef>
              <a:spcAft>
                <a:spcPts val="800"/>
              </a:spcAft>
            </a:pPr>
            <a:endParaRPr lang="en-US" sz="54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5400" kern="100" dirty="0">
                <a:effectLst/>
                <a:latin typeface="Aptos" panose="020B0004020202020204" pitchFamily="34" charset="0"/>
                <a:ea typeface="Aptos" panose="020B0004020202020204" pitchFamily="34" charset="0"/>
                <a:cs typeface="Times New Roman" panose="02020603050405020304" pitchFamily="18" charset="0"/>
              </a:rPr>
              <a:t>Finally, we hold that the policies at issue in this appeal were motivated by religious animus, and are therefore subject to strict scrutiny—which neither policy survives. The district court concluded otherwise and, in so doing, abused its discretion.  Accordingly, we reverse.”</a:t>
            </a:r>
          </a:p>
        </p:txBody>
      </p:sp>
    </p:spTree>
    <p:extLst>
      <p:ext uri="{BB962C8B-B14F-4D97-AF65-F5344CB8AC3E}">
        <p14:creationId xmlns:p14="http://schemas.microsoft.com/office/powerpoint/2010/main" val="2719498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81D5EB-8837-88B3-C3BA-A575F72ACBF0}"/>
              </a:ext>
            </a:extLst>
          </p:cNvPr>
          <p:cNvSpPr txBox="1"/>
          <p:nvPr/>
        </p:nvSpPr>
        <p:spPr>
          <a:xfrm>
            <a:off x="3796748" y="5142081"/>
            <a:ext cx="16161025" cy="34318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48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Health Freedom Defense Fund v. LAUSD</a:t>
            </a:r>
            <a:r>
              <a:rPr lang="en-US" sz="4800" kern="100" dirty="0">
                <a:effectLst/>
                <a:latin typeface="Aptos" panose="020B0004020202020204" pitchFamily="34" charset="0"/>
                <a:ea typeface="Aptos" panose="020B0004020202020204" pitchFamily="34" charset="0"/>
                <a:cs typeface="Times New Roman" panose="02020603050405020304" pitchFamily="18" charset="0"/>
              </a:rPr>
              <a:t>: COVID-19 vaccine mandate for LAUSD employees</a:t>
            </a:r>
          </a:p>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US Court of Appeals for the Ninth Circuit</a:t>
            </a:r>
          </a:p>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Filed June 7, 2024</a:t>
            </a:r>
          </a:p>
        </p:txBody>
      </p:sp>
    </p:spTree>
    <p:extLst>
      <p:ext uri="{BB962C8B-B14F-4D97-AF65-F5344CB8AC3E}">
        <p14:creationId xmlns:p14="http://schemas.microsoft.com/office/powerpoint/2010/main" val="328982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25D469-8262-9D7B-E6F3-52F079D35FE1}"/>
              </a:ext>
            </a:extLst>
          </p:cNvPr>
          <p:cNvSpPr txBox="1"/>
          <p:nvPr/>
        </p:nvSpPr>
        <p:spPr>
          <a:xfrm>
            <a:off x="5640456" y="1629084"/>
            <a:ext cx="12195312" cy="95689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endParaRPr lang="en-US" sz="5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endParaRPr>
          </a:p>
          <a:p>
            <a:pPr>
              <a:lnSpc>
                <a:spcPct val="107000"/>
              </a:lnSpc>
              <a:spcAft>
                <a:spcPts val="800"/>
              </a:spcAft>
            </a:pPr>
            <a:r>
              <a:rPr lang="en-US" sz="5400" kern="100" dirty="0">
                <a:effectLst/>
                <a:latin typeface="Aptos" panose="020B0004020202020204" pitchFamily="34" charset="0"/>
                <a:ea typeface="Aptos" panose="020B0004020202020204" pitchFamily="34" charset="0"/>
                <a:cs typeface="Times New Roman" panose="02020603050405020304" pitchFamily="18" charset="0"/>
              </a:rPr>
              <a:t>Bonus Case!</a:t>
            </a:r>
          </a:p>
          <a:p>
            <a:pPr marL="0" marR="0">
              <a:lnSpc>
                <a:spcPct val="107000"/>
              </a:lnSpc>
              <a:spcBef>
                <a:spcPts val="0"/>
              </a:spcBef>
              <a:spcAft>
                <a:spcPts val="800"/>
              </a:spcAft>
            </a:pPr>
            <a:endParaRPr lang="en-US" sz="5400" i="1"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endParaRPr>
          </a:p>
          <a:p>
            <a:pPr marL="0" marR="0">
              <a:lnSpc>
                <a:spcPct val="107000"/>
              </a:lnSpc>
              <a:spcBef>
                <a:spcPts val="0"/>
              </a:spcBef>
              <a:spcAft>
                <a:spcPts val="800"/>
              </a:spcAft>
            </a:pPr>
            <a:r>
              <a:rPr lang="en-US" sz="5400" i="1"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Ringhofer</a:t>
            </a:r>
            <a:r>
              <a:rPr lang="en-US" sz="54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 v. Mayo Clinic</a:t>
            </a:r>
            <a:r>
              <a:rPr lang="en-US" sz="54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5400" kern="100" dirty="0">
                <a:effectLst/>
                <a:latin typeface="Aptos" panose="020B0004020202020204" pitchFamily="34" charset="0"/>
                <a:ea typeface="Aptos" panose="020B0004020202020204" pitchFamily="34" charset="0"/>
                <a:cs typeface="Times New Roman" panose="02020603050405020304" pitchFamily="18" charset="0"/>
              </a:rPr>
              <a:t>Religious beliefs can overlap with others, e.g. scientific beliefs</a:t>
            </a:r>
          </a:p>
          <a:p>
            <a:pPr marL="0" marR="0">
              <a:lnSpc>
                <a:spcPct val="107000"/>
              </a:lnSpc>
              <a:spcBef>
                <a:spcPts val="0"/>
              </a:spcBef>
              <a:spcAft>
                <a:spcPts val="800"/>
              </a:spcAft>
            </a:pP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5400" kern="100" dirty="0">
                <a:effectLst/>
                <a:latin typeface="Aptos" panose="020B0004020202020204" pitchFamily="34" charset="0"/>
                <a:ea typeface="Aptos" panose="020B0004020202020204" pitchFamily="34" charset="0"/>
                <a:cs typeface="Times New Roman" panose="02020603050405020304" pitchFamily="18" charset="0"/>
              </a:rPr>
              <a:t>US Court of Appeals for the Eighth Circuit </a:t>
            </a:r>
          </a:p>
          <a:p>
            <a:pPr marL="0" marR="0">
              <a:lnSpc>
                <a:spcPct val="107000"/>
              </a:lnSpc>
              <a:spcBef>
                <a:spcPts val="0"/>
              </a:spcBef>
              <a:spcAft>
                <a:spcPts val="800"/>
              </a:spcAft>
            </a:pPr>
            <a:r>
              <a:rPr lang="en-US" sz="5400" kern="100" dirty="0">
                <a:effectLst/>
                <a:latin typeface="Aptos" panose="020B0004020202020204" pitchFamily="34" charset="0"/>
                <a:ea typeface="Aptos" panose="020B0004020202020204" pitchFamily="34" charset="0"/>
                <a:cs typeface="Times New Roman" panose="02020603050405020304" pitchFamily="18" charset="0"/>
              </a:rPr>
              <a:t>Decided: May 24, 2024</a:t>
            </a:r>
          </a:p>
        </p:txBody>
      </p:sp>
    </p:spTree>
    <p:extLst>
      <p:ext uri="{BB962C8B-B14F-4D97-AF65-F5344CB8AC3E}">
        <p14:creationId xmlns:p14="http://schemas.microsoft.com/office/powerpoint/2010/main" val="4156079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19" name="Rectangle"/>
          <p:cNvSpPr/>
          <p:nvPr/>
        </p:nvSpPr>
        <p:spPr>
          <a:xfrm>
            <a:off x="1206599" y="660699"/>
            <a:ext cx="22725262" cy="5636420"/>
          </a:xfrm>
          <a:prstGeom prst="rect">
            <a:avLst/>
          </a:prstGeom>
          <a:solidFill>
            <a:srgbClr val="343562"/>
          </a:solidFill>
          <a:ln w="12700">
            <a:miter lim="400000"/>
          </a:ln>
        </p:spPr>
        <p:txBody>
          <a:bodyPr lIns="0" tIns="0" rIns="0" bIns="0" anchor="ctr"/>
          <a:lstStyle/>
          <a:p>
            <a:pPr>
              <a:defRPr sz="3200" b="0">
                <a:solidFill>
                  <a:srgbClr val="343562"/>
                </a:solidFill>
                <a:latin typeface="Helvetica Neue Medium"/>
                <a:ea typeface="Helvetica Neue Medium"/>
                <a:cs typeface="Helvetica Neue Medium"/>
                <a:sym typeface="Helvetica Neue Medium"/>
              </a:defRPr>
            </a:pPr>
            <a:endParaRPr lang="en-US" dirty="0"/>
          </a:p>
        </p:txBody>
      </p:sp>
      <p:sp>
        <p:nvSpPr>
          <p:cNvPr id="120" name="Overview of Laws Regarding Homeopathic Remedies"/>
          <p:cNvSpPr txBox="1"/>
          <p:nvPr/>
        </p:nvSpPr>
        <p:spPr>
          <a:xfrm>
            <a:off x="7709252" y="920313"/>
            <a:ext cx="9347111" cy="4134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endParaRPr lang="en-US" sz="54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5400" b="1" kern="100" dirty="0">
                <a:effectLst/>
                <a:latin typeface="Aptos" panose="020B0004020202020204" pitchFamily="34" charset="0"/>
                <a:ea typeface="Aptos" panose="020B0004020202020204" pitchFamily="34" charset="0"/>
                <a:cs typeface="Times New Roman" panose="02020603050405020304" pitchFamily="18" charset="0"/>
              </a:rPr>
              <a:t>Federal Appellate Courts Step Up for Health Freedom</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 </a:t>
            </a:r>
          </a:p>
        </p:txBody>
      </p:sp>
      <p:sp>
        <p:nvSpPr>
          <p:cNvPr id="121" name="NHFC and NHFA…"/>
          <p:cNvSpPr txBox="1"/>
          <p:nvPr/>
        </p:nvSpPr>
        <p:spPr>
          <a:xfrm>
            <a:off x="2645493" y="10229652"/>
            <a:ext cx="20568656" cy="274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a:buClr>
                <a:srgbClr val="5FCBEF"/>
              </a:buClr>
              <a:buFont typeface="Wingdings 3"/>
              <a:defRPr sz="3800" b="0">
                <a:solidFill>
                  <a:srgbClr val="632423"/>
                </a:solidFill>
                <a:latin typeface="+mn-lt"/>
                <a:ea typeface="+mn-ea"/>
                <a:cs typeface="+mn-cs"/>
                <a:sym typeface="Avenir Heavy"/>
              </a:defRPr>
            </a:pPr>
            <a:r>
              <a:rPr dirty="0"/>
              <a:t>NHFC and NHFA</a:t>
            </a:r>
          </a:p>
          <a:p>
            <a:pPr algn="r">
              <a:buClr>
                <a:srgbClr val="5FCBEF"/>
              </a:buClr>
              <a:buFont typeface="Wingdings 3"/>
              <a:defRPr sz="3800" b="0">
                <a:solidFill>
                  <a:srgbClr val="632423"/>
                </a:solidFill>
                <a:latin typeface="+mn-lt"/>
                <a:ea typeface="+mn-ea"/>
                <a:cs typeface="+mn-cs"/>
                <a:sym typeface="Avenir Heavy"/>
              </a:defRPr>
            </a:pPr>
            <a:r>
              <a:rPr dirty="0"/>
              <a:t>PMB 218,  2136 Ford Parkway,  St. Paul, MN  55116-1863</a:t>
            </a:r>
          </a:p>
          <a:p>
            <a:pPr algn="r">
              <a:buClr>
                <a:srgbClr val="5FCBEF"/>
              </a:buClr>
              <a:buFont typeface="Wingdings 3"/>
              <a:defRPr sz="3800" b="0">
                <a:solidFill>
                  <a:srgbClr val="632423"/>
                </a:solidFill>
                <a:latin typeface="+mn-lt"/>
                <a:ea typeface="+mn-ea"/>
                <a:cs typeface="+mn-cs"/>
                <a:sym typeface="Avenir Heavy"/>
              </a:defRPr>
            </a:pPr>
            <a:r>
              <a:rPr dirty="0">
                <a:hlinkClick r:id="rId4"/>
              </a:rPr>
              <a:t>www.nationalhealthfreedom.org</a:t>
            </a:r>
            <a:r>
              <a:rPr dirty="0"/>
              <a:t>  </a:t>
            </a:r>
          </a:p>
          <a:p>
            <a:pPr algn="r">
              <a:buClr>
                <a:srgbClr val="5FCBEF"/>
              </a:buClr>
              <a:buFont typeface="Wingdings 3"/>
              <a:defRPr sz="3800" b="0">
                <a:solidFill>
                  <a:srgbClr val="632423"/>
                </a:solidFill>
                <a:latin typeface="+mn-lt"/>
                <a:ea typeface="+mn-ea"/>
                <a:cs typeface="+mn-cs"/>
                <a:sym typeface="Avenir Heavy"/>
              </a:defRPr>
            </a:pPr>
            <a:r>
              <a:rPr dirty="0"/>
              <a:t>E-mail: info@nationalhealthfreedom.org</a:t>
            </a:r>
          </a:p>
        </p:txBody>
      </p:sp>
      <p:pic>
        <p:nvPicPr>
          <p:cNvPr id="122" name="NHFA_LOGO-with-glow.png" descr="NHFA_LOGO-with-glow.png"/>
          <p:cNvPicPr>
            <a:picLocks noChangeAspect="1"/>
          </p:cNvPicPr>
          <p:nvPr/>
        </p:nvPicPr>
        <p:blipFill>
          <a:blip r:embed="rId5"/>
          <a:stretch>
            <a:fillRect/>
          </a:stretch>
        </p:blipFill>
        <p:spPr>
          <a:xfrm>
            <a:off x="18935700" y="6679112"/>
            <a:ext cx="4464146" cy="3027058"/>
          </a:xfrm>
          <a:prstGeom prst="rect">
            <a:avLst/>
          </a:prstGeom>
          <a:ln w="12700">
            <a:miter lim="400000"/>
          </a:ln>
        </p:spPr>
      </p:pic>
      <p:pic>
        <p:nvPicPr>
          <p:cNvPr id="123" name="NHFC_ Logo_Final_2020.jpeg" descr="NHFC_ Logo_Final_2020.jpeg"/>
          <p:cNvPicPr>
            <a:picLocks noChangeAspect="1"/>
          </p:cNvPicPr>
          <p:nvPr/>
        </p:nvPicPr>
        <p:blipFill>
          <a:blip r:embed="rId6"/>
          <a:stretch>
            <a:fillRect/>
          </a:stretch>
        </p:blipFill>
        <p:spPr>
          <a:xfrm>
            <a:off x="16153542" y="6934200"/>
            <a:ext cx="2561279" cy="2516883"/>
          </a:xfrm>
          <a:prstGeom prst="rect">
            <a:avLst/>
          </a:prstGeom>
          <a:ln w="12700">
            <a:miter lim="400000"/>
          </a:ln>
        </p:spPr>
      </p:pic>
      <p:sp>
        <p:nvSpPr>
          <p:cNvPr id="124" name="2023"/>
          <p:cNvSpPr txBox="1"/>
          <p:nvPr/>
        </p:nvSpPr>
        <p:spPr>
          <a:xfrm>
            <a:off x="11157993" y="4893270"/>
            <a:ext cx="441787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spcBef>
                <a:spcPts val="5900"/>
              </a:spcBef>
              <a:defRPr sz="10000" b="0">
                <a:solidFill>
                  <a:srgbClr val="FFFFFF"/>
                </a:solidFill>
                <a:latin typeface="+mn-lt"/>
                <a:ea typeface="+mn-ea"/>
                <a:cs typeface="+mn-cs"/>
                <a:sym typeface="Avenir Heavy"/>
              </a:defRPr>
            </a:lvl1pPr>
          </a:lstStyle>
          <a:p>
            <a:r>
              <a:rPr lang="en-US" sz="6000" dirty="0"/>
              <a:t>June 26, 2024</a:t>
            </a:r>
            <a:endParaRPr sz="6000" dirty="0"/>
          </a:p>
        </p:txBody>
      </p:sp>
      <p:sp>
        <p:nvSpPr>
          <p:cNvPr id="125" name="Diane M. Miller JD Law and Public Policy Advisor…"/>
          <p:cNvSpPr txBox="1"/>
          <p:nvPr/>
        </p:nvSpPr>
        <p:spPr>
          <a:xfrm>
            <a:off x="6792256" y="7236426"/>
            <a:ext cx="7870744" cy="2087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914400">
              <a:defRPr sz="4300" b="0">
                <a:solidFill>
                  <a:srgbClr val="632423"/>
                </a:solidFill>
                <a:latin typeface="+mn-lt"/>
                <a:ea typeface="+mn-ea"/>
                <a:cs typeface="+mn-cs"/>
                <a:sym typeface="Avenir Heavy"/>
              </a:defRPr>
            </a:pPr>
            <a:r>
              <a:rPr lang="en-US" dirty="0"/>
              <a:t>Steven O’Connor</a:t>
            </a:r>
            <a:r>
              <a:rPr dirty="0"/>
              <a:t> JD</a:t>
            </a:r>
            <a:br>
              <a:rPr dirty="0"/>
            </a:br>
            <a:r>
              <a:rPr lang="en-US" dirty="0"/>
              <a:t>Staff Attorney</a:t>
            </a:r>
            <a:endParaRPr dirty="0"/>
          </a:p>
          <a:p>
            <a:pPr algn="l" defTabSz="914400">
              <a:defRPr sz="4300" b="0">
                <a:solidFill>
                  <a:srgbClr val="632423"/>
                </a:solidFill>
                <a:latin typeface="+mn-lt"/>
                <a:ea typeface="+mn-ea"/>
                <a:cs typeface="+mn-cs"/>
                <a:sym typeface="Avenir Heavy"/>
              </a:defRPr>
            </a:pPr>
            <a:r>
              <a:rPr dirty="0"/>
              <a:t>National Health Freedom Coalition</a:t>
            </a:r>
          </a:p>
        </p:txBody>
      </p:sp>
      <p:pic>
        <p:nvPicPr>
          <p:cNvPr id="2" name="Picture 2" descr="Image preview">
            <a:extLst>
              <a:ext uri="{FF2B5EF4-FFF2-40B4-BE49-F238E27FC236}">
                <a16:creationId xmlns:a16="http://schemas.microsoft.com/office/drawing/2014/main" id="{6F91B3BE-BD99-2D13-FF17-C1535E20C0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7029" y="9706170"/>
            <a:ext cx="6466069" cy="3591809"/>
          </a:xfrm>
          <a:prstGeom prst="rect">
            <a:avLst/>
          </a:prstGeom>
          <a:noFill/>
          <a:extLst>
            <a:ext uri="{909E8E84-426E-40DD-AFC4-6F175D3DCCD1}">
              <a14:hiddenFill xmlns:a14="http://schemas.microsoft.com/office/drawing/2010/main">
                <a:solidFill>
                  <a:srgbClr val="FFFFFF"/>
                </a:solidFill>
              </a14:hiddenFill>
            </a:ext>
          </a:extLst>
        </p:spPr>
      </p:pic>
      <p:pic>
        <p:nvPicPr>
          <p:cNvPr id="8" name="Audio 7">
            <a:hlinkClick r:id="" action="ppaction://media"/>
            <a:extLst>
              <a:ext uri="{FF2B5EF4-FFF2-40B4-BE49-F238E27FC236}">
                <a16:creationId xmlns:a16="http://schemas.microsoft.com/office/drawing/2014/main" id="{86F6134A-FD06-509E-26EC-958720324738}"/>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372150" t="-372150" r="-372150" b="-372150"/>
          <a:stretch>
            <a:fillRect/>
          </a:stretch>
        </p:blipFill>
        <p:spPr>
          <a:xfrm>
            <a:off x="20104608" y="9455658"/>
            <a:ext cx="4114800" cy="4114800"/>
          </a:xfrm>
          <a:prstGeom prst="ellipse">
            <a:avLst/>
          </a:prstGeom>
        </p:spPr>
      </p:pic>
    </p:spTree>
    <p:extLst>
      <p:ext uri="{BB962C8B-B14F-4D97-AF65-F5344CB8AC3E}">
        <p14:creationId xmlns:p14="http://schemas.microsoft.com/office/powerpoint/2010/main" val="108574163"/>
      </p:ext>
    </p:extLst>
  </p:cSld>
  <p:clrMapOvr>
    <a:masterClrMapping/>
  </p:clrMapOvr>
  <p:transition spd="med" advTm="331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7C6546-717D-6A82-92E9-565BEC9775D1}"/>
              </a:ext>
            </a:extLst>
          </p:cNvPr>
          <p:cNvSpPr txBox="1"/>
          <p:nvPr/>
        </p:nvSpPr>
        <p:spPr>
          <a:xfrm>
            <a:off x="5799483" y="1122071"/>
            <a:ext cx="12195312" cy="114718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Majority opinion:</a:t>
            </a: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 LAUSD dropped employee COVID-19 vaccine mandate twelve days after oral argument. Is case moot? No, it appears they are playing games and have not shown that there is “no reasonable expectation remains that it will return to its old ways.” Also, “LAUSD appears to have twice sought to manipulate the federal courts to avoid an adverse ruling on this issue.”</a:t>
            </a:r>
          </a:p>
          <a:p>
            <a:pPr marL="457200" marR="0">
              <a:lnSpc>
                <a:spcPct val="107000"/>
              </a:lnSpc>
              <a:spcBef>
                <a:spcPts val="0"/>
              </a:spcBef>
              <a:spcAft>
                <a:spcPts val="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 </a:t>
            </a:r>
          </a:p>
          <a:p>
            <a:pPr marR="0" lvl="0">
              <a:lnSpc>
                <a:spcPct val="107000"/>
              </a:lnSpc>
              <a:spcBef>
                <a:spcPts val="0"/>
              </a:spcBef>
              <a:spcAft>
                <a:spcPts val="800"/>
              </a:spcAft>
            </a:pPr>
            <a:r>
              <a:rPr lang="en-US" sz="4000" kern="100" dirty="0">
                <a:latin typeface="Aptos" panose="020B0004020202020204" pitchFamily="34" charset="0"/>
                <a:ea typeface="Aptos" panose="020B0004020202020204" pitchFamily="34" charset="0"/>
                <a:cs typeface="Times New Roman" panose="02020603050405020304" pitchFamily="18" charset="0"/>
              </a:rPr>
              <a:t>2. </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On the merits, the district trial court misapplied </a:t>
            </a:r>
            <a:r>
              <a:rPr lang="en-US" sz="4000" i="1" kern="100" dirty="0">
                <a:effectLst/>
                <a:latin typeface="Aptos" panose="020B0004020202020204" pitchFamily="34" charset="0"/>
                <a:ea typeface="Aptos" panose="020B0004020202020204" pitchFamily="34" charset="0"/>
                <a:cs typeface="Times New Roman" panose="02020603050405020304" pitchFamily="18" charset="0"/>
              </a:rPr>
              <a:t>Jacobson v. Massachusetts</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(1905), “stretching it beyond its public health rationale.” If, as they claim, plaintiffs can prove that the COVID-19 vaccine is not a “vaccine” in the sense intended by </a:t>
            </a:r>
            <a:r>
              <a:rPr lang="en-US" sz="4000" i="1" kern="100" dirty="0">
                <a:effectLst/>
                <a:latin typeface="Aptos" panose="020B0004020202020204" pitchFamily="34" charset="0"/>
                <a:ea typeface="Aptos" panose="020B0004020202020204" pitchFamily="34" charset="0"/>
                <a:cs typeface="Times New Roman" panose="02020603050405020304" pitchFamily="18" charset="0"/>
              </a:rPr>
              <a:t>Jacobson</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the 1905 case likely would not apply. </a:t>
            </a:r>
          </a:p>
        </p:txBody>
      </p:sp>
    </p:spTree>
    <p:extLst>
      <p:ext uri="{BB962C8B-B14F-4D97-AF65-F5344CB8AC3E}">
        <p14:creationId xmlns:p14="http://schemas.microsoft.com/office/powerpoint/2010/main" val="305428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528060-495A-2F1F-8E15-CB79DBEAB0AF}"/>
              </a:ext>
            </a:extLst>
          </p:cNvPr>
          <p:cNvSpPr txBox="1"/>
          <p:nvPr/>
        </p:nvSpPr>
        <p:spPr>
          <a:xfrm>
            <a:off x="5620579" y="2069277"/>
            <a:ext cx="12195312" cy="89666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Re mootness, LAUSD issued mandate March 4, 2021. Two weeks later a lawsuit was filed. The next day, they issued a “clarifying memorandum” offering a testing option in lieu of vaccination; based on the memo LAUSD argued that case was moot and/or not “ripe.” </a:t>
            </a:r>
          </a:p>
          <a:p>
            <a:pPr marL="0" marR="0">
              <a:lnSpc>
                <a:spcPct val="107000"/>
              </a:lnSpc>
              <a:spcBef>
                <a:spcPts val="0"/>
              </a:spcBef>
              <a:spcAft>
                <a:spcPts val="800"/>
              </a:spcAft>
            </a:pPr>
            <a:endParaRPr lang="en-US" sz="44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On July 27, 2021 this first lawsuit was dismissed as not being “ripe” because the “clarified” policy didn’t really mandate vaccination and because LAUSD claimed it would not enforce said mandate.</a:t>
            </a:r>
          </a:p>
        </p:txBody>
      </p:sp>
    </p:spTree>
    <p:extLst>
      <p:ext uri="{BB962C8B-B14F-4D97-AF65-F5344CB8AC3E}">
        <p14:creationId xmlns:p14="http://schemas.microsoft.com/office/powerpoint/2010/main" val="1557764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C6E88E-DF4D-4EC3-00B0-31FB53570C91}"/>
              </a:ext>
            </a:extLst>
          </p:cNvPr>
          <p:cNvSpPr txBox="1"/>
          <p:nvPr/>
        </p:nvSpPr>
        <p:spPr>
          <a:xfrm>
            <a:off x="5660336" y="1756419"/>
            <a:ext cx="12195312" cy="10064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400" dirty="0">
                <a:effectLst/>
                <a:latin typeface="Aptos" panose="020B0004020202020204" pitchFamily="34" charset="0"/>
                <a:ea typeface="Aptos" panose="020B0004020202020204" pitchFamily="34" charset="0"/>
                <a:cs typeface="Times New Roman" panose="02020603050405020304" pitchFamily="18" charset="0"/>
              </a:rPr>
              <a:t>Two more weeks later, on August 13, 2021 LAUSD changed course, adopting a “new” policy, eliminating the testing option that was used to get the dismissal. </a:t>
            </a:r>
          </a:p>
          <a:p>
            <a:endParaRPr lang="en-US" sz="5400" dirty="0">
              <a:latin typeface="Aptos" panose="020B0004020202020204" pitchFamily="34" charset="0"/>
              <a:ea typeface="Aptos" panose="020B0004020202020204" pitchFamily="34" charset="0"/>
              <a:cs typeface="Times New Roman" panose="02020603050405020304" pitchFamily="18" charset="0"/>
            </a:endParaRPr>
          </a:p>
          <a:p>
            <a:r>
              <a:rPr lang="en-US" sz="5400" dirty="0">
                <a:effectLst/>
                <a:latin typeface="Aptos" panose="020B0004020202020204" pitchFamily="34" charset="0"/>
                <a:ea typeface="Aptos" panose="020B0004020202020204" pitchFamily="34" charset="0"/>
                <a:cs typeface="Times New Roman" panose="02020603050405020304" pitchFamily="18" charset="0"/>
              </a:rPr>
              <a:t>This time the policy included religious and medical exemptions, but the plaintiffs in </a:t>
            </a:r>
            <a:r>
              <a:rPr lang="en-US" sz="5400" i="1" dirty="0">
                <a:effectLst/>
                <a:latin typeface="Aptos" panose="020B0004020202020204" pitchFamily="34" charset="0"/>
                <a:ea typeface="Aptos" panose="020B0004020202020204" pitchFamily="34" charset="0"/>
                <a:cs typeface="Times New Roman" panose="02020603050405020304" pitchFamily="18" charset="0"/>
              </a:rPr>
              <a:t>Health Freedom Defense Fund </a:t>
            </a:r>
            <a:r>
              <a:rPr lang="en-US" sz="5400" dirty="0">
                <a:effectLst/>
                <a:latin typeface="Aptos" panose="020B0004020202020204" pitchFamily="34" charset="0"/>
                <a:ea typeface="Aptos" panose="020B0004020202020204" pitchFamily="34" charset="0"/>
                <a:cs typeface="Times New Roman" panose="02020603050405020304" pitchFamily="18" charset="0"/>
              </a:rPr>
              <a:t>alleged they were denied accommodation, making these exemptions “illusory.” </a:t>
            </a:r>
            <a:endParaRPr lang="en-US" sz="5400" dirty="0"/>
          </a:p>
        </p:txBody>
      </p:sp>
    </p:spTree>
    <p:extLst>
      <p:ext uri="{BB962C8B-B14F-4D97-AF65-F5344CB8AC3E}">
        <p14:creationId xmlns:p14="http://schemas.microsoft.com/office/powerpoint/2010/main" val="7873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746A40-0A43-D0F9-A246-D69E5E2BF974}"/>
              </a:ext>
            </a:extLst>
          </p:cNvPr>
          <p:cNvSpPr txBox="1"/>
          <p:nvPr/>
        </p:nvSpPr>
        <p:spPr>
          <a:xfrm>
            <a:off x="5580822" y="297422"/>
            <a:ext cx="12195312" cy="13121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The original plaintiffs, along with Health Freedom Defense Fund, sued over the August 13 policy, alleging it “interferes with their fundamental right to refuse medical treatment.” </a:t>
            </a:r>
          </a:p>
          <a:p>
            <a:pPr marL="0" marR="0">
              <a:lnSpc>
                <a:spcPct val="107000"/>
              </a:lnSpc>
              <a:spcBef>
                <a:spcPts val="0"/>
              </a:spcBef>
              <a:spcAft>
                <a:spcPts val="800"/>
              </a:spcAft>
            </a:pPr>
            <a:endParaRPr lang="en-US" sz="48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The crux of the complaint is that “traditional” vaccines should prevent transmission or provide immunity to </a:t>
            </a:r>
            <a:r>
              <a:rPr lang="en-US" sz="4800" kern="100" dirty="0" err="1">
                <a:effectLst/>
                <a:latin typeface="Aptos" panose="020B0004020202020204" pitchFamily="34" charset="0"/>
                <a:ea typeface="Aptos" panose="020B0004020202020204" pitchFamily="34" charset="0"/>
                <a:cs typeface="Times New Roman" panose="02020603050405020304" pitchFamily="18" charset="0"/>
              </a:rPr>
              <a:t>lillness</a:t>
            </a:r>
            <a:r>
              <a:rPr lang="en-US" sz="4800" kern="100" dirty="0">
                <a:effectLst/>
                <a:latin typeface="Aptos" panose="020B0004020202020204" pitchFamily="34" charset="0"/>
                <a:ea typeface="Aptos" panose="020B0004020202020204" pitchFamily="34" charset="0"/>
                <a:cs typeface="Times New Roman" panose="02020603050405020304" pitchFamily="18" charset="0"/>
              </a:rPr>
              <a:t>, but the COVID-19 vaccine does neither: </a:t>
            </a:r>
          </a:p>
          <a:p>
            <a:pPr marL="0" marR="0">
              <a:lnSpc>
                <a:spcPct val="107000"/>
              </a:lnSpc>
              <a:spcBef>
                <a:spcPts val="0"/>
              </a:spcBef>
              <a:spcAft>
                <a:spcPts val="800"/>
              </a:spcAft>
            </a:pPr>
            <a:endParaRPr lang="en-US" sz="48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“Plaintiffs suggest, it mitigates symptoms for someone who has gotten it and then gets COVID-19.  But this makes it a medical treatment, not a vaccine.”</a:t>
            </a:r>
          </a:p>
        </p:txBody>
      </p:sp>
    </p:spTree>
    <p:extLst>
      <p:ext uri="{BB962C8B-B14F-4D97-AF65-F5344CB8AC3E}">
        <p14:creationId xmlns:p14="http://schemas.microsoft.com/office/powerpoint/2010/main" val="355040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7B3C13-4BCE-AEE9-E79B-988CE420676D}"/>
              </a:ext>
            </a:extLst>
          </p:cNvPr>
          <p:cNvSpPr txBox="1"/>
          <p:nvPr/>
        </p:nvSpPr>
        <p:spPr>
          <a:xfrm>
            <a:off x="5600700" y="1845895"/>
            <a:ext cx="12195312" cy="9158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5400" kern="100" dirty="0">
                <a:effectLst/>
                <a:latin typeface="Aptos" panose="020B0004020202020204" pitchFamily="34" charset="0"/>
                <a:ea typeface="Aptos" panose="020B0004020202020204" pitchFamily="34" charset="0"/>
                <a:cs typeface="Times New Roman" panose="02020603050405020304" pitchFamily="18" charset="0"/>
              </a:rPr>
              <a:t>The complaint backs up these claims with data and statement from CDC: in September 2021 the agency changed the definition of “vaccine” to remove the word “immunity.” </a:t>
            </a:r>
          </a:p>
          <a:p>
            <a:pPr marL="0" marR="0">
              <a:lnSpc>
                <a:spcPct val="107000"/>
              </a:lnSpc>
              <a:spcBef>
                <a:spcPts val="0"/>
              </a:spcBef>
              <a:spcAft>
                <a:spcPts val="800"/>
              </a:spcAft>
            </a:pPr>
            <a:endParaRPr lang="en-US" sz="54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5400" kern="100" dirty="0">
                <a:effectLst/>
                <a:latin typeface="Aptos" panose="020B0004020202020204" pitchFamily="34" charset="0"/>
                <a:ea typeface="Aptos" panose="020B0004020202020204" pitchFamily="34" charset="0"/>
                <a:cs typeface="Times New Roman" panose="02020603050405020304" pitchFamily="18" charset="0"/>
              </a:rPr>
              <a:t>Plaintiffs also cite CDC’s statements that the vaccines don’t prevent transmission and that natural immunity is superior. </a:t>
            </a:r>
          </a:p>
        </p:txBody>
      </p:sp>
    </p:spTree>
    <p:extLst>
      <p:ext uri="{BB962C8B-B14F-4D97-AF65-F5344CB8AC3E}">
        <p14:creationId xmlns:p14="http://schemas.microsoft.com/office/powerpoint/2010/main" val="164661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22F97B-A03B-2316-2518-77DB8C9B2F1E}"/>
              </a:ext>
            </a:extLst>
          </p:cNvPr>
          <p:cNvSpPr txBox="1"/>
          <p:nvPr/>
        </p:nvSpPr>
        <p:spPr>
          <a:xfrm>
            <a:off x="5401918" y="1786261"/>
            <a:ext cx="12195312" cy="100477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5400" kern="100" dirty="0">
                <a:effectLst/>
                <a:latin typeface="Aptos" panose="020B0004020202020204" pitchFamily="34" charset="0"/>
                <a:ea typeface="Aptos" panose="020B0004020202020204" pitchFamily="34" charset="0"/>
                <a:cs typeface="Times New Roman" panose="02020603050405020304" pitchFamily="18" charset="0"/>
              </a:rPr>
              <a:t>LAUSD asked the court to take notice of CDC information including case and death counts and its claim that “COVID-19 vaccines are safe and effective.” </a:t>
            </a:r>
          </a:p>
          <a:p>
            <a:pPr marL="0" marR="0">
              <a:lnSpc>
                <a:spcPct val="107000"/>
              </a:lnSpc>
              <a:spcBef>
                <a:spcPts val="0"/>
              </a:spcBef>
              <a:spcAft>
                <a:spcPts val="800"/>
              </a:spcAft>
            </a:pPr>
            <a:endParaRPr lang="en-US" sz="54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5400" kern="100" dirty="0">
                <a:effectLst/>
                <a:latin typeface="Aptos" panose="020B0004020202020204" pitchFamily="34" charset="0"/>
                <a:ea typeface="Aptos" panose="020B0004020202020204" pitchFamily="34" charset="0"/>
                <a:cs typeface="Times New Roman" panose="02020603050405020304" pitchFamily="18" charset="0"/>
              </a:rPr>
              <a:t>The school district moved to dismiss; and the district court used the “rational basis” test and ruled that the mandate does not implicate fundamental rights. </a:t>
            </a:r>
          </a:p>
        </p:txBody>
      </p:sp>
    </p:spTree>
    <p:extLst>
      <p:ext uri="{BB962C8B-B14F-4D97-AF65-F5344CB8AC3E}">
        <p14:creationId xmlns:p14="http://schemas.microsoft.com/office/powerpoint/2010/main" val="29651034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3001</TotalTime>
  <Words>2015</Words>
  <Application>Microsoft Office PowerPoint</Application>
  <PresentationFormat>Custom</PresentationFormat>
  <Paragraphs>136</Paragraphs>
  <Slides>31</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Corbel</vt:lpstr>
      <vt:lpstr>Helvetica Neue</vt:lpstr>
      <vt:lpstr>Wingdings</vt:lpstr>
      <vt:lpstr>Wingdings 3</vt: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O'Connor</dc:creator>
  <cp:lastModifiedBy>Judy Buroker</cp:lastModifiedBy>
  <cp:revision>9</cp:revision>
  <dcterms:modified xsi:type="dcterms:W3CDTF">2025-12-17T00:32:43Z</dcterms:modified>
</cp:coreProperties>
</file>