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4572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9144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13716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18288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22860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27432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32004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36576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9009321-7EF4-4AB0-9B8B-F59E5612ACCD}" v="6" dt="2023-09-06T02:46:29.563"/>
  </p1510:revLst>
</p1510:revInfo>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ff" i="off">
        <a:font>
          <a:latin typeface="Helvetica Neue Medium"/>
          <a:ea typeface="Helvetica Neue Medium"/>
          <a:cs typeface="Helvetica Neue Medium"/>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
          <a:latin typeface="Helvetica Neue Medium"/>
          <a:ea typeface="Helvetica Neue Medium"/>
          <a:cs typeface="Helvetica Neue Medium"/>
        </a:font>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a:tcStyle>
        <a:tcBdr/>
        <a:fill>
          <a:solidFill>
            <a:srgbClr val="EDEADD"/>
          </a:solidFill>
        </a:fill>
      </a:tcStyle>
    </a:band2H>
    <a:firstCol>
      <a:tcTxStyle b="off" i="off">
        <a:font>
          <a:latin typeface="Helvetica Neue Medium"/>
          <a:ea typeface="Helvetica Neue Medium"/>
          <a:cs typeface="Helvetica Neue Medium"/>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
          <a:latin typeface="Helvetica Neue Medium"/>
          <a:ea typeface="Helvetica Neue Medium"/>
          <a:cs typeface="Helvetica Neue Medium"/>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
          <a:latin typeface="Helvetica Neue Medium"/>
          <a:ea typeface="Helvetica Neue Medium"/>
          <a:cs typeface="Helvetica Neue Medium"/>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58" d="100"/>
          <a:sy n="58" d="100"/>
        </p:scale>
        <p:origin x="70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6" name="Shape 116"/>
          <p:cNvSpPr>
            <a:spLocks noGrp="1" noRot="1" noChangeAspect="1"/>
          </p:cNvSpPr>
          <p:nvPr>
            <p:ph type="sldImg"/>
          </p:nvPr>
        </p:nvSpPr>
        <p:spPr>
          <a:xfrm>
            <a:off x="1143000" y="685800"/>
            <a:ext cx="4572000" cy="3429000"/>
          </a:xfrm>
          <a:prstGeom prst="rect">
            <a:avLst/>
          </a:prstGeom>
        </p:spPr>
        <p:txBody>
          <a:bodyPr/>
          <a:lstStyle/>
          <a:p>
            <a:endParaRPr/>
          </a:p>
        </p:txBody>
      </p:sp>
      <p:sp>
        <p:nvSpPr>
          <p:cNvPr id="117" name="Shape 117"/>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30" name="Title Text"/>
          <p:cNvSpPr txBox="1">
            <a:spLocks noGrp="1"/>
          </p:cNvSpPr>
          <p:nvPr>
            <p:ph type="title"/>
          </p:nvPr>
        </p:nvSpPr>
        <p:spPr>
          <a:xfrm>
            <a:off x="1778000" y="4533900"/>
            <a:ext cx="20828000" cy="4648200"/>
          </a:xfrm>
          <a:prstGeom prst="rect">
            <a:avLst/>
          </a:prstGeom>
        </p:spPr>
        <p:txBody>
          <a:bodyPr/>
          <a:lstStyle/>
          <a:p>
            <a:r>
              <a:t>Title Text</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38" name="Heron flying low over a beach with a short fence in the foreground"/>
          <p:cNvSpPr>
            <a:spLocks noGrp="1"/>
          </p:cNvSpPr>
          <p:nvPr>
            <p:ph type="pic" sz="half" idx="21"/>
          </p:nvPr>
        </p:nvSpPr>
        <p:spPr>
          <a:xfrm>
            <a:off x="12827000" y="952500"/>
            <a:ext cx="11468100" cy="11468100"/>
          </a:xfrm>
          <a:prstGeom prst="rect">
            <a:avLst/>
          </a:prstGeom>
        </p:spPr>
        <p:txBody>
          <a:bodyPr lIns="91439" tIns="45719" rIns="91439" bIns="45719" anchor="t">
            <a:noAutofit/>
          </a:bodyPr>
          <a:lstStyle/>
          <a:p>
            <a:endParaRPr/>
          </a:p>
        </p:txBody>
      </p:sp>
      <p:sp>
        <p:nvSpPr>
          <p:cNvPr id="39" name="Title Text"/>
          <p:cNvSpPr txBox="1">
            <a:spLocks noGrp="1"/>
          </p:cNvSpPr>
          <p:nvPr>
            <p:ph type="title"/>
          </p:nvPr>
        </p:nvSpPr>
        <p:spPr>
          <a:xfrm>
            <a:off x="1651000" y="952500"/>
            <a:ext cx="10223500" cy="5549900"/>
          </a:xfrm>
          <a:prstGeom prst="rect">
            <a:avLst/>
          </a:prstGeom>
        </p:spPr>
        <p:txBody>
          <a:bodyPr anchor="b"/>
          <a:lstStyle>
            <a:lvl1pPr defTabSz="825500">
              <a:defRPr sz="8400">
                <a:solidFill>
                  <a:srgbClr val="000000"/>
                </a:solidFill>
                <a:latin typeface="Helvetica Neue Medium"/>
                <a:ea typeface="Helvetica Neue Medium"/>
                <a:cs typeface="Helvetica Neue Medium"/>
                <a:sym typeface="Helvetica Neue Medium"/>
              </a:defRPr>
            </a:lvl1pPr>
          </a:lstStyle>
          <a:p>
            <a:pPr>
              <a:defRPr>
                <a:effectLst/>
              </a:defRPr>
            </a:pPr>
            <a:r>
              <a:t>Title Text</a:t>
            </a:r>
          </a:p>
        </p:txBody>
      </p:sp>
      <p:sp>
        <p:nvSpPr>
          <p:cNvPr id="40" name="Body Level One…"/>
          <p:cNvSpPr txBox="1">
            <a:spLocks noGrp="1"/>
          </p:cNvSpPr>
          <p:nvPr>
            <p:ph type="body" sz="quarter" idx="1"/>
          </p:nvPr>
        </p:nvSpPr>
        <p:spPr>
          <a:xfrm>
            <a:off x="1651000" y="6527800"/>
            <a:ext cx="10223500" cy="5727700"/>
          </a:xfrm>
          <a:prstGeom prst="rect">
            <a:avLst/>
          </a:prstGeom>
        </p:spPr>
        <p:txBody>
          <a:bodyPr anchor="t"/>
          <a:lstStyle>
            <a:lvl1pPr marL="0" indent="0" algn="ctr">
              <a:spcBef>
                <a:spcPts val="0"/>
              </a:spcBef>
              <a:buSzTx/>
              <a:buNone/>
              <a:defRPr sz="5400">
                <a:latin typeface="Helvetica Neue"/>
                <a:ea typeface="Helvetica Neue"/>
                <a:cs typeface="Helvetica Neue"/>
                <a:sym typeface="Helvetica Neue"/>
              </a:defRPr>
            </a:lvl1pPr>
            <a:lvl2pPr marL="0" indent="0" algn="ctr">
              <a:spcBef>
                <a:spcPts val="0"/>
              </a:spcBef>
              <a:buSzTx/>
              <a:buNone/>
              <a:defRPr sz="5400">
                <a:latin typeface="Helvetica Neue"/>
                <a:ea typeface="Helvetica Neue"/>
                <a:cs typeface="Helvetica Neue"/>
                <a:sym typeface="Helvetica Neue"/>
              </a:defRPr>
            </a:lvl2pPr>
            <a:lvl3pPr marL="0" indent="0" algn="ctr">
              <a:spcBef>
                <a:spcPts val="0"/>
              </a:spcBef>
              <a:buSzTx/>
              <a:buNone/>
              <a:defRPr sz="5400">
                <a:latin typeface="Helvetica Neue"/>
                <a:ea typeface="Helvetica Neue"/>
                <a:cs typeface="Helvetica Neue"/>
                <a:sym typeface="Helvetica Neue"/>
              </a:defRPr>
            </a:lvl3pPr>
            <a:lvl4pPr marL="0" indent="0" algn="ctr">
              <a:spcBef>
                <a:spcPts val="0"/>
              </a:spcBef>
              <a:buSzTx/>
              <a:buNone/>
              <a:defRPr sz="5400">
                <a:latin typeface="Helvetica Neue"/>
                <a:ea typeface="Helvetica Neue"/>
                <a:cs typeface="Helvetica Neue"/>
                <a:sym typeface="Helvetica Neue"/>
              </a:defRPr>
            </a:lvl4pPr>
            <a:lvl5pPr marL="0" indent="0" algn="ctr">
              <a:spcBef>
                <a:spcPts val="0"/>
              </a:spcBef>
              <a:buSzTx/>
              <a:buNone/>
              <a:defRPr sz="5400">
                <a:latin typeface="Helvetica Neue"/>
                <a:ea typeface="Helvetica Neue"/>
                <a:cs typeface="Helvetica Neue"/>
                <a:sym typeface="Helvetica Neue"/>
              </a:defRPr>
            </a:lvl5pPr>
          </a:lstStyle>
          <a:p>
            <a:r>
              <a:t>Body Level One</a:t>
            </a:r>
          </a:p>
          <a:p>
            <a:pPr lvl="1"/>
            <a:r>
              <a:t>Body Level Two</a:t>
            </a:r>
          </a:p>
          <a:p>
            <a:pPr lvl="2"/>
            <a:r>
              <a:t>Body Level Three</a:t>
            </a:r>
          </a:p>
          <a:p>
            <a:pPr lvl="3"/>
            <a:r>
              <a:t>Body Level Four</a:t>
            </a:r>
          </a:p>
          <a:p>
            <a:pPr lvl="4"/>
            <a:r>
              <a:t>Body Level Five</a:t>
            </a:r>
          </a:p>
        </p:txBody>
      </p:sp>
      <p:sp>
        <p:nvSpPr>
          <p:cNvPr id="4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48" name="Title Text"/>
          <p:cNvSpPr txBox="1">
            <a:spLocks noGrp="1"/>
          </p:cNvSpPr>
          <p:nvPr>
            <p:ph type="title"/>
          </p:nvPr>
        </p:nvSpPr>
        <p:spPr>
          <a:prstGeom prst="rect">
            <a:avLst/>
          </a:prstGeom>
        </p:spPr>
        <p:txBody>
          <a:bodyPr/>
          <a:lstStyle/>
          <a:p>
            <a:r>
              <a:t>Title Text</a:t>
            </a:r>
          </a:p>
        </p:txBody>
      </p:sp>
      <p:sp>
        <p:nvSpPr>
          <p:cNvPr id="4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Title Text"/>
          <p:cNvSpPr txBox="1">
            <a:spLocks noGrp="1"/>
          </p:cNvSpPr>
          <p:nvPr>
            <p:ph type="title"/>
          </p:nvPr>
        </p:nvSpPr>
        <p:spPr>
          <a:prstGeom prst="rect">
            <a:avLst/>
          </a:prstGeom>
        </p:spPr>
        <p:txBody>
          <a:bodyPr/>
          <a:lstStyle/>
          <a:p>
            <a:r>
              <a:t>Title Text</a:t>
            </a:r>
          </a:p>
        </p:txBody>
      </p:sp>
      <p:sp>
        <p:nvSpPr>
          <p:cNvPr id="57" name="Body Level One…"/>
          <p:cNvSpPr txBox="1">
            <a:spLocks noGrp="1"/>
          </p:cNvSpPr>
          <p:nvPr>
            <p:ph type="body" idx="1"/>
          </p:nvPr>
        </p:nvSpPr>
        <p:spPr>
          <a:prstGeom prst="rect">
            <a:avLst/>
          </a:prstGeom>
        </p:spPr>
        <p:txBody>
          <a:bodyPr/>
          <a:lstStyle>
            <a:lvl1pPr>
              <a:defRPr sz="4800"/>
            </a:lvl1pPr>
            <a:lvl2pPr>
              <a:defRPr sz="4800"/>
            </a:lvl2pPr>
            <a:lvl3pPr>
              <a:defRPr sz="4800"/>
            </a:lvl3pPr>
            <a:lvl4pPr>
              <a:defRPr sz="4800"/>
            </a:lvl4pPr>
            <a:lvl5pPr>
              <a:defRPr sz="4800"/>
            </a:lvl5pPr>
          </a:lstStyle>
          <a:p>
            <a:r>
              <a:t>Body Level One</a:t>
            </a:r>
          </a:p>
          <a:p>
            <a:pPr lvl="1"/>
            <a:r>
              <a:t>Body Level Two</a:t>
            </a:r>
          </a:p>
          <a:p>
            <a:pPr lvl="2"/>
            <a:r>
              <a:t>Body Level Three</a:t>
            </a:r>
          </a:p>
          <a:p>
            <a:pPr lvl="3"/>
            <a:r>
              <a:t>Body Level Four</a:t>
            </a:r>
          </a:p>
          <a:p>
            <a:pPr lvl="4"/>
            <a:r>
              <a:t>Body Level Five</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5" name="Sandy path between two hills leading to the ocean"/>
          <p:cNvSpPr>
            <a:spLocks noGrp="1"/>
          </p:cNvSpPr>
          <p:nvPr>
            <p:ph type="pic" sz="half" idx="21"/>
          </p:nvPr>
        </p:nvSpPr>
        <p:spPr>
          <a:xfrm>
            <a:off x="10960100" y="3149600"/>
            <a:ext cx="13944600" cy="9296400"/>
          </a:xfrm>
          <a:prstGeom prst="rect">
            <a:avLst/>
          </a:prstGeom>
        </p:spPr>
        <p:txBody>
          <a:bodyPr lIns="91439" tIns="45719" rIns="91439" bIns="45719" anchor="t">
            <a:noAutofit/>
          </a:bodyPr>
          <a:lstStyle/>
          <a:p>
            <a:endParaRPr/>
          </a:p>
        </p:txBody>
      </p:sp>
      <p:sp>
        <p:nvSpPr>
          <p:cNvPr id="66" name="Title Text"/>
          <p:cNvSpPr txBox="1">
            <a:spLocks noGrp="1"/>
          </p:cNvSpPr>
          <p:nvPr>
            <p:ph type="title"/>
          </p:nvPr>
        </p:nvSpPr>
        <p:spPr>
          <a:prstGeom prst="rect">
            <a:avLst/>
          </a:prstGeom>
        </p:spPr>
        <p:txBody>
          <a:bodyPr/>
          <a:lstStyle/>
          <a:p>
            <a:r>
              <a:t>Title Text</a:t>
            </a:r>
          </a:p>
        </p:txBody>
      </p:sp>
      <p:sp>
        <p:nvSpPr>
          <p:cNvPr id="67" name="Body Level One…"/>
          <p:cNvSpPr txBox="1">
            <a:spLocks noGrp="1"/>
          </p:cNvSpPr>
          <p:nvPr>
            <p:ph type="body" sz="half" idx="1"/>
          </p:nvPr>
        </p:nvSpPr>
        <p:spPr>
          <a:xfrm>
            <a:off x="1689100" y="3149600"/>
            <a:ext cx="10223500" cy="9296400"/>
          </a:xfrm>
          <a:prstGeom prst="rect">
            <a:avLst/>
          </a:prstGeom>
        </p:spPr>
        <p:txBody>
          <a:bodyPr/>
          <a:lstStyle>
            <a:lvl1pPr marL="558800" indent="-558800">
              <a:spcBef>
                <a:spcPts val="4500"/>
              </a:spcBef>
              <a:defRPr sz="3800">
                <a:latin typeface="Helvetica Neue"/>
                <a:ea typeface="Helvetica Neue"/>
                <a:cs typeface="Helvetica Neue"/>
                <a:sym typeface="Helvetica Neue"/>
              </a:defRPr>
            </a:lvl1pPr>
            <a:lvl2pPr marL="1117600" indent="-558800">
              <a:spcBef>
                <a:spcPts val="4500"/>
              </a:spcBef>
              <a:defRPr sz="3800">
                <a:latin typeface="Helvetica Neue"/>
                <a:ea typeface="Helvetica Neue"/>
                <a:cs typeface="Helvetica Neue"/>
                <a:sym typeface="Helvetica Neue"/>
              </a:defRPr>
            </a:lvl2pPr>
            <a:lvl3pPr marL="1676400" indent="-558800">
              <a:spcBef>
                <a:spcPts val="4500"/>
              </a:spcBef>
              <a:defRPr sz="3800">
                <a:latin typeface="Helvetica Neue"/>
                <a:ea typeface="Helvetica Neue"/>
                <a:cs typeface="Helvetica Neue"/>
                <a:sym typeface="Helvetica Neue"/>
              </a:defRPr>
            </a:lvl3pPr>
            <a:lvl4pPr marL="2235200" indent="-558800">
              <a:spcBef>
                <a:spcPts val="4500"/>
              </a:spcBef>
              <a:defRPr sz="3800">
                <a:latin typeface="Helvetica Neue"/>
                <a:ea typeface="Helvetica Neue"/>
                <a:cs typeface="Helvetica Neue"/>
                <a:sym typeface="Helvetica Neue"/>
              </a:defRPr>
            </a:lvl4pPr>
            <a:lvl5pPr marL="2794000" indent="-558800">
              <a:spcBef>
                <a:spcPts val="4500"/>
              </a:spcBef>
              <a:defRPr sz="3800">
                <a:latin typeface="Helvetica Neue"/>
                <a:ea typeface="Helvetica Neue"/>
                <a:cs typeface="Helvetica Neue"/>
                <a:sym typeface="Helvetica Neue"/>
              </a:defRPr>
            </a:lvl5pPr>
          </a:lstStyle>
          <a:p>
            <a:r>
              <a:t>Body Level One</a:t>
            </a:r>
          </a:p>
          <a:p>
            <a:pPr lvl="1"/>
            <a:r>
              <a:t>Body Level Two</a:t>
            </a:r>
          </a:p>
          <a:p>
            <a:pPr lvl="2"/>
            <a:r>
              <a:t>Body Level Three</a:t>
            </a:r>
          </a:p>
          <a:p>
            <a:pPr lvl="3"/>
            <a:r>
              <a:t>Body Level Four</a:t>
            </a:r>
          </a:p>
          <a:p>
            <a:pPr lvl="4"/>
            <a:r>
              <a:t>Body Level Five</a:t>
            </a:r>
          </a:p>
        </p:txBody>
      </p:sp>
      <p:sp>
        <p:nvSpPr>
          <p:cNvPr id="6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75" name="Body Level One…"/>
          <p:cNvSpPr txBox="1">
            <a:spLocks noGrp="1"/>
          </p:cNvSpPr>
          <p:nvPr>
            <p:ph type="body" idx="1"/>
          </p:nvPr>
        </p:nvSpPr>
        <p:spPr>
          <a:xfrm>
            <a:off x="1689100" y="1778000"/>
            <a:ext cx="21005800" cy="10160000"/>
          </a:xfrm>
          <a:prstGeom prst="rect">
            <a:avLst/>
          </a:prstGeom>
        </p:spPr>
        <p:txBody>
          <a:bodyPr/>
          <a:lstStyle>
            <a:lvl1pPr>
              <a:defRPr sz="4800"/>
            </a:lvl1pPr>
            <a:lvl2pPr>
              <a:defRPr sz="4800"/>
            </a:lvl2pPr>
            <a:lvl3pPr>
              <a:defRPr sz="4800"/>
            </a:lvl3pPr>
            <a:lvl4pPr>
              <a:defRPr sz="4800"/>
            </a:lvl4pPr>
            <a:lvl5pPr>
              <a:defRPr sz="4800"/>
            </a:lvl5pPr>
          </a:lstStyle>
          <a:p>
            <a:r>
              <a:t>Body Level One</a:t>
            </a:r>
          </a:p>
          <a:p>
            <a:pPr lvl="1"/>
            <a:r>
              <a:t>Body Level Two</a:t>
            </a:r>
          </a:p>
          <a:p>
            <a:pPr lvl="2"/>
            <a:r>
              <a:t>Body Level Three</a:t>
            </a:r>
          </a:p>
          <a:p>
            <a:pPr lvl="3"/>
            <a:r>
              <a:t>Body Level Four</a:t>
            </a:r>
          </a:p>
          <a:p>
            <a:pPr lvl="4"/>
            <a:r>
              <a:t>Body Level Five</a:t>
            </a:r>
          </a:p>
        </p:txBody>
      </p:sp>
      <p:sp>
        <p:nvSpPr>
          <p:cNvPr id="7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83" name="Sandy path between two hills leading to the ocean"/>
          <p:cNvSpPr>
            <a:spLocks noGrp="1"/>
          </p:cNvSpPr>
          <p:nvPr>
            <p:ph type="pic" sz="quarter" idx="21"/>
          </p:nvPr>
        </p:nvSpPr>
        <p:spPr>
          <a:xfrm>
            <a:off x="15300325" y="7048500"/>
            <a:ext cx="8324850" cy="5549900"/>
          </a:xfrm>
          <a:prstGeom prst="rect">
            <a:avLst/>
          </a:prstGeom>
        </p:spPr>
        <p:txBody>
          <a:bodyPr lIns="91439" tIns="45719" rIns="91439" bIns="45719" anchor="t">
            <a:noAutofit/>
          </a:bodyPr>
          <a:lstStyle/>
          <a:p>
            <a:endParaRPr/>
          </a:p>
        </p:txBody>
      </p:sp>
      <p:sp>
        <p:nvSpPr>
          <p:cNvPr id="84" name="Heron flying low over a beach with a short fence in the foreground"/>
          <p:cNvSpPr>
            <a:spLocks noGrp="1"/>
          </p:cNvSpPr>
          <p:nvPr>
            <p:ph type="pic" sz="quarter" idx="22"/>
          </p:nvPr>
        </p:nvSpPr>
        <p:spPr>
          <a:xfrm>
            <a:off x="15760700" y="863600"/>
            <a:ext cx="7404100" cy="7404100"/>
          </a:xfrm>
          <a:prstGeom prst="rect">
            <a:avLst/>
          </a:prstGeom>
        </p:spPr>
        <p:txBody>
          <a:bodyPr lIns="91439" tIns="45719" rIns="91439" bIns="45719" anchor="t">
            <a:noAutofit/>
          </a:bodyPr>
          <a:lstStyle/>
          <a:p>
            <a:endParaRPr/>
          </a:p>
        </p:txBody>
      </p:sp>
      <p:sp>
        <p:nvSpPr>
          <p:cNvPr id="85" name="View of beach and sea from a grassy sand dune"/>
          <p:cNvSpPr>
            <a:spLocks noGrp="1"/>
          </p:cNvSpPr>
          <p:nvPr>
            <p:ph type="pic" idx="23"/>
          </p:nvPr>
        </p:nvSpPr>
        <p:spPr>
          <a:xfrm>
            <a:off x="-990600" y="1130300"/>
            <a:ext cx="17202150" cy="11468100"/>
          </a:xfrm>
          <a:prstGeom prst="rect">
            <a:avLst/>
          </a:prstGeom>
        </p:spPr>
        <p:txBody>
          <a:bodyPr lIns="91439" tIns="45719" rIns="91439" bIns="45719" anchor="t">
            <a:noAutofit/>
          </a:bodyPr>
          <a:lstStyle/>
          <a:p>
            <a:endParaRPr/>
          </a:p>
        </p:txBody>
      </p:sp>
      <p:sp>
        <p:nvSpPr>
          <p:cNvPr id="8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02" name="View of beach and sea from a grassy sand dune"/>
          <p:cNvSpPr>
            <a:spLocks noGrp="1"/>
          </p:cNvSpPr>
          <p:nvPr>
            <p:ph type="pic" idx="21"/>
          </p:nvPr>
        </p:nvSpPr>
        <p:spPr>
          <a:xfrm>
            <a:off x="-50800" y="-1270000"/>
            <a:ext cx="24485600" cy="16323734"/>
          </a:xfrm>
          <a:prstGeom prst="rect">
            <a:avLst/>
          </a:prstGeom>
        </p:spPr>
        <p:txBody>
          <a:bodyPr lIns="91439" tIns="45719" rIns="91439" bIns="45719" anchor="t">
            <a:noAutofit/>
          </a:bodyPr>
          <a:lstStyle/>
          <a:p>
            <a:endParaRPr/>
          </a:p>
        </p:txBody>
      </p:sp>
      <p:sp>
        <p:nvSpPr>
          <p:cNvPr id="10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1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1689100" y="355600"/>
            <a:ext cx="21005800" cy="22860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normAutofit/>
          </a:bodyPr>
          <a:lstStyle/>
          <a:p>
            <a:r>
              <a:t>Title Text</a:t>
            </a:r>
          </a:p>
        </p:txBody>
      </p:sp>
      <p:sp>
        <p:nvSpPr>
          <p:cNvPr id="3" name="Body Level One…"/>
          <p:cNvSpPr txBox="1">
            <a:spLocks noGrp="1"/>
          </p:cNvSpPr>
          <p:nvPr>
            <p:ph type="body" idx="1"/>
          </p:nvPr>
        </p:nvSpPr>
        <p:spPr>
          <a:xfrm>
            <a:off x="1689100" y="3149600"/>
            <a:ext cx="21005800" cy="92964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11959031" y="13081000"/>
            <a:ext cx="453238" cy="461059"/>
          </a:xfrm>
          <a:prstGeom prst="rect">
            <a:avLst/>
          </a:prstGeom>
          <a:ln w="12700">
            <a:miter lim="400000"/>
          </a:ln>
        </p:spPr>
        <p:txBody>
          <a:bodyPr wrap="none" lIns="50800" tIns="50800" rIns="50800" bIns="50800">
            <a:spAutoFit/>
          </a:bodyPr>
          <a:lstStyle>
            <a:lvl1pPr>
              <a:defRPr sz="2400" b="0">
                <a:latin typeface="Helvetica Neue Light"/>
                <a:ea typeface="Helvetica Neue Light"/>
                <a:cs typeface="Helvetica Neue Light"/>
                <a:sym typeface="Helvetica Neue Light"/>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9" r:id="rId8"/>
    <p:sldLayoutId id="2147483660" r:id="rId9"/>
  </p:sldLayoutIdLst>
  <p:transition spd="med"/>
  <p:txStyles>
    <p:titleStyle>
      <a:lvl1pPr marL="0" marR="0" indent="0" algn="ctr" defTabSz="457200" rtl="0" latinLnBrk="0">
        <a:lnSpc>
          <a:spcPct val="100000"/>
        </a:lnSpc>
        <a:spcBef>
          <a:spcPts val="0"/>
        </a:spcBef>
        <a:spcAft>
          <a:spcPts val="0"/>
        </a:spcAft>
        <a:buClrTx/>
        <a:buSzTx/>
        <a:buFontTx/>
        <a:buNone/>
        <a:tabLst/>
        <a:defRPr sz="10000" b="0" i="0" u="none" strike="noStrike" cap="none" spc="0" baseline="0">
          <a:solidFill>
            <a:srgbClr val="632423"/>
          </a:solidFill>
          <a:effectLst>
            <a:outerShdw blurRad="12700" dist="25400" dir="2700000" rotWithShape="0">
              <a:srgbClr val="DDDDDD"/>
            </a:outerShdw>
          </a:effectLst>
          <a:uFillTx/>
          <a:latin typeface="+mn-lt"/>
          <a:ea typeface="+mn-ea"/>
          <a:cs typeface="+mn-cs"/>
          <a:sym typeface="Avenir Heavy"/>
        </a:defRPr>
      </a:lvl1pPr>
      <a:lvl2pPr marL="0" marR="0" indent="457200" algn="ctr" defTabSz="457200" rtl="0" latinLnBrk="0">
        <a:lnSpc>
          <a:spcPct val="100000"/>
        </a:lnSpc>
        <a:spcBef>
          <a:spcPts val="0"/>
        </a:spcBef>
        <a:spcAft>
          <a:spcPts val="0"/>
        </a:spcAft>
        <a:buClrTx/>
        <a:buSzTx/>
        <a:buFontTx/>
        <a:buNone/>
        <a:tabLst/>
        <a:defRPr sz="10000" b="0" i="0" u="none" strike="noStrike" cap="none" spc="0" baseline="0">
          <a:solidFill>
            <a:srgbClr val="632423"/>
          </a:solidFill>
          <a:effectLst>
            <a:outerShdw blurRad="12700" dist="25400" dir="2700000" rotWithShape="0">
              <a:srgbClr val="DDDDDD"/>
            </a:outerShdw>
          </a:effectLst>
          <a:uFillTx/>
          <a:latin typeface="+mn-lt"/>
          <a:ea typeface="+mn-ea"/>
          <a:cs typeface="+mn-cs"/>
          <a:sym typeface="Avenir Heavy"/>
        </a:defRPr>
      </a:lvl2pPr>
      <a:lvl3pPr marL="0" marR="0" indent="914400" algn="ctr" defTabSz="457200" rtl="0" latinLnBrk="0">
        <a:lnSpc>
          <a:spcPct val="100000"/>
        </a:lnSpc>
        <a:spcBef>
          <a:spcPts val="0"/>
        </a:spcBef>
        <a:spcAft>
          <a:spcPts val="0"/>
        </a:spcAft>
        <a:buClrTx/>
        <a:buSzTx/>
        <a:buFontTx/>
        <a:buNone/>
        <a:tabLst/>
        <a:defRPr sz="10000" b="0" i="0" u="none" strike="noStrike" cap="none" spc="0" baseline="0">
          <a:solidFill>
            <a:srgbClr val="632423"/>
          </a:solidFill>
          <a:effectLst>
            <a:outerShdw blurRad="12700" dist="25400" dir="2700000" rotWithShape="0">
              <a:srgbClr val="DDDDDD"/>
            </a:outerShdw>
          </a:effectLst>
          <a:uFillTx/>
          <a:latin typeface="+mn-lt"/>
          <a:ea typeface="+mn-ea"/>
          <a:cs typeface="+mn-cs"/>
          <a:sym typeface="Avenir Heavy"/>
        </a:defRPr>
      </a:lvl3pPr>
      <a:lvl4pPr marL="0" marR="0" indent="1371600" algn="ctr" defTabSz="457200" rtl="0" latinLnBrk="0">
        <a:lnSpc>
          <a:spcPct val="100000"/>
        </a:lnSpc>
        <a:spcBef>
          <a:spcPts val="0"/>
        </a:spcBef>
        <a:spcAft>
          <a:spcPts val="0"/>
        </a:spcAft>
        <a:buClrTx/>
        <a:buSzTx/>
        <a:buFontTx/>
        <a:buNone/>
        <a:tabLst/>
        <a:defRPr sz="10000" b="0" i="0" u="none" strike="noStrike" cap="none" spc="0" baseline="0">
          <a:solidFill>
            <a:srgbClr val="632423"/>
          </a:solidFill>
          <a:effectLst>
            <a:outerShdw blurRad="12700" dist="25400" dir="2700000" rotWithShape="0">
              <a:srgbClr val="DDDDDD"/>
            </a:outerShdw>
          </a:effectLst>
          <a:uFillTx/>
          <a:latin typeface="+mn-lt"/>
          <a:ea typeface="+mn-ea"/>
          <a:cs typeface="+mn-cs"/>
          <a:sym typeface="Avenir Heavy"/>
        </a:defRPr>
      </a:lvl4pPr>
      <a:lvl5pPr marL="0" marR="0" indent="1828800" algn="ctr" defTabSz="457200" rtl="0" latinLnBrk="0">
        <a:lnSpc>
          <a:spcPct val="100000"/>
        </a:lnSpc>
        <a:spcBef>
          <a:spcPts val="0"/>
        </a:spcBef>
        <a:spcAft>
          <a:spcPts val="0"/>
        </a:spcAft>
        <a:buClrTx/>
        <a:buSzTx/>
        <a:buFontTx/>
        <a:buNone/>
        <a:tabLst/>
        <a:defRPr sz="10000" b="0" i="0" u="none" strike="noStrike" cap="none" spc="0" baseline="0">
          <a:solidFill>
            <a:srgbClr val="632423"/>
          </a:solidFill>
          <a:effectLst>
            <a:outerShdw blurRad="12700" dist="25400" dir="2700000" rotWithShape="0">
              <a:srgbClr val="DDDDDD"/>
            </a:outerShdw>
          </a:effectLst>
          <a:uFillTx/>
          <a:latin typeface="+mn-lt"/>
          <a:ea typeface="+mn-ea"/>
          <a:cs typeface="+mn-cs"/>
          <a:sym typeface="Avenir Heavy"/>
        </a:defRPr>
      </a:lvl5pPr>
      <a:lvl6pPr marL="0" marR="0" indent="2286000" algn="ctr" defTabSz="457200" rtl="0" latinLnBrk="0">
        <a:lnSpc>
          <a:spcPct val="100000"/>
        </a:lnSpc>
        <a:spcBef>
          <a:spcPts val="0"/>
        </a:spcBef>
        <a:spcAft>
          <a:spcPts val="0"/>
        </a:spcAft>
        <a:buClrTx/>
        <a:buSzTx/>
        <a:buFontTx/>
        <a:buNone/>
        <a:tabLst/>
        <a:defRPr sz="10000" b="0" i="0" u="none" strike="noStrike" cap="none" spc="0" baseline="0">
          <a:solidFill>
            <a:srgbClr val="632423"/>
          </a:solidFill>
          <a:effectLst>
            <a:outerShdw blurRad="12700" dist="25400" dir="2700000" rotWithShape="0">
              <a:srgbClr val="DDDDDD"/>
            </a:outerShdw>
          </a:effectLst>
          <a:uFillTx/>
          <a:latin typeface="+mn-lt"/>
          <a:ea typeface="+mn-ea"/>
          <a:cs typeface="+mn-cs"/>
          <a:sym typeface="Avenir Heavy"/>
        </a:defRPr>
      </a:lvl6pPr>
      <a:lvl7pPr marL="0" marR="0" indent="2743200" algn="ctr" defTabSz="457200" rtl="0" latinLnBrk="0">
        <a:lnSpc>
          <a:spcPct val="100000"/>
        </a:lnSpc>
        <a:spcBef>
          <a:spcPts val="0"/>
        </a:spcBef>
        <a:spcAft>
          <a:spcPts val="0"/>
        </a:spcAft>
        <a:buClrTx/>
        <a:buSzTx/>
        <a:buFontTx/>
        <a:buNone/>
        <a:tabLst/>
        <a:defRPr sz="10000" b="0" i="0" u="none" strike="noStrike" cap="none" spc="0" baseline="0">
          <a:solidFill>
            <a:srgbClr val="632423"/>
          </a:solidFill>
          <a:effectLst>
            <a:outerShdw blurRad="12700" dist="25400" dir="2700000" rotWithShape="0">
              <a:srgbClr val="DDDDDD"/>
            </a:outerShdw>
          </a:effectLst>
          <a:uFillTx/>
          <a:latin typeface="+mn-lt"/>
          <a:ea typeface="+mn-ea"/>
          <a:cs typeface="+mn-cs"/>
          <a:sym typeface="Avenir Heavy"/>
        </a:defRPr>
      </a:lvl7pPr>
      <a:lvl8pPr marL="0" marR="0" indent="3200400" algn="ctr" defTabSz="457200" rtl="0" latinLnBrk="0">
        <a:lnSpc>
          <a:spcPct val="100000"/>
        </a:lnSpc>
        <a:spcBef>
          <a:spcPts val="0"/>
        </a:spcBef>
        <a:spcAft>
          <a:spcPts val="0"/>
        </a:spcAft>
        <a:buClrTx/>
        <a:buSzTx/>
        <a:buFontTx/>
        <a:buNone/>
        <a:tabLst/>
        <a:defRPr sz="10000" b="0" i="0" u="none" strike="noStrike" cap="none" spc="0" baseline="0">
          <a:solidFill>
            <a:srgbClr val="632423"/>
          </a:solidFill>
          <a:effectLst>
            <a:outerShdw blurRad="12700" dist="25400" dir="2700000" rotWithShape="0">
              <a:srgbClr val="DDDDDD"/>
            </a:outerShdw>
          </a:effectLst>
          <a:uFillTx/>
          <a:latin typeface="+mn-lt"/>
          <a:ea typeface="+mn-ea"/>
          <a:cs typeface="+mn-cs"/>
          <a:sym typeface="Avenir Heavy"/>
        </a:defRPr>
      </a:lvl8pPr>
      <a:lvl9pPr marL="0" marR="0" indent="3657600" algn="ctr" defTabSz="457200" rtl="0" latinLnBrk="0">
        <a:lnSpc>
          <a:spcPct val="100000"/>
        </a:lnSpc>
        <a:spcBef>
          <a:spcPts val="0"/>
        </a:spcBef>
        <a:spcAft>
          <a:spcPts val="0"/>
        </a:spcAft>
        <a:buClrTx/>
        <a:buSzTx/>
        <a:buFontTx/>
        <a:buNone/>
        <a:tabLst/>
        <a:defRPr sz="10000" b="0" i="0" u="none" strike="noStrike" cap="none" spc="0" baseline="0">
          <a:solidFill>
            <a:srgbClr val="632423"/>
          </a:solidFill>
          <a:effectLst>
            <a:outerShdw blurRad="12700" dist="25400" dir="2700000" rotWithShape="0">
              <a:srgbClr val="DDDDDD"/>
            </a:outerShdw>
          </a:effectLst>
          <a:uFillTx/>
          <a:latin typeface="+mn-lt"/>
          <a:ea typeface="+mn-ea"/>
          <a:cs typeface="+mn-cs"/>
          <a:sym typeface="Avenir Heavy"/>
        </a:defRPr>
      </a:lvl9pPr>
    </p:titleStyle>
    <p:bodyStyle>
      <a:lvl1pPr marL="63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Avenir Book"/>
          <a:ea typeface="Avenir Book"/>
          <a:cs typeface="Avenir Book"/>
          <a:sym typeface="Avenir Book"/>
        </a:defRPr>
      </a:lvl1pPr>
      <a:lvl2pPr marL="127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Avenir Book"/>
          <a:ea typeface="Avenir Book"/>
          <a:cs typeface="Avenir Book"/>
          <a:sym typeface="Avenir Book"/>
        </a:defRPr>
      </a:lvl2pPr>
      <a:lvl3pPr marL="190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Avenir Book"/>
          <a:ea typeface="Avenir Book"/>
          <a:cs typeface="Avenir Book"/>
          <a:sym typeface="Avenir Book"/>
        </a:defRPr>
      </a:lvl3pPr>
      <a:lvl4pPr marL="254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Avenir Book"/>
          <a:ea typeface="Avenir Book"/>
          <a:cs typeface="Avenir Book"/>
          <a:sym typeface="Avenir Book"/>
        </a:defRPr>
      </a:lvl4pPr>
      <a:lvl5pPr marL="317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Avenir Book"/>
          <a:ea typeface="Avenir Book"/>
          <a:cs typeface="Avenir Book"/>
          <a:sym typeface="Avenir Book"/>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Avenir Book"/>
          <a:ea typeface="Avenir Book"/>
          <a:cs typeface="Avenir Book"/>
          <a:sym typeface="Avenir Book"/>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Avenir Book"/>
          <a:ea typeface="Avenir Book"/>
          <a:cs typeface="Avenir Book"/>
          <a:sym typeface="Avenir Book"/>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Avenir Book"/>
          <a:ea typeface="Avenir Book"/>
          <a:cs typeface="Avenir Book"/>
          <a:sym typeface="Avenir Book"/>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Avenir Book"/>
          <a:ea typeface="Avenir Book"/>
          <a:cs typeface="Avenir Book"/>
          <a:sym typeface="Avenir Book"/>
        </a:defRPr>
      </a:lvl9pPr>
    </p:bodyStyle>
    <p:otherStyle>
      <a:lvl1pPr marL="0" marR="0" indent="0" algn="ctr" defTabSz="825500" rtl="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Helvetica Neue Light"/>
        </a:defRPr>
      </a:lvl1pPr>
      <a:lvl2pPr marL="0" marR="0" indent="457200" algn="ctr" defTabSz="825500" rtl="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Helvetica Neue Light"/>
        </a:defRPr>
      </a:lvl2pPr>
      <a:lvl3pPr marL="0" marR="0" indent="914400" algn="ctr" defTabSz="825500" rtl="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Helvetica Neue Light"/>
        </a:defRPr>
      </a:lvl3pPr>
      <a:lvl4pPr marL="0" marR="0" indent="1371600" algn="ctr" defTabSz="825500" rtl="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Helvetica Neue Light"/>
        </a:defRPr>
      </a:lvl4pPr>
      <a:lvl5pPr marL="0" marR="0" indent="1828800" algn="ctr" defTabSz="825500" rtl="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Helvetica Neue Light"/>
        </a:defRPr>
      </a:lvl5pPr>
      <a:lvl6pPr marL="0" marR="0" indent="2286000" algn="ctr" defTabSz="825500" rtl="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Helvetica Neue Light"/>
        </a:defRPr>
      </a:lvl6pPr>
      <a:lvl7pPr marL="0" marR="0" indent="2743200" algn="ctr" defTabSz="825500" rtl="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Helvetica Neue Light"/>
        </a:defRPr>
      </a:lvl7pPr>
      <a:lvl8pPr marL="0" marR="0" indent="3200400" algn="ctr" defTabSz="825500" rtl="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Helvetica Neue Light"/>
        </a:defRPr>
      </a:lvl8pPr>
      <a:lvl9pPr marL="0" marR="0" indent="3657600" algn="ctr" defTabSz="825500" rtl="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Helvetica Neue Light"/>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nationalhealthfreedom.org/" TargetMode="External"/><Relationship Id="rId1" Type="http://schemas.openxmlformats.org/officeDocument/2006/relationships/slideLayout" Target="../slideLayouts/slideLayout9.xml"/><Relationship Id="rId5" Type="http://schemas.openxmlformats.org/officeDocument/2006/relationships/image" Target="../media/image3.jpe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hyperlink" Target="https://covid19criticalcare.com/wp-content/uploads/2022/11/FLCCC-Ivermectin-in-the-prophylaxis-and-treatment-of-COVID-19.pdf" TargetMode="External"/><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www.cochranelibrary.com/cdsr/doi/10.1002/14651858.CD006207.pub6/full" TargetMode="External"/><Relationship Id="rId2" Type="http://schemas.openxmlformats.org/officeDocument/2006/relationships/hyperlink" Target="https://www.forbes.com/sites/brianbushard/2023/09/02/will-covid-mask-mandates-return-heres-where-theyre-making-a-comeback/?sh=5ea28ec87eca"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righttorefuse.org/" TargetMode="Externa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3" Type="http://schemas.openxmlformats.org/officeDocument/2006/relationships/hyperlink" Target="https://legis.la.gov/legis/ViewDocument.aspx?d=1306919" TargetMode="External"/><Relationship Id="rId2" Type="http://schemas.openxmlformats.org/officeDocument/2006/relationships/hyperlink" Target="https://legislature.idaho.gov/wp-content/uploads/sessioninfo/2023/legislation/H0244.pdf" TargetMode="Externa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3" Type="http://schemas.openxmlformats.org/officeDocument/2006/relationships/hyperlink" Target="https://leg.mt.gov/bills/2023/billpdf/HB0684.pdf" TargetMode="External"/><Relationship Id="rId2" Type="http://schemas.openxmlformats.org/officeDocument/2006/relationships/hyperlink" Target="https://www.legis.iowa.gov/legislation/BillBook?ga=89&amp;ba=HF2298" TargetMode="External"/><Relationship Id="rId1" Type="http://schemas.openxmlformats.org/officeDocument/2006/relationships/slideLayout" Target="../slideLayouts/slideLayout9.xml"/><Relationship Id="rId5" Type="http://schemas.openxmlformats.org/officeDocument/2006/relationships/hyperlink" Target="https://d.docs.live.net/9f8c87e7ffe8e9c6/Desktop/Childcare%20facilities%20shall%20notify%20parents%20of%20right%20to%20object%20for%20any%20reason%20to%20vaccine%20requirements." TargetMode="External"/><Relationship Id="rId4" Type="http://schemas.openxmlformats.org/officeDocument/2006/relationships/hyperlink" Target="https://legislature.idaho.gov/wp-content/uploads/sessioninfo/2023/legislation/S1029.pdf"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capitol.texas.gov/tlodocs/88R/billtext/pdf/HB00044I.pdf#navpanes=0" TargetMode="External"/><Relationship Id="rId2" Type="http://schemas.openxmlformats.org/officeDocument/2006/relationships/hyperlink" Target="https://ndlegis.gov/assembly/68-2023/regular/documents/23-1051-02000.pdf" TargetMode="Externa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3" Type="http://schemas.openxmlformats.org/officeDocument/2006/relationships/hyperlink" Target="https://le.utah.gov/~2023/bills/hbillint/HB0131.pdf" TargetMode="External"/><Relationship Id="rId2" Type="http://schemas.openxmlformats.org/officeDocument/2006/relationships/hyperlink" Target="https://www.flsenate.gov/Session/Bill/2023/252/BillText/Filed/PDF" TargetMode="Externa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3" Type="http://schemas.openxmlformats.org/officeDocument/2006/relationships/hyperlink" Target="https://ndlegis.gov/assembly/68-2023/regular/documents/23-0920-01000.pdf" TargetMode="External"/><Relationship Id="rId2" Type="http://schemas.openxmlformats.org/officeDocument/2006/relationships/hyperlink" Target="https://legislature.idaho.gov/wp-content/uploads/sessioninfo/2023/legislation/S1130.pdf" TargetMode="External"/><Relationship Id="rId1" Type="http://schemas.openxmlformats.org/officeDocument/2006/relationships/slideLayout" Target="../slideLayouts/slideLayout9.xml"/><Relationship Id="rId4" Type="http://schemas.openxmlformats.org/officeDocument/2006/relationships/hyperlink" Target="https://capitol.texas.gov/tlodocs/88R/billtext/pdf/SB00029I.pdf#navpanes=0"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covid19criticalcare.com/experts/paul-e-marik/" TargetMode="External"/><Relationship Id="rId2" Type="http://schemas.openxmlformats.org/officeDocument/2006/relationships/hyperlink" Target="https://d2y5h3osumboay.cloudfront.net/sb77fr64kfvjs20ftazrbyrfij8a" TargetMode="Externa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5451A3"/>
            </a:gs>
            <a:gs pos="100000">
              <a:srgbClr val="FFFFFF"/>
            </a:gs>
          </a:gsLst>
          <a:lin ang="3780194" scaled="0"/>
        </a:gradFill>
        <a:effectLst/>
      </p:bgPr>
    </p:bg>
    <p:spTree>
      <p:nvGrpSpPr>
        <p:cNvPr id="1" name=""/>
        <p:cNvGrpSpPr/>
        <p:nvPr/>
      </p:nvGrpSpPr>
      <p:grpSpPr>
        <a:xfrm>
          <a:off x="0" y="0"/>
          <a:ext cx="0" cy="0"/>
          <a:chOff x="0" y="0"/>
          <a:chExt cx="0" cy="0"/>
        </a:xfrm>
      </p:grpSpPr>
      <p:sp>
        <p:nvSpPr>
          <p:cNvPr id="119" name="Rectangle"/>
          <p:cNvSpPr/>
          <p:nvPr/>
        </p:nvSpPr>
        <p:spPr>
          <a:xfrm>
            <a:off x="829369" y="694531"/>
            <a:ext cx="22725262" cy="5636420"/>
          </a:xfrm>
          <a:prstGeom prst="rect">
            <a:avLst/>
          </a:prstGeom>
          <a:solidFill>
            <a:srgbClr val="343562"/>
          </a:solidFill>
          <a:ln w="12700">
            <a:miter lim="400000"/>
          </a:ln>
        </p:spPr>
        <p:txBody>
          <a:bodyPr lIns="0" tIns="0" rIns="0" bIns="0" anchor="ctr"/>
          <a:lstStyle/>
          <a:p>
            <a:pPr>
              <a:defRPr sz="3200" b="0">
                <a:solidFill>
                  <a:srgbClr val="343562"/>
                </a:solidFill>
                <a:latin typeface="Helvetica Neue Medium"/>
                <a:ea typeface="Helvetica Neue Medium"/>
                <a:cs typeface="Helvetica Neue Medium"/>
                <a:sym typeface="Helvetica Neue Medium"/>
              </a:defRPr>
            </a:pPr>
            <a:endParaRPr dirty="0"/>
          </a:p>
        </p:txBody>
      </p:sp>
      <p:sp>
        <p:nvSpPr>
          <p:cNvPr id="120" name="Overview of Laws Regarding Homeopathic Remedies"/>
          <p:cNvSpPr txBox="1"/>
          <p:nvPr/>
        </p:nvSpPr>
        <p:spPr>
          <a:xfrm>
            <a:off x="4572178" y="1397368"/>
            <a:ext cx="15621264" cy="318035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defTabSz="457200">
              <a:defRPr sz="10000" b="0">
                <a:solidFill>
                  <a:srgbClr val="FFFFFF"/>
                </a:solidFill>
                <a:effectLst>
                  <a:outerShdw blurRad="12700" dist="25400" dir="2700000" rotWithShape="0">
                    <a:srgbClr val="DDDDDD"/>
                  </a:outerShdw>
                </a:effectLst>
                <a:latin typeface="+mn-lt"/>
                <a:ea typeface="+mn-ea"/>
                <a:cs typeface="+mn-cs"/>
                <a:sym typeface="Avenir Heavy"/>
              </a:defRPr>
            </a:lvl1pPr>
          </a:lstStyle>
          <a:p>
            <a:r>
              <a:rPr lang="en-US" dirty="0"/>
              <a:t>Right to Refuse </a:t>
            </a:r>
          </a:p>
          <a:p>
            <a:r>
              <a:rPr lang="en-US" dirty="0"/>
              <a:t>Legislation Update and More!</a:t>
            </a:r>
            <a:endParaRPr dirty="0"/>
          </a:p>
        </p:txBody>
      </p:sp>
      <p:sp>
        <p:nvSpPr>
          <p:cNvPr id="121" name="NHFC and NHFA…"/>
          <p:cNvSpPr txBox="1"/>
          <p:nvPr/>
        </p:nvSpPr>
        <p:spPr>
          <a:xfrm>
            <a:off x="2645493" y="10229652"/>
            <a:ext cx="20568656" cy="27432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algn="r">
              <a:buClr>
                <a:srgbClr val="5FCBEF"/>
              </a:buClr>
              <a:buFont typeface="Wingdings 3"/>
              <a:defRPr sz="3800" b="0">
                <a:solidFill>
                  <a:srgbClr val="632423"/>
                </a:solidFill>
                <a:latin typeface="+mn-lt"/>
                <a:ea typeface="+mn-ea"/>
                <a:cs typeface="+mn-cs"/>
                <a:sym typeface="Avenir Heavy"/>
              </a:defRPr>
            </a:pPr>
            <a:r>
              <a:rPr dirty="0"/>
              <a:t>NHFC and NHFA</a:t>
            </a:r>
          </a:p>
          <a:p>
            <a:pPr algn="r">
              <a:buClr>
                <a:srgbClr val="5FCBEF"/>
              </a:buClr>
              <a:buFont typeface="Wingdings 3"/>
              <a:defRPr sz="3800" b="0">
                <a:solidFill>
                  <a:srgbClr val="632423"/>
                </a:solidFill>
                <a:latin typeface="+mn-lt"/>
                <a:ea typeface="+mn-ea"/>
                <a:cs typeface="+mn-cs"/>
                <a:sym typeface="Avenir Heavy"/>
              </a:defRPr>
            </a:pPr>
            <a:r>
              <a:rPr dirty="0"/>
              <a:t>PMB 218,  2136 Ford Parkway,  St. Paul, MN  55116-1863</a:t>
            </a:r>
          </a:p>
          <a:p>
            <a:pPr algn="r">
              <a:buClr>
                <a:srgbClr val="5FCBEF"/>
              </a:buClr>
              <a:buFont typeface="Wingdings 3"/>
              <a:defRPr sz="3800" b="0">
                <a:solidFill>
                  <a:srgbClr val="632423"/>
                </a:solidFill>
                <a:latin typeface="+mn-lt"/>
                <a:ea typeface="+mn-ea"/>
                <a:cs typeface="+mn-cs"/>
                <a:sym typeface="Avenir Heavy"/>
              </a:defRPr>
            </a:pPr>
            <a:r>
              <a:rPr dirty="0">
                <a:hlinkClick r:id="rId2"/>
              </a:rPr>
              <a:t>www.nationalhealthfreedom.org</a:t>
            </a:r>
            <a:r>
              <a:rPr dirty="0"/>
              <a:t>  </a:t>
            </a:r>
          </a:p>
          <a:p>
            <a:pPr algn="r">
              <a:buClr>
                <a:srgbClr val="5FCBEF"/>
              </a:buClr>
              <a:buFont typeface="Wingdings 3"/>
              <a:defRPr sz="3800" b="0">
                <a:solidFill>
                  <a:srgbClr val="632423"/>
                </a:solidFill>
                <a:latin typeface="+mn-lt"/>
                <a:ea typeface="+mn-ea"/>
                <a:cs typeface="+mn-cs"/>
                <a:sym typeface="Avenir Heavy"/>
              </a:defRPr>
            </a:pPr>
            <a:r>
              <a:rPr dirty="0"/>
              <a:t>E-mail: info@nationalhealthfreedom.org</a:t>
            </a:r>
          </a:p>
        </p:txBody>
      </p:sp>
      <p:pic>
        <p:nvPicPr>
          <p:cNvPr id="122" name="NHFA_LOGO-with-glow.png" descr="NHFA_LOGO-with-glow.png"/>
          <p:cNvPicPr>
            <a:picLocks noChangeAspect="1"/>
          </p:cNvPicPr>
          <p:nvPr/>
        </p:nvPicPr>
        <p:blipFill>
          <a:blip r:embed="rId3"/>
          <a:stretch>
            <a:fillRect/>
          </a:stretch>
        </p:blipFill>
        <p:spPr>
          <a:xfrm>
            <a:off x="18935700" y="6679112"/>
            <a:ext cx="4464146" cy="3027058"/>
          </a:xfrm>
          <a:prstGeom prst="rect">
            <a:avLst/>
          </a:prstGeom>
          <a:ln w="12700">
            <a:miter lim="400000"/>
          </a:ln>
        </p:spPr>
      </p:pic>
      <p:pic>
        <p:nvPicPr>
          <p:cNvPr id="123" name="NHFC_ Logo_Final_2020.jpeg" descr="NHFC_ Logo_Final_2020.jpeg"/>
          <p:cNvPicPr>
            <a:picLocks noChangeAspect="1"/>
          </p:cNvPicPr>
          <p:nvPr/>
        </p:nvPicPr>
        <p:blipFill>
          <a:blip r:embed="rId4"/>
          <a:stretch>
            <a:fillRect/>
          </a:stretch>
        </p:blipFill>
        <p:spPr>
          <a:xfrm>
            <a:off x="16153542" y="6934200"/>
            <a:ext cx="2561279" cy="2516883"/>
          </a:xfrm>
          <a:prstGeom prst="rect">
            <a:avLst/>
          </a:prstGeom>
          <a:ln w="12700">
            <a:miter lim="400000"/>
          </a:ln>
        </p:spPr>
      </p:pic>
      <p:sp>
        <p:nvSpPr>
          <p:cNvPr id="124" name="2023"/>
          <p:cNvSpPr txBox="1"/>
          <p:nvPr/>
        </p:nvSpPr>
        <p:spPr>
          <a:xfrm>
            <a:off x="11157993" y="4585494"/>
            <a:ext cx="10001136" cy="164147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lgn="l">
              <a:spcBef>
                <a:spcPts val="5900"/>
              </a:spcBef>
              <a:defRPr sz="10000" b="0">
                <a:solidFill>
                  <a:srgbClr val="FFFFFF"/>
                </a:solidFill>
                <a:latin typeface="+mn-lt"/>
                <a:ea typeface="+mn-ea"/>
                <a:cs typeface="+mn-cs"/>
                <a:sym typeface="Avenir Heavy"/>
              </a:defRPr>
            </a:lvl1pPr>
          </a:lstStyle>
          <a:p>
            <a:r>
              <a:rPr lang="en-US" dirty="0"/>
              <a:t>September 6, 2023</a:t>
            </a:r>
            <a:endParaRPr dirty="0"/>
          </a:p>
        </p:txBody>
      </p:sp>
      <p:sp>
        <p:nvSpPr>
          <p:cNvPr id="125" name="Diane M. Miller JD Law and Public Policy Advisor…"/>
          <p:cNvSpPr txBox="1"/>
          <p:nvPr/>
        </p:nvSpPr>
        <p:spPr>
          <a:xfrm>
            <a:off x="6792256" y="7236426"/>
            <a:ext cx="7870744" cy="208775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p>
            <a:pPr algn="l" defTabSz="914400">
              <a:defRPr sz="4300" b="0">
                <a:solidFill>
                  <a:srgbClr val="632423"/>
                </a:solidFill>
                <a:latin typeface="+mn-lt"/>
                <a:ea typeface="+mn-ea"/>
                <a:cs typeface="+mn-cs"/>
                <a:sym typeface="Avenir Heavy"/>
              </a:defRPr>
            </a:pPr>
            <a:r>
              <a:rPr lang="en-US" dirty="0"/>
              <a:t>Steven O’Connor</a:t>
            </a:r>
            <a:r>
              <a:rPr dirty="0"/>
              <a:t> JD</a:t>
            </a:r>
            <a:br>
              <a:rPr dirty="0"/>
            </a:br>
            <a:r>
              <a:rPr lang="en-US" dirty="0"/>
              <a:t>Staff Attorney</a:t>
            </a:r>
            <a:endParaRPr dirty="0"/>
          </a:p>
          <a:p>
            <a:pPr algn="l" defTabSz="914400">
              <a:defRPr sz="4300" b="0">
                <a:solidFill>
                  <a:srgbClr val="632423"/>
                </a:solidFill>
                <a:latin typeface="+mn-lt"/>
                <a:ea typeface="+mn-ea"/>
                <a:cs typeface="+mn-cs"/>
                <a:sym typeface="Avenir Heavy"/>
              </a:defRPr>
            </a:pPr>
            <a:r>
              <a:rPr dirty="0"/>
              <a:t>National Health Freedom Coalition</a:t>
            </a:r>
          </a:p>
        </p:txBody>
      </p:sp>
      <p:pic>
        <p:nvPicPr>
          <p:cNvPr id="2" name="Picture 2" descr="Image preview">
            <a:extLst>
              <a:ext uri="{FF2B5EF4-FFF2-40B4-BE49-F238E27FC236}">
                <a16:creationId xmlns:a16="http://schemas.microsoft.com/office/drawing/2014/main" id="{6F91B3BE-BD99-2D13-FF17-C1535E20C09E}"/>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97029" y="9706170"/>
            <a:ext cx="6466069" cy="3591809"/>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7B1FF7B-88E4-9FF3-7B01-DA1709030B4E}"/>
              </a:ext>
            </a:extLst>
          </p:cNvPr>
          <p:cNvSpPr txBox="1"/>
          <p:nvPr/>
        </p:nvSpPr>
        <p:spPr>
          <a:xfrm>
            <a:off x="5800725" y="590899"/>
            <a:ext cx="12195810" cy="1253420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marL="0" marR="0">
              <a:lnSpc>
                <a:spcPct val="107000"/>
              </a:lnSpc>
              <a:spcBef>
                <a:spcPts val="0"/>
              </a:spcBef>
              <a:spcAft>
                <a:spcPts val="800"/>
              </a:spcAft>
            </a:pPr>
            <a:r>
              <a:rPr lang="en-US" sz="4000" kern="100" dirty="0">
                <a:effectLst/>
                <a:latin typeface="Calibri" panose="020F0502020204030204" pitchFamily="34" charset="0"/>
                <a:ea typeface="Calibri" panose="020F0502020204030204" pitchFamily="34" charset="0"/>
                <a:cs typeface="Times New Roman" panose="02020603050405020304" pitchFamily="18" charset="0"/>
              </a:rPr>
              <a:t>“FDA is not a physician. It has authority to inform, announce, and apprise—but not to endorse, denounce, or advise,” the court opined. </a:t>
            </a:r>
            <a:r>
              <a:rPr lang="en-US" sz="4000" i="1" kern="100" dirty="0">
                <a:effectLst/>
                <a:latin typeface="Calibri" panose="020F0502020204030204" pitchFamily="34" charset="0"/>
                <a:ea typeface="Calibri" panose="020F0502020204030204" pitchFamily="34" charset="0"/>
                <a:cs typeface="Times New Roman" panose="02020603050405020304" pitchFamily="18" charset="0"/>
              </a:rPr>
              <a:t>“The Doctors have plausibly alleged that FDA’s Posts fell on the wrong side of the line between telling about and telling to.” </a:t>
            </a:r>
            <a:r>
              <a:rPr lang="en-US" sz="4000" kern="100" dirty="0">
                <a:effectLst/>
                <a:latin typeface="Calibri" panose="020F0502020204030204" pitchFamily="34" charset="0"/>
                <a:ea typeface="Calibri" panose="020F0502020204030204" pitchFamily="34" charset="0"/>
                <a:cs typeface="Times New Roman" panose="02020603050405020304" pitchFamily="18" charset="0"/>
              </a:rPr>
              <a:t>(Italics added.) </a:t>
            </a:r>
          </a:p>
          <a:p>
            <a:pPr marL="0" marR="0">
              <a:lnSpc>
                <a:spcPct val="107000"/>
              </a:lnSpc>
              <a:spcBef>
                <a:spcPts val="0"/>
              </a:spcBef>
              <a:spcAft>
                <a:spcPts val="800"/>
              </a:spcAft>
            </a:pPr>
            <a:endParaRPr lang="en-US" sz="4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4000" kern="100" dirty="0">
                <a:effectLst/>
                <a:latin typeface="Calibri" panose="020F0502020204030204" pitchFamily="34" charset="0"/>
                <a:ea typeface="Calibri" panose="020F0502020204030204" pitchFamily="34" charset="0"/>
                <a:cs typeface="Times New Roman" panose="02020603050405020304" pitchFamily="18" charset="0"/>
              </a:rPr>
              <a:t>The court noted that FDA was arguing that it wasn’t really recommending against ivermectin. Yet, “this approach assumes that the Posts contain only factual statements and information, and that they do not contain any medical recommendations or advice.” </a:t>
            </a:r>
          </a:p>
          <a:p>
            <a:pPr marL="0" marR="0">
              <a:lnSpc>
                <a:spcPct val="107000"/>
              </a:lnSpc>
              <a:spcBef>
                <a:spcPts val="0"/>
              </a:spcBef>
              <a:spcAft>
                <a:spcPts val="800"/>
              </a:spcAft>
            </a:pPr>
            <a:endParaRPr lang="en-US" sz="4000" kern="100"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4000" kern="100" dirty="0">
                <a:effectLst/>
                <a:latin typeface="Calibri" panose="020F0502020204030204" pitchFamily="34" charset="0"/>
                <a:ea typeface="Calibri" panose="020F0502020204030204" pitchFamily="34" charset="0"/>
                <a:cs typeface="Times New Roman" panose="02020603050405020304" pitchFamily="18" charset="0"/>
              </a:rPr>
              <a:t>The judge offers that all of the posts at issue have syntax which is imperative and not declaratory: e.g., “Stop it,” “Stop it with the #ivermectin,” and “Q: Should I take ivermectin to prevent or treat COVID-19? A: No.”</a:t>
            </a:r>
          </a:p>
          <a:p>
            <a:pPr marL="0" marR="0">
              <a:lnSpc>
                <a:spcPct val="107000"/>
              </a:lnSpc>
              <a:spcBef>
                <a:spcPts val="0"/>
              </a:spcBef>
              <a:spcAft>
                <a:spcPts val="800"/>
              </a:spcAft>
            </a:pPr>
            <a:endParaRPr lang="en-US" sz="4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4000" kern="100" dirty="0">
                <a:effectLst/>
                <a:latin typeface="Calibri" panose="020F0502020204030204" pitchFamily="34" charset="0"/>
                <a:ea typeface="Calibri" panose="020F0502020204030204" pitchFamily="34" charset="0"/>
                <a:cs typeface="Times New Roman" panose="02020603050405020304" pitchFamily="18" charset="0"/>
              </a:rPr>
              <a:t> FLCCC’s arguments for using this drug are online </a:t>
            </a:r>
            <a:r>
              <a:rPr lang="en-US" sz="4000" u="sng" kern="100"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2"/>
              </a:rPr>
              <a:t>here</a:t>
            </a:r>
            <a:r>
              <a:rPr lang="en-US" sz="4000" kern="100" dirty="0">
                <a:effectLst/>
                <a:latin typeface="Calibri" panose="020F0502020204030204" pitchFamily="34" charset="0"/>
                <a:ea typeface="Calibri" panose="020F0502020204030204" pitchFamily="34" charset="0"/>
                <a:cs typeface="Times New Roman" panose="02020603050405020304" pitchFamily="18" charset="0"/>
              </a:rPr>
              <a:t>.</a:t>
            </a:r>
          </a:p>
        </p:txBody>
      </p:sp>
    </p:spTree>
    <p:extLst>
      <p:ext uri="{BB962C8B-B14F-4D97-AF65-F5344CB8AC3E}">
        <p14:creationId xmlns:p14="http://schemas.microsoft.com/office/powerpoint/2010/main" val="195949633"/>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790CA2-EEB6-2DEB-8EFA-5FEF52C4827B}"/>
              </a:ext>
            </a:extLst>
          </p:cNvPr>
          <p:cNvSpPr>
            <a:spLocks noGrp="1"/>
          </p:cNvSpPr>
          <p:nvPr>
            <p:ph type="title"/>
          </p:nvPr>
        </p:nvSpPr>
        <p:spPr/>
        <p:txBody>
          <a:bodyPr/>
          <a:lstStyle/>
          <a:p>
            <a:pPr algn="l"/>
            <a:r>
              <a:rPr lang="en-US" dirty="0"/>
              <a:t>Masks Return</a:t>
            </a:r>
          </a:p>
        </p:txBody>
      </p:sp>
      <p:pic>
        <p:nvPicPr>
          <p:cNvPr id="1026" name="Picture 2" descr="Picture: Reddit">
            <a:extLst>
              <a:ext uri="{FF2B5EF4-FFF2-40B4-BE49-F238E27FC236}">
                <a16:creationId xmlns:a16="http://schemas.microsoft.com/office/drawing/2014/main" id="{1A520BF9-F4A0-DC5F-5110-33ADB4E5EDC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261600" y="294640"/>
            <a:ext cx="13756640" cy="103174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66449337"/>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8BCB6B-3795-B2DF-C534-05F3C149CF02}"/>
              </a:ext>
            </a:extLst>
          </p:cNvPr>
          <p:cNvSpPr>
            <a:spLocks noGrp="1"/>
          </p:cNvSpPr>
          <p:nvPr>
            <p:ph type="title"/>
          </p:nvPr>
        </p:nvSpPr>
        <p:spPr/>
        <p:txBody>
          <a:bodyPr>
            <a:noAutofit/>
          </a:bodyPr>
          <a:lstStyle/>
          <a:p>
            <a:pPr marL="0" marR="0">
              <a:lnSpc>
                <a:spcPct val="107000"/>
              </a:lnSpc>
              <a:spcBef>
                <a:spcPts val="0"/>
              </a:spcBef>
              <a:spcAft>
                <a:spcPts val="800"/>
              </a:spcAft>
            </a:pPr>
            <a:r>
              <a:rPr lang="en-US" sz="6000" kern="100" dirty="0">
                <a:effectLst/>
                <a:latin typeface="Calibri" panose="020F0502020204030204" pitchFamily="34" charset="0"/>
                <a:ea typeface="Calibri" panose="020F0502020204030204" pitchFamily="34" charset="0"/>
                <a:cs typeface="Times New Roman" panose="02020603050405020304" pitchFamily="18" charset="0"/>
              </a:rPr>
              <a:t>“</a:t>
            </a:r>
            <a:r>
              <a:rPr lang="en-US" sz="6000" u="sng" kern="100"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2"/>
              </a:rPr>
              <a:t>Will Covid Mask Mandates Return? Here’s Where They’re Making A Comeback</a:t>
            </a:r>
            <a:r>
              <a:rPr lang="en-US" sz="6000" kern="100" dirty="0">
                <a:effectLst/>
                <a:latin typeface="Calibri" panose="020F0502020204030204" pitchFamily="34" charset="0"/>
                <a:ea typeface="Calibri" panose="020F0502020204030204" pitchFamily="34" charset="0"/>
                <a:cs typeface="Times New Roman" panose="02020603050405020304" pitchFamily="18" charset="0"/>
              </a:rPr>
              <a:t>”</a:t>
            </a:r>
            <a:br>
              <a:rPr lang="en-US" sz="6000" kern="100" dirty="0">
                <a:effectLst/>
                <a:latin typeface="Calibri" panose="020F0502020204030204" pitchFamily="34" charset="0"/>
                <a:ea typeface="Calibri" panose="020F0502020204030204" pitchFamily="34" charset="0"/>
                <a:cs typeface="Times New Roman" panose="02020603050405020304" pitchFamily="18" charset="0"/>
              </a:rPr>
            </a:br>
            <a:r>
              <a:rPr lang="en-US" sz="6000" i="1" kern="100" dirty="0">
                <a:effectLst/>
                <a:latin typeface="Calibri" panose="020F0502020204030204" pitchFamily="34" charset="0"/>
                <a:ea typeface="Calibri" panose="020F0502020204030204" pitchFamily="34" charset="0"/>
                <a:cs typeface="Times New Roman" panose="02020603050405020304" pitchFamily="18" charset="0"/>
              </a:rPr>
              <a:t>Forbes</a:t>
            </a:r>
            <a:r>
              <a:rPr lang="en-US" sz="6000" kern="100" dirty="0">
                <a:effectLst/>
                <a:latin typeface="Calibri" panose="020F0502020204030204" pitchFamily="34" charset="0"/>
                <a:ea typeface="Calibri" panose="020F0502020204030204" pitchFamily="34" charset="0"/>
                <a:cs typeface="Times New Roman" panose="02020603050405020304" pitchFamily="18" charset="0"/>
              </a:rPr>
              <a:t>, September 2, 2023</a:t>
            </a:r>
            <a:br>
              <a:rPr lang="en-US" sz="6000" kern="100" dirty="0">
                <a:effectLst/>
                <a:latin typeface="Calibri" panose="020F0502020204030204" pitchFamily="34" charset="0"/>
                <a:ea typeface="Calibri" panose="020F0502020204030204" pitchFamily="34" charset="0"/>
                <a:cs typeface="Times New Roman" panose="02020603050405020304" pitchFamily="18" charset="0"/>
              </a:rPr>
            </a:br>
            <a:r>
              <a:rPr lang="en-US" sz="6000" kern="100" dirty="0">
                <a:effectLst/>
                <a:latin typeface="Calibri" panose="020F0502020204030204" pitchFamily="34" charset="0"/>
                <a:ea typeface="Calibri" panose="020F0502020204030204" pitchFamily="34" charset="0"/>
                <a:cs typeface="Times New Roman" panose="02020603050405020304" pitchFamily="18" charset="0"/>
              </a:rPr>
              <a:t> </a:t>
            </a:r>
            <a:br>
              <a:rPr lang="en-US" sz="6000" kern="100" dirty="0">
                <a:effectLst/>
                <a:latin typeface="Calibri" panose="020F0502020204030204" pitchFamily="34" charset="0"/>
                <a:ea typeface="Calibri" panose="020F0502020204030204" pitchFamily="34" charset="0"/>
                <a:cs typeface="Times New Roman" panose="02020603050405020304" pitchFamily="18" charset="0"/>
              </a:rPr>
            </a:br>
            <a:r>
              <a:rPr lang="en-US" sz="6000" kern="100" dirty="0">
                <a:effectLst/>
                <a:latin typeface="Calibri" panose="020F0502020204030204" pitchFamily="34" charset="0"/>
                <a:ea typeface="Calibri" panose="020F0502020204030204" pitchFamily="34" charset="0"/>
                <a:cs typeface="Times New Roman" panose="02020603050405020304" pitchFamily="18" charset="0"/>
              </a:rPr>
              <a:t>“</a:t>
            </a:r>
            <a:r>
              <a:rPr lang="en-US" sz="6000" u="sng" kern="100"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rPr>
              <a:t>Wearing masks in the community probably makes little or no difference to the outcome of influenza‐like illness/COVID‐19-like illness compared to not wearing masks</a:t>
            </a:r>
            <a:r>
              <a:rPr lang="en-US" sz="6000" kern="100" dirty="0">
                <a:effectLst/>
                <a:latin typeface="Calibri" panose="020F0502020204030204" pitchFamily="34" charset="0"/>
                <a:ea typeface="Calibri" panose="020F0502020204030204" pitchFamily="34" charset="0"/>
                <a:cs typeface="Times New Roman" panose="02020603050405020304" pitchFamily="18" charset="0"/>
              </a:rPr>
              <a:t>.”</a:t>
            </a:r>
            <a:br>
              <a:rPr lang="en-US" sz="6000" kern="100" dirty="0">
                <a:effectLst/>
                <a:latin typeface="Calibri" panose="020F0502020204030204" pitchFamily="34" charset="0"/>
                <a:ea typeface="Calibri" panose="020F0502020204030204" pitchFamily="34" charset="0"/>
                <a:cs typeface="Times New Roman" panose="02020603050405020304" pitchFamily="18" charset="0"/>
              </a:rPr>
            </a:br>
            <a:r>
              <a:rPr lang="en-US" sz="6000" i="1" kern="100" dirty="0">
                <a:effectLst/>
                <a:latin typeface="Calibri" panose="020F0502020204030204" pitchFamily="34" charset="0"/>
                <a:ea typeface="Calibri" panose="020F0502020204030204" pitchFamily="34" charset="0"/>
                <a:cs typeface="Times New Roman" panose="02020603050405020304" pitchFamily="18" charset="0"/>
              </a:rPr>
              <a:t>Cochran Review</a:t>
            </a:r>
            <a:r>
              <a:rPr lang="en-US" sz="6000" kern="100" dirty="0">
                <a:effectLst/>
                <a:latin typeface="Calibri" panose="020F0502020204030204" pitchFamily="34" charset="0"/>
                <a:ea typeface="Calibri" panose="020F0502020204030204" pitchFamily="34" charset="0"/>
                <a:cs typeface="Times New Roman" panose="02020603050405020304" pitchFamily="18" charset="0"/>
              </a:rPr>
              <a:t>, January 2023, Large-Scale Meta-Analysis</a:t>
            </a:r>
            <a:br>
              <a:rPr lang="en-US" sz="6000" kern="100" dirty="0">
                <a:effectLst/>
                <a:latin typeface="Calibri" panose="020F0502020204030204" pitchFamily="34" charset="0"/>
                <a:ea typeface="Calibri" panose="020F0502020204030204" pitchFamily="34" charset="0"/>
                <a:cs typeface="Times New Roman" panose="02020603050405020304" pitchFamily="18" charset="0"/>
              </a:rPr>
            </a:br>
            <a:endParaRPr lang="en-US" sz="6000" dirty="0"/>
          </a:p>
        </p:txBody>
      </p:sp>
    </p:spTree>
    <p:extLst>
      <p:ext uri="{BB962C8B-B14F-4D97-AF65-F5344CB8AC3E}">
        <p14:creationId xmlns:p14="http://schemas.microsoft.com/office/powerpoint/2010/main" val="3202025540"/>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5451A3"/>
            </a:gs>
            <a:gs pos="100000">
              <a:srgbClr val="FFFFFF"/>
            </a:gs>
          </a:gsLst>
          <a:lin ang="3780194" scaled="0"/>
        </a:gradFill>
        <a:effectLst/>
      </p:bgPr>
    </p:bg>
    <p:spTree>
      <p:nvGrpSpPr>
        <p:cNvPr id="1" name=""/>
        <p:cNvGrpSpPr/>
        <p:nvPr/>
      </p:nvGrpSpPr>
      <p:grpSpPr>
        <a:xfrm>
          <a:off x="0" y="0"/>
          <a:ext cx="0" cy="0"/>
          <a:chOff x="0" y="0"/>
          <a:chExt cx="0" cy="0"/>
        </a:xfrm>
      </p:grpSpPr>
      <p:sp>
        <p:nvSpPr>
          <p:cNvPr id="128" name="Rectangle"/>
          <p:cNvSpPr/>
          <p:nvPr/>
        </p:nvSpPr>
        <p:spPr>
          <a:xfrm>
            <a:off x="909508" y="965200"/>
            <a:ext cx="22664738" cy="11785600"/>
          </a:xfrm>
          <a:prstGeom prst="rect">
            <a:avLst/>
          </a:prstGeom>
          <a:solidFill>
            <a:srgbClr val="FFFFFF"/>
          </a:solidFill>
          <a:ln w="12700">
            <a:miter lim="400000"/>
          </a:ln>
        </p:spPr>
        <p:txBody>
          <a:bodyPr lIns="0" tIns="0" rIns="0" bIns="0" anchor="ctr"/>
          <a:lstStyle/>
          <a:p>
            <a:pPr marL="0" marR="0" algn="ctr">
              <a:lnSpc>
                <a:spcPct val="107000"/>
              </a:lnSpc>
              <a:spcBef>
                <a:spcPts val="0"/>
              </a:spcBef>
              <a:spcAft>
                <a:spcPts val="800"/>
              </a:spcAft>
            </a:pPr>
            <a:r>
              <a:rPr lang="en-US" sz="5400" kern="100">
                <a:effectLst/>
                <a:latin typeface="Calibri" panose="020F0502020204030204" pitchFamily="34" charset="0"/>
                <a:ea typeface="Calibri" panose="020F0502020204030204" pitchFamily="34" charset="0"/>
                <a:cs typeface="Times New Roman" panose="02020603050405020304" pitchFamily="18" charset="0"/>
              </a:rPr>
              <a:t>Right to Refuse: New Laws in 2023</a:t>
            </a:r>
            <a:endParaRPr lang="en-US" sz="4000" kern="10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800"/>
              </a:spcAft>
            </a:pPr>
            <a:r>
              <a:rPr lang="en-US" sz="5400" b="1" kern="100">
                <a:effectLst/>
                <a:latin typeface="Calibri" panose="020F0502020204030204" pitchFamily="34" charset="0"/>
                <a:ea typeface="Calibri" panose="020F0502020204030204" pitchFamily="34" charset="0"/>
                <a:cs typeface="Times New Roman" panose="02020603050405020304" pitchFamily="18" charset="0"/>
              </a:rPr>
              <a:t> </a:t>
            </a:r>
            <a:endParaRPr lang="en-US" sz="4000" kern="100">
              <a:effectLst/>
              <a:latin typeface="Calibri" panose="020F0502020204030204" pitchFamily="34" charset="0"/>
              <a:ea typeface="Calibri" panose="020F0502020204030204" pitchFamily="34" charset="0"/>
              <a:cs typeface="Times New Roman" panose="02020603050405020304" pitchFamily="18" charset="0"/>
            </a:endParaRPr>
          </a:p>
          <a:p>
            <a:r>
              <a:rPr lang="en-US" sz="4800" b="1">
                <a:effectLst/>
                <a:latin typeface="Calibri" panose="020F0502020204030204" pitchFamily="34" charset="0"/>
                <a:ea typeface="Calibri" panose="020F0502020204030204" pitchFamily="34" charset="0"/>
                <a:cs typeface="Times New Roman" panose="02020603050405020304" pitchFamily="18" charset="0"/>
              </a:rPr>
              <a:t>Since 2020, the </a:t>
            </a:r>
            <a:r>
              <a:rPr lang="en-US" sz="4800" b="1" u="sng">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2"/>
              </a:rPr>
              <a:t>Right to Refuse</a:t>
            </a:r>
            <a:r>
              <a:rPr lang="en-US" sz="4800" b="1">
                <a:effectLst/>
                <a:latin typeface="Calibri" panose="020F0502020204030204" pitchFamily="34" charset="0"/>
                <a:ea typeface="Calibri" panose="020F0502020204030204" pitchFamily="34" charset="0"/>
                <a:cs typeface="Times New Roman" panose="02020603050405020304" pitchFamily="18" charset="0"/>
              </a:rPr>
              <a:t> project has kept folks up to date on new laws designed to protect our ability to choose whether or not to receive a medical intervention. In this time, we have reviewed over 3,000 bills and tracked 1,076 which would protect our rights. To date, 29 states have passed 84 Right to Refuse bills. Here is a recap of the 13 bills that have passed this year</a:t>
            </a:r>
            <a:endParaRPr sz="4800" dirty="0"/>
          </a:p>
        </p:txBody>
      </p:sp>
      <p:sp>
        <p:nvSpPr>
          <p:cNvPr id="131" name="State Law"/>
          <p:cNvSpPr txBox="1"/>
          <p:nvPr/>
        </p:nvSpPr>
        <p:spPr>
          <a:xfrm>
            <a:off x="11797768" y="2303462"/>
            <a:ext cx="102657" cy="164147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defTabSz="457200">
              <a:defRPr sz="10000" b="0">
                <a:solidFill>
                  <a:srgbClr val="FFFFFF"/>
                </a:solidFill>
                <a:effectLst>
                  <a:outerShdw blurRad="12700" dist="25400" dir="2700000" rotWithShape="0">
                    <a:srgbClr val="DDDDDD"/>
                  </a:outerShdw>
                </a:effectLst>
                <a:latin typeface="+mn-lt"/>
                <a:ea typeface="+mn-ea"/>
                <a:cs typeface="+mn-cs"/>
                <a:sym typeface="Avenir Heavy"/>
              </a:defRPr>
            </a:lvl1pPr>
          </a:lstStyle>
          <a:p>
            <a:endParaRPr dirty="0"/>
          </a:p>
        </p:txBody>
      </p:sp>
      <p:sp>
        <p:nvSpPr>
          <p:cNvPr id="132" name="Homeopathic Occupation"/>
          <p:cNvSpPr txBox="1"/>
          <p:nvPr/>
        </p:nvSpPr>
        <p:spPr>
          <a:xfrm>
            <a:off x="-898844" y="4194477"/>
            <a:ext cx="16632996" cy="85664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ctr">
            <a:spAutoFit/>
          </a:bodyPr>
          <a:lstStyle>
            <a:lvl1pPr algn="l" defTabSz="914400">
              <a:defRPr sz="4900" b="0">
                <a:solidFill>
                  <a:srgbClr val="FFFFFF"/>
                </a:solidFill>
                <a:latin typeface="Avenir Medium"/>
                <a:ea typeface="Avenir Medium"/>
                <a:cs typeface="Avenir Medium"/>
                <a:sym typeface="Avenir Medium"/>
              </a:defRPr>
            </a:lvl1pPr>
          </a:lstStyle>
          <a:p>
            <a:endParaRPr dirty="0"/>
          </a:p>
        </p:txBody>
      </p:sp>
      <p:sp>
        <p:nvSpPr>
          <p:cNvPr id="133" name="Federal Law"/>
          <p:cNvSpPr txBox="1"/>
          <p:nvPr/>
        </p:nvSpPr>
        <p:spPr>
          <a:xfrm>
            <a:off x="11975569" y="7434262"/>
            <a:ext cx="102656" cy="164147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defTabSz="457200">
              <a:defRPr sz="10000" b="0">
                <a:solidFill>
                  <a:srgbClr val="FFFFFF"/>
                </a:solidFill>
                <a:effectLst>
                  <a:outerShdw blurRad="12700" dist="25400" dir="2700000" rotWithShape="0">
                    <a:srgbClr val="DDDDDD"/>
                  </a:outerShdw>
                </a:effectLst>
                <a:latin typeface="+mn-lt"/>
                <a:ea typeface="+mn-ea"/>
                <a:cs typeface="+mn-cs"/>
                <a:sym typeface="Avenir Heavy"/>
              </a:defRPr>
            </a:lvl1pPr>
          </a:lstStyle>
          <a:p>
            <a:endParaRPr dirty="0"/>
          </a:p>
        </p:txBody>
      </p:sp>
      <p:sp>
        <p:nvSpPr>
          <p:cNvPr id="134" name="Manufacturing, Selling, Marketing or…"/>
          <p:cNvSpPr txBox="1"/>
          <p:nvPr/>
        </p:nvSpPr>
        <p:spPr>
          <a:xfrm>
            <a:off x="5229224" y="9157394"/>
            <a:ext cx="14204951" cy="18288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p>
            <a:pPr defTabSz="914400">
              <a:defRPr sz="5000" b="0">
                <a:solidFill>
                  <a:srgbClr val="FFFFFF"/>
                </a:solidFill>
                <a:latin typeface="Avenir Medium"/>
                <a:ea typeface="Avenir Medium"/>
                <a:cs typeface="Avenir Medium"/>
                <a:sym typeface="Avenir Medium"/>
              </a:defRPr>
            </a:pPr>
            <a:r>
              <a:rPr dirty="0"/>
              <a:t>Manufacturing, Selling, Marketing or </a:t>
            </a:r>
          </a:p>
          <a:p>
            <a:pPr defTabSz="914400">
              <a:defRPr sz="5000" b="0">
                <a:solidFill>
                  <a:srgbClr val="FFFFFF"/>
                </a:solidFill>
                <a:latin typeface="Avenir Medium"/>
                <a:ea typeface="Avenir Medium"/>
                <a:cs typeface="Avenir Medium"/>
                <a:sym typeface="Avenir Medium"/>
              </a:defRPr>
            </a:pPr>
            <a:r>
              <a:rPr dirty="0"/>
              <a:t>Making Health Claims of Homeopathic Remedies</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9957B13-8472-F758-4FFD-E3B40119CDA9}"/>
              </a:ext>
            </a:extLst>
          </p:cNvPr>
          <p:cNvSpPr txBox="1"/>
          <p:nvPr/>
        </p:nvSpPr>
        <p:spPr>
          <a:xfrm>
            <a:off x="640080" y="777240"/>
            <a:ext cx="23088600" cy="1194282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marL="0" marR="0" algn="ctr">
              <a:lnSpc>
                <a:spcPct val="107000"/>
              </a:lnSpc>
              <a:spcBef>
                <a:spcPts val="0"/>
              </a:spcBef>
              <a:spcAft>
                <a:spcPts val="800"/>
              </a:spcAft>
            </a:pPr>
            <a:r>
              <a:rPr lang="en-US" sz="4800" kern="100" dirty="0">
                <a:effectLst/>
                <a:latin typeface="Calibri" panose="020F0502020204030204" pitchFamily="34" charset="0"/>
                <a:ea typeface="Calibri" panose="020F0502020204030204" pitchFamily="34" charset="0"/>
                <a:cs typeface="Times New Roman" panose="02020603050405020304" pitchFamily="18" charset="0"/>
              </a:rPr>
              <a:t>Bills Passed January-August 2023</a:t>
            </a:r>
          </a:p>
          <a:p>
            <a:pPr marL="0" marR="0">
              <a:lnSpc>
                <a:spcPct val="107000"/>
              </a:lnSpc>
              <a:spcBef>
                <a:spcPts val="0"/>
              </a:spcBef>
              <a:spcAft>
                <a:spcPts val="800"/>
              </a:spcAft>
              <a:tabLst>
                <a:tab pos="1143000" algn="l"/>
              </a:tabLst>
            </a:pPr>
            <a:r>
              <a:rPr lang="en-US" sz="4800" b="1" kern="100" dirty="0">
                <a:effectLst/>
                <a:latin typeface="Calibri" panose="020F0502020204030204" pitchFamily="34" charset="0"/>
                <a:ea typeface="Calibri" panose="020F0502020204030204" pitchFamily="34" charset="0"/>
                <a:cs typeface="Times New Roman" panose="02020603050405020304" pitchFamily="18" charset="0"/>
              </a:rPr>
              <a:t>	</a:t>
            </a:r>
            <a:endParaRPr lang="en-US" sz="4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800"/>
              </a:spcAft>
            </a:pPr>
            <a:r>
              <a:rPr lang="en-US" sz="4800" kern="100" dirty="0">
                <a:effectLst/>
                <a:latin typeface="Calibri" panose="020F0502020204030204" pitchFamily="34" charset="0"/>
                <a:ea typeface="Calibri" panose="020F0502020204030204" pitchFamily="34" charset="0"/>
                <a:cs typeface="Times New Roman" panose="02020603050405020304" pitchFamily="18" charset="0"/>
              </a:rPr>
              <a:t>Hospital Visitors’ Rights</a:t>
            </a:r>
          </a:p>
          <a:p>
            <a:pPr marL="0" marR="0" algn="ctr">
              <a:lnSpc>
                <a:spcPct val="107000"/>
              </a:lnSpc>
              <a:spcBef>
                <a:spcPts val="0"/>
              </a:spcBef>
              <a:spcAft>
                <a:spcPts val="800"/>
              </a:spcAft>
            </a:pPr>
            <a:endParaRPr lang="en-US" sz="4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endParaRPr lang="en-US" sz="4800" kern="100"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4800" kern="100" dirty="0">
                <a:effectLst/>
                <a:latin typeface="Calibri" panose="020F0502020204030204" pitchFamily="34" charset="0"/>
                <a:ea typeface="Calibri" panose="020F0502020204030204" pitchFamily="34" charset="0"/>
                <a:cs typeface="Times New Roman" panose="02020603050405020304" pitchFamily="18" charset="0"/>
              </a:rPr>
              <a:t>No hospital/facility visitor precautions which are more stringent than those required for staff. Visitors may not be excluded based on vaccine status.                                                                                                                                                  Idaho </a:t>
            </a:r>
            <a:r>
              <a:rPr lang="en-US" sz="4800" u="sng" kern="100"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2"/>
              </a:rPr>
              <a:t>HB244</a:t>
            </a:r>
            <a:endParaRPr lang="en-US" sz="4800" u="sng" kern="100"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endParaRPr lang="en-US" sz="4800" u="sng" kern="100" dirty="0">
              <a:solidFill>
                <a:srgbClr val="0563C1"/>
              </a:solidFill>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endParaRPr lang="en-US" sz="4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4800" kern="100" dirty="0">
                <a:effectLst/>
                <a:latin typeface="Calibri" panose="020F0502020204030204" pitchFamily="34" charset="0"/>
                <a:ea typeface="Calibri" panose="020F0502020204030204" pitchFamily="34" charset="0"/>
                <a:cs typeface="Times New Roman" panose="02020603050405020304" pitchFamily="18" charset="0"/>
              </a:rPr>
              <a:t>No hospital/facility visitor precautions which are more stringent than those required for staff. Facilities may not require proof of vaccination from visitors. Physical contact with patients allowed.                                                                                                                                                                  Louisiana </a:t>
            </a:r>
            <a:r>
              <a:rPr lang="en-US" sz="4800" u="sng" kern="100"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rPr>
              <a:t>HB291</a:t>
            </a:r>
            <a:endParaRPr lang="en-US" sz="4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54560551"/>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B2E541A-2BC6-DA22-9DC5-F633C76F36FF}"/>
              </a:ext>
            </a:extLst>
          </p:cNvPr>
          <p:cNvSpPr txBox="1"/>
          <p:nvPr/>
        </p:nvSpPr>
        <p:spPr>
          <a:xfrm>
            <a:off x="3131820" y="525781"/>
            <a:ext cx="15161895" cy="1142210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marL="0" marR="0" algn="ctr">
              <a:lnSpc>
                <a:spcPct val="107000"/>
              </a:lnSpc>
              <a:spcBef>
                <a:spcPts val="0"/>
              </a:spcBef>
              <a:spcAft>
                <a:spcPts val="800"/>
              </a:spcAft>
            </a:pPr>
            <a:r>
              <a:rPr lang="en-US" sz="4000" kern="100" dirty="0">
                <a:effectLst/>
                <a:latin typeface="Calibri" panose="020F0502020204030204" pitchFamily="34" charset="0"/>
                <a:ea typeface="Calibri" panose="020F0502020204030204" pitchFamily="34" charset="0"/>
                <a:cs typeface="Times New Roman" panose="02020603050405020304" pitchFamily="18" charset="0"/>
              </a:rPr>
              <a:t>Youth and Parent Protection</a:t>
            </a:r>
          </a:p>
          <a:p>
            <a:pPr marL="0" marR="0" algn="ctr">
              <a:lnSpc>
                <a:spcPct val="107000"/>
              </a:lnSpc>
              <a:spcBef>
                <a:spcPts val="0"/>
              </a:spcBef>
              <a:spcAft>
                <a:spcPts val="800"/>
              </a:spcAft>
            </a:pPr>
            <a:endParaRPr lang="en-US" sz="4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4000" kern="100" dirty="0">
                <a:effectLst/>
                <a:latin typeface="Calibri" panose="020F0502020204030204" pitchFamily="34" charset="0"/>
                <a:ea typeface="Calibri" panose="020F0502020204030204" pitchFamily="34" charset="0"/>
                <a:cs typeface="Times New Roman" panose="02020603050405020304" pitchFamily="18" charset="0"/>
              </a:rPr>
              <a:t>No COVID-19 vaccine mandates for preK-12 and postsecondary schools prior to July 1, 2029.                                                                                                                                                                                      Iowa </a:t>
            </a:r>
            <a:r>
              <a:rPr lang="en-US" sz="4000" u="sng" kern="100"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2"/>
              </a:rPr>
              <a:t>HF2298</a:t>
            </a:r>
            <a:endParaRPr lang="en-US" sz="4000" u="sng" kern="100"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endParaRPr lang="en-US" sz="4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4000" kern="100" dirty="0">
                <a:effectLst/>
                <a:latin typeface="Calibri" panose="020F0502020204030204" pitchFamily="34" charset="0"/>
                <a:ea typeface="Calibri" panose="020F0502020204030204" pitchFamily="34" charset="0"/>
                <a:cs typeface="Times New Roman" panose="02020603050405020304" pitchFamily="18" charset="0"/>
              </a:rPr>
              <a:t>Vaccine status of parents or children may not be admitted into evidence in proceedings involving child custody or parental rights.                                                                                                                                                                  Montana </a:t>
            </a:r>
            <a:r>
              <a:rPr lang="en-US" sz="4000" u="sng" kern="100"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rPr>
              <a:t>HB684</a:t>
            </a:r>
            <a:endParaRPr lang="en-US" sz="4000" u="sng" kern="100"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endParaRPr lang="en-US" sz="4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4000" kern="100" dirty="0">
                <a:effectLst/>
                <a:latin typeface="Calibri" panose="020F0502020204030204" pitchFamily="34" charset="0"/>
                <a:ea typeface="Calibri" panose="020F0502020204030204" pitchFamily="34" charset="0"/>
                <a:cs typeface="Times New Roman" panose="02020603050405020304" pitchFamily="18" charset="0"/>
              </a:rPr>
              <a:t>Prohibits investigations and court orders terminating a parent's relationship with their child based on the child's immunization status.                                                                                                                Idaho </a:t>
            </a:r>
            <a:r>
              <a:rPr lang="en-US" sz="4000" u="sng" kern="100"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4"/>
              </a:rPr>
              <a:t>SB1029</a:t>
            </a:r>
            <a:endParaRPr lang="en-US" sz="4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endParaRPr lang="en-US" sz="4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4000" kern="100" dirty="0">
                <a:effectLst/>
                <a:latin typeface="Calibri" panose="020F0502020204030204" pitchFamily="34" charset="0"/>
                <a:ea typeface="Calibri" panose="020F0502020204030204" pitchFamily="34" charset="0"/>
                <a:cs typeface="Times New Roman" panose="02020603050405020304" pitchFamily="18" charset="0"/>
              </a:rPr>
              <a:t>Childcare facilities shall notify parents of right to object for any reason to vaccine requirements.  Idaho </a:t>
            </a:r>
            <a:r>
              <a:rPr lang="en-US" sz="4000" u="sng" kern="100"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5"/>
              </a:rPr>
              <a:t>SB1005</a:t>
            </a:r>
            <a:endParaRPr lang="en-US" sz="40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03744203"/>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E7FF4BD-8C63-D443-2804-6C0A7F3841AF}"/>
              </a:ext>
            </a:extLst>
          </p:cNvPr>
          <p:cNvSpPr txBox="1"/>
          <p:nvPr/>
        </p:nvSpPr>
        <p:spPr>
          <a:xfrm>
            <a:off x="3993832" y="1676224"/>
            <a:ext cx="16396335" cy="1015694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marL="0" marR="0" algn="ctr">
              <a:lnSpc>
                <a:spcPct val="107000"/>
              </a:lnSpc>
              <a:spcBef>
                <a:spcPts val="0"/>
              </a:spcBef>
              <a:spcAft>
                <a:spcPts val="800"/>
              </a:spcAft>
            </a:pPr>
            <a:r>
              <a:rPr lang="en-US" sz="4800" kern="100" dirty="0">
                <a:effectLst/>
                <a:latin typeface="Calibri" panose="020F0502020204030204" pitchFamily="34" charset="0"/>
                <a:ea typeface="Calibri" panose="020F0502020204030204" pitchFamily="34" charset="0"/>
                <a:cs typeface="Times New Roman" panose="02020603050405020304" pitchFamily="18" charset="0"/>
              </a:rPr>
              <a:t>Death Certificates to Show Vaccine Status; Medicaid Protection</a:t>
            </a:r>
          </a:p>
          <a:p>
            <a:pPr marL="0" marR="0" algn="ctr">
              <a:lnSpc>
                <a:spcPct val="107000"/>
              </a:lnSpc>
              <a:spcBef>
                <a:spcPts val="0"/>
              </a:spcBef>
              <a:spcAft>
                <a:spcPts val="800"/>
              </a:spcAft>
            </a:pPr>
            <a:endParaRPr lang="en-US" sz="4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800"/>
              </a:spcAft>
            </a:pPr>
            <a:r>
              <a:rPr lang="en-US" sz="4800" kern="1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lnSpc>
                <a:spcPct val="107000"/>
              </a:lnSpc>
              <a:spcBef>
                <a:spcPts val="0"/>
              </a:spcBef>
              <a:spcAft>
                <a:spcPts val="800"/>
              </a:spcAft>
            </a:pPr>
            <a:r>
              <a:rPr lang="en-US" sz="4800" kern="100" dirty="0">
                <a:effectLst/>
                <a:latin typeface="Calibri" panose="020F0502020204030204" pitchFamily="34" charset="0"/>
                <a:ea typeface="Calibri" panose="020F0502020204030204" pitchFamily="34" charset="0"/>
                <a:cs typeface="Times New Roman" panose="02020603050405020304" pitchFamily="18" charset="0"/>
              </a:rPr>
              <a:t>Death certificates to include vaccination status; health facilities cannot mandate employer COVID-19 vaccine; hospitals may not deny treatment based on COVID-19 vaccine status.                  North Dakota </a:t>
            </a:r>
            <a:r>
              <a:rPr lang="en-US" sz="4800" u="sng" kern="100"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2"/>
              </a:rPr>
              <a:t>HB1502</a:t>
            </a:r>
            <a:r>
              <a:rPr lang="en-US" sz="4800" kern="1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lnSpc>
                <a:spcPct val="107000"/>
              </a:lnSpc>
              <a:spcBef>
                <a:spcPts val="0"/>
              </a:spcBef>
              <a:spcAft>
                <a:spcPts val="800"/>
              </a:spcAft>
            </a:pPr>
            <a:endParaRPr lang="en-US" sz="4800" kern="100"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endParaRPr lang="en-US" sz="4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4800" kern="100" dirty="0">
                <a:effectLst/>
                <a:latin typeface="Calibri" panose="020F0502020204030204" pitchFamily="34" charset="0"/>
                <a:ea typeface="Calibri" panose="020F0502020204030204" pitchFamily="34" charset="0"/>
                <a:cs typeface="Times New Roman" panose="02020603050405020304" pitchFamily="18" charset="0"/>
              </a:rPr>
              <a:t>Prohibits discrimination against a Medicaid recipient or child health plan program enrollee based on immunization status.                                                                                                                                        Texas </a:t>
            </a:r>
            <a:r>
              <a:rPr lang="en-US" sz="4800" u="sng" kern="100"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rPr>
              <a:t>HB44</a:t>
            </a:r>
            <a:endParaRPr lang="en-US" sz="4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03286072"/>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B926717-5288-B97F-6F68-5C14D9D2351F}"/>
              </a:ext>
            </a:extLst>
          </p:cNvPr>
          <p:cNvSpPr txBox="1"/>
          <p:nvPr/>
        </p:nvSpPr>
        <p:spPr>
          <a:xfrm>
            <a:off x="845820" y="1264706"/>
            <a:ext cx="23225759" cy="847366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marL="0" marR="0" algn="ctr">
              <a:lnSpc>
                <a:spcPct val="107000"/>
              </a:lnSpc>
              <a:spcBef>
                <a:spcPts val="0"/>
              </a:spcBef>
              <a:spcAft>
                <a:spcPts val="800"/>
              </a:spcAft>
            </a:pPr>
            <a:r>
              <a:rPr lang="en-US" sz="4800" kern="100" dirty="0">
                <a:effectLst/>
                <a:latin typeface="Calibri" panose="020F0502020204030204" pitchFamily="34" charset="0"/>
                <a:ea typeface="Calibri" panose="020F0502020204030204" pitchFamily="34" charset="0"/>
                <a:cs typeface="Times New Roman" panose="02020603050405020304" pitchFamily="18" charset="0"/>
              </a:rPr>
              <a:t>Broad Right to Refuse Protections</a:t>
            </a:r>
          </a:p>
          <a:p>
            <a:pPr marL="0" marR="0" algn="ctr">
              <a:lnSpc>
                <a:spcPct val="107000"/>
              </a:lnSpc>
              <a:spcBef>
                <a:spcPts val="0"/>
              </a:spcBef>
              <a:spcAft>
                <a:spcPts val="800"/>
              </a:spcAft>
            </a:pPr>
            <a:endParaRPr lang="en-US" sz="4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4800" kern="100" dirty="0">
                <a:effectLst/>
                <a:latin typeface="Calibri" panose="020F0502020204030204" pitchFamily="34" charset="0"/>
                <a:ea typeface="Calibri" panose="020F0502020204030204" pitchFamily="34" charset="0"/>
                <a:cs typeface="Times New Roman" panose="02020603050405020304" pitchFamily="18" charset="0"/>
              </a:rPr>
              <a:t>Businesses and government entities may not require COVID-19 testing for services or employment; employers may not discriminate based on COVID-19 vaccine status, immunity, or testing.                                                                                                                                                                                              Florida </a:t>
            </a:r>
            <a:r>
              <a:rPr lang="en-US" sz="4800" u="sng" kern="100"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2"/>
              </a:rPr>
              <a:t>SB252</a:t>
            </a:r>
            <a:endParaRPr lang="en-US" sz="4800" u="sng" kern="100"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endParaRPr lang="en-US" sz="4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4800" kern="100" dirty="0">
                <a:effectLst/>
                <a:latin typeface="Calibri" panose="020F0502020204030204" pitchFamily="34" charset="0"/>
                <a:ea typeface="Calibri" panose="020F0502020204030204" pitchFamily="34" charset="0"/>
                <a:cs typeface="Times New Roman" panose="02020603050405020304" pitchFamily="18" charset="0"/>
              </a:rPr>
              <a:t>Public accommodations and employers may not discriminate based on vaccine status; government entities may not require any vaccine.                                                                                           </a:t>
            </a:r>
          </a:p>
          <a:p>
            <a:pPr marL="0" marR="0">
              <a:lnSpc>
                <a:spcPct val="107000"/>
              </a:lnSpc>
              <a:spcBef>
                <a:spcPts val="0"/>
              </a:spcBef>
              <a:spcAft>
                <a:spcPts val="800"/>
              </a:spcAft>
            </a:pPr>
            <a:r>
              <a:rPr lang="en-US" sz="4800" kern="100" dirty="0">
                <a:effectLst/>
                <a:latin typeface="Calibri" panose="020F0502020204030204" pitchFamily="34" charset="0"/>
                <a:ea typeface="Calibri" panose="020F0502020204030204" pitchFamily="34" charset="0"/>
                <a:cs typeface="Times New Roman" panose="02020603050405020304" pitchFamily="18" charset="0"/>
              </a:rPr>
              <a:t>Utah </a:t>
            </a:r>
            <a:r>
              <a:rPr lang="en-US" sz="4800" u="sng" kern="100"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rPr>
              <a:t>HB131</a:t>
            </a:r>
            <a:endParaRPr lang="en-US" sz="4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63336863"/>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CF89BA4-AAFE-858B-9779-439D187AD475}"/>
              </a:ext>
            </a:extLst>
          </p:cNvPr>
          <p:cNvSpPr txBox="1"/>
          <p:nvPr/>
        </p:nvSpPr>
        <p:spPr>
          <a:xfrm>
            <a:off x="1120140" y="816077"/>
            <a:ext cx="21556979" cy="1094729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marL="0" marR="0">
              <a:lnSpc>
                <a:spcPct val="107000"/>
              </a:lnSpc>
              <a:spcBef>
                <a:spcPts val="0"/>
              </a:spcBef>
              <a:spcAft>
                <a:spcPts val="800"/>
              </a:spcAft>
            </a:pPr>
            <a:endParaRPr lang="en-US" sz="4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4800" kern="100" dirty="0">
                <a:effectLst/>
                <a:latin typeface="Calibri" panose="020F0502020204030204" pitchFamily="34" charset="0"/>
                <a:ea typeface="Calibri" panose="020F0502020204030204" pitchFamily="34" charset="0"/>
                <a:cs typeface="Times New Roman" panose="02020603050405020304" pitchFamily="18" charset="0"/>
              </a:rPr>
              <a:t>Businesses may not refuse service based on COVID-19 vaccine status, require an employee to get such a vaccination with exemptions; state entity may not condition services based on COVID-19 vaccine status.                                                                                                                                         Idaho </a:t>
            </a:r>
            <a:r>
              <a:rPr lang="en-US" sz="4800" u="sng" kern="100"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2"/>
              </a:rPr>
              <a:t>SB1130</a:t>
            </a:r>
            <a:endParaRPr lang="en-US" sz="4800" u="sng" kern="100"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endParaRPr lang="en-US" sz="4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4800" kern="100" dirty="0">
                <a:effectLst/>
                <a:latin typeface="Calibri" panose="020F0502020204030204" pitchFamily="34" charset="0"/>
                <a:ea typeface="Calibri" panose="020F0502020204030204" pitchFamily="34" charset="0"/>
                <a:cs typeface="Times New Roman" panose="02020603050405020304" pitchFamily="18" charset="0"/>
              </a:rPr>
              <a:t>Unlawful to discriminate in employment, public accommodations, or public services based on immunity passport. Exceptions include vaccines required by Medicare                                                 </a:t>
            </a:r>
          </a:p>
          <a:p>
            <a:pPr marL="0" marR="0">
              <a:lnSpc>
                <a:spcPct val="107000"/>
              </a:lnSpc>
              <a:spcBef>
                <a:spcPts val="0"/>
              </a:spcBef>
              <a:spcAft>
                <a:spcPts val="800"/>
              </a:spcAft>
            </a:pPr>
            <a:r>
              <a:rPr lang="en-US" sz="4800" kern="100" dirty="0">
                <a:effectLst/>
                <a:latin typeface="Calibri" panose="020F0502020204030204" pitchFamily="34" charset="0"/>
                <a:ea typeface="Calibri" panose="020F0502020204030204" pitchFamily="34" charset="0"/>
                <a:cs typeface="Times New Roman" panose="02020603050405020304" pitchFamily="18" charset="0"/>
              </a:rPr>
              <a:t>North Dakota </a:t>
            </a:r>
            <a:r>
              <a:rPr lang="en-US" sz="4800" u="sng" kern="100"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rPr>
              <a:t>SB2274</a:t>
            </a:r>
            <a:r>
              <a:rPr lang="en-US" sz="4800" kern="1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lnSpc>
                <a:spcPct val="107000"/>
              </a:lnSpc>
              <a:spcBef>
                <a:spcPts val="0"/>
              </a:spcBef>
              <a:spcAft>
                <a:spcPts val="800"/>
              </a:spcAft>
            </a:pPr>
            <a:endParaRPr lang="en-US" sz="4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4800" kern="100" dirty="0">
                <a:effectLst/>
                <a:latin typeface="Calibri" panose="020F0502020204030204" pitchFamily="34" charset="0"/>
                <a:ea typeface="Calibri" panose="020F0502020204030204" pitchFamily="34" charset="0"/>
                <a:cs typeface="Times New Roman" panose="02020603050405020304" pitchFamily="18" charset="0"/>
              </a:rPr>
              <a:t>Government entity may not mandate: face masks to prevent spread of COVID-19, vaccination against COVID-19, or business and school closures.                                                                                                              Texas </a:t>
            </a:r>
            <a:r>
              <a:rPr lang="en-US" sz="4800" u="sng" kern="100"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4"/>
              </a:rPr>
              <a:t>SB29</a:t>
            </a:r>
            <a:endParaRPr lang="en-US" sz="4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82387091"/>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C5DD59-3EB8-A59D-6F22-B5281E21C47F}"/>
              </a:ext>
            </a:extLst>
          </p:cNvPr>
          <p:cNvSpPr>
            <a:spLocks noGrp="1"/>
          </p:cNvSpPr>
          <p:nvPr>
            <p:ph type="title"/>
          </p:nvPr>
        </p:nvSpPr>
        <p:spPr/>
        <p:txBody>
          <a:bodyPr/>
          <a:lstStyle/>
          <a:p>
            <a:r>
              <a:rPr lang="en-US" dirty="0"/>
              <a:t>But wait, there’s more!</a:t>
            </a:r>
          </a:p>
        </p:txBody>
      </p:sp>
    </p:spTree>
    <p:extLst>
      <p:ext uri="{BB962C8B-B14F-4D97-AF65-F5344CB8AC3E}">
        <p14:creationId xmlns:p14="http://schemas.microsoft.com/office/powerpoint/2010/main" val="3239167147"/>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B772CAE-06E8-D2A0-AF8E-C402F6B2E2D9}"/>
              </a:ext>
            </a:extLst>
          </p:cNvPr>
          <p:cNvSpPr txBox="1"/>
          <p:nvPr/>
        </p:nvSpPr>
        <p:spPr>
          <a:xfrm>
            <a:off x="5366385" y="2016806"/>
            <a:ext cx="12195810" cy="1113279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marL="0" marR="0">
              <a:lnSpc>
                <a:spcPct val="107000"/>
              </a:lnSpc>
              <a:spcBef>
                <a:spcPts val="0"/>
              </a:spcBef>
              <a:spcAft>
                <a:spcPts val="800"/>
              </a:spcAft>
            </a:pPr>
            <a:r>
              <a:rPr lang="en-US" sz="4400" kern="100" dirty="0">
                <a:effectLst/>
                <a:latin typeface="Calibri" panose="020F0502020204030204" pitchFamily="34" charset="0"/>
                <a:ea typeface="Calibri" panose="020F0502020204030204" pitchFamily="34" charset="0"/>
                <a:cs typeface="Times New Roman" panose="02020603050405020304" pitchFamily="18" charset="0"/>
              </a:rPr>
              <a:t>Court of Appeals: FDA Went Beyond its Legal Mandate in its’ anti-Ivermectin Campaign; Agency Implied Drug only for Animals</a:t>
            </a:r>
          </a:p>
          <a:p>
            <a:pPr marL="0" marR="0">
              <a:lnSpc>
                <a:spcPct val="107000"/>
              </a:lnSpc>
              <a:spcBef>
                <a:spcPts val="0"/>
              </a:spcBef>
              <a:spcAft>
                <a:spcPts val="800"/>
              </a:spcAft>
            </a:pPr>
            <a:r>
              <a:rPr lang="en-US" sz="4400" kern="1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lnSpc>
                <a:spcPct val="107000"/>
              </a:lnSpc>
              <a:spcBef>
                <a:spcPts val="0"/>
              </a:spcBef>
              <a:spcAft>
                <a:spcPts val="800"/>
              </a:spcAft>
            </a:pPr>
            <a:r>
              <a:rPr lang="en-US" sz="4400" kern="100" dirty="0">
                <a:effectLst/>
                <a:latin typeface="Calibri" panose="020F0502020204030204" pitchFamily="34" charset="0"/>
                <a:ea typeface="Calibri" panose="020F0502020204030204" pitchFamily="34" charset="0"/>
                <a:cs typeface="Times New Roman" panose="02020603050405020304" pitchFamily="18" charset="0"/>
              </a:rPr>
              <a:t>On Friday September 1, the 5</a:t>
            </a:r>
            <a:r>
              <a:rPr lang="en-US" sz="4400" kern="100" baseline="30000" dirty="0">
                <a:effectLst/>
                <a:latin typeface="Calibri" panose="020F0502020204030204" pitchFamily="34" charset="0"/>
                <a:ea typeface="Calibri" panose="020F0502020204030204" pitchFamily="34" charset="0"/>
                <a:cs typeface="Times New Roman" panose="02020603050405020304" pitchFamily="18" charset="0"/>
              </a:rPr>
              <a:t>th</a:t>
            </a:r>
            <a:r>
              <a:rPr lang="en-US" sz="4400" kern="100" dirty="0">
                <a:effectLst/>
                <a:latin typeface="Calibri" panose="020F0502020204030204" pitchFamily="34" charset="0"/>
                <a:ea typeface="Calibri" panose="020F0502020204030204" pitchFamily="34" charset="0"/>
                <a:cs typeface="Times New Roman" panose="02020603050405020304" pitchFamily="18" charset="0"/>
              </a:rPr>
              <a:t> US Circuit Court of Appeals in New Orleans </a:t>
            </a:r>
            <a:r>
              <a:rPr lang="en-US" sz="4400" u="sng" kern="100"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2"/>
              </a:rPr>
              <a:t>ruled</a:t>
            </a:r>
            <a:r>
              <a:rPr lang="en-US" sz="4400" kern="100" dirty="0">
                <a:effectLst/>
                <a:latin typeface="Calibri" panose="020F0502020204030204" pitchFamily="34" charset="0"/>
                <a:ea typeface="Calibri" panose="020F0502020204030204" pitchFamily="34" charset="0"/>
                <a:cs typeface="Times New Roman" panose="02020603050405020304" pitchFamily="18" charset="0"/>
              </a:rPr>
              <a:t> in favor of three doctors who say that FDA overstepped its legal mandate with its anti-ivermectin information campaign. The appeals court brought the case back to life after a lower court ruling in favor of the FDA. While ivermectin is used for livestock, it is also a Nobel prize winning human drug on WHO’s list of essential medications. The physicians included </a:t>
            </a:r>
            <a:r>
              <a:rPr lang="en-US" sz="4400" u="sng" kern="100"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rPr>
              <a:t>Paul E. Marik</a:t>
            </a:r>
            <a:r>
              <a:rPr lang="en-US" sz="4400" kern="100" dirty="0">
                <a:effectLst/>
                <a:latin typeface="Calibri" panose="020F0502020204030204" pitchFamily="34" charset="0"/>
                <a:ea typeface="Calibri" panose="020F0502020204030204" pitchFamily="34" charset="0"/>
                <a:cs typeface="Times New Roman" panose="02020603050405020304" pitchFamily="18" charset="0"/>
              </a:rPr>
              <a:t>  of the Front Line COVID-19 Critical Care Alliance (FLCCC). </a:t>
            </a:r>
            <a:r>
              <a:rPr lang="en-US" sz="4400" b="1" kern="100" dirty="0">
                <a:effectLst/>
                <a:latin typeface="Calibri" panose="020F0502020204030204" pitchFamily="34" charset="0"/>
                <a:ea typeface="Calibri" panose="020F0502020204030204" pitchFamily="34" charset="0"/>
                <a:cs typeface="Times New Roman" panose="02020603050405020304" pitchFamily="18" charset="0"/>
              </a:rPr>
              <a:t> </a:t>
            </a:r>
            <a:endParaRPr lang="en-US" sz="4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51941314"/>
      </p:ext>
    </p:extLst>
  </p:cSld>
  <p:clrMapOvr>
    <a:masterClrMapping/>
  </p:clrMapOvr>
  <p:transition spd="med"/>
</p:sld>
</file>

<file path=ppt/theme/theme1.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Avenir Heavy"/>
        <a:ea typeface="Avenir Heavy"/>
        <a:cs typeface="Avenir Heavy"/>
      </a:majorFont>
      <a:minorFont>
        <a:latin typeface="Avenir Heavy"/>
        <a:ea typeface="Avenir Heavy"/>
        <a:cs typeface="Avenir Heavy"/>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Avenir Heavy"/>
        <a:ea typeface="Avenir Heavy"/>
        <a:cs typeface="Avenir Heavy"/>
      </a:majorFont>
      <a:minorFont>
        <a:latin typeface="Avenir Heavy"/>
        <a:ea typeface="Avenir Heavy"/>
        <a:cs typeface="Avenir Heavy"/>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282</TotalTime>
  <Words>867</Words>
  <Application>Microsoft Office PowerPoint</Application>
  <PresentationFormat>Custom</PresentationFormat>
  <Paragraphs>65</Paragraphs>
  <Slides>12</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12</vt:i4>
      </vt:variant>
    </vt:vector>
  </HeadingPairs>
  <TitlesOfParts>
    <vt:vector size="20" baseType="lpstr">
      <vt:lpstr>Avenir Book</vt:lpstr>
      <vt:lpstr>Avenir Heavy</vt:lpstr>
      <vt:lpstr>Calibri</vt:lpstr>
      <vt:lpstr>Helvetica Neue</vt:lpstr>
      <vt:lpstr>Helvetica Neue Light</vt:lpstr>
      <vt:lpstr>Helvetica Neue Medium</vt:lpstr>
      <vt:lpstr>Wingdings 3</vt:lpstr>
      <vt:lpstr>White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But wait, there’s more!</vt:lpstr>
      <vt:lpstr>PowerPoint Presentation</vt:lpstr>
      <vt:lpstr>PowerPoint Presentation</vt:lpstr>
      <vt:lpstr>Masks Return</vt:lpstr>
      <vt:lpstr>“Will Covid Mask Mandates Return? Here’s Where They’re Making A Comeback” Forbes, September 2, 2023   “Wearing masks in the community probably makes little or no difference to the outcome of influenza‐like illness/COVID‐19-like illness compared to not wearing masks.” Cochran Review, January 2023, Large-Scale Meta-Analysis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Steven O'Connor</dc:creator>
  <cp:lastModifiedBy>Judy Buroker</cp:lastModifiedBy>
  <cp:revision>3</cp:revision>
  <dcterms:modified xsi:type="dcterms:W3CDTF">2024-04-25T00:12:10Z</dcterms:modified>
</cp:coreProperties>
</file>