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2286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2743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3200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3657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014848-B452-490C-9280-1DBCC21CF437}" v="14" dt="2023-08-09T04:04:21.881"/>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70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778000" y="2298700"/>
            <a:ext cx="20828000" cy="4648200"/>
          </a:xfrm>
          <a:prstGeom prst="rect">
            <a:avLst/>
          </a:prstGeom>
        </p:spPr>
        <p:txBody>
          <a:bodyPr anchor="b"/>
          <a:lstStyle/>
          <a:p>
            <a:r>
              <a:t>Title Text</a:t>
            </a:r>
          </a:p>
        </p:txBody>
      </p:sp>
      <p:sp>
        <p:nvSpPr>
          <p:cNvPr id="12" name="Body Level One…"/>
          <p:cNvSpPr txBox="1">
            <a:spLocks noGrp="1"/>
          </p:cNvSpPr>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atin typeface="Helvetica Neue"/>
                <a:ea typeface="Helvetica Neue"/>
                <a:cs typeface="Helvetica Neue"/>
                <a:sym typeface="Helvetica Neue"/>
              </a:defRPr>
            </a:lvl1pPr>
            <a:lvl2pPr marL="0" indent="0" algn="ctr">
              <a:spcBef>
                <a:spcPts val="0"/>
              </a:spcBef>
              <a:buSzTx/>
              <a:buNone/>
              <a:defRPr sz="5400">
                <a:latin typeface="Helvetica Neue"/>
                <a:ea typeface="Helvetica Neue"/>
                <a:cs typeface="Helvetica Neue"/>
                <a:sym typeface="Helvetica Neue"/>
              </a:defRPr>
            </a:lvl2pPr>
            <a:lvl3pPr marL="0" indent="0" algn="ctr">
              <a:spcBef>
                <a:spcPts val="0"/>
              </a:spcBef>
              <a:buSzTx/>
              <a:buNone/>
              <a:defRPr sz="5400">
                <a:latin typeface="Helvetica Neue"/>
                <a:ea typeface="Helvetica Neue"/>
                <a:cs typeface="Helvetica Neue"/>
                <a:sym typeface="Helvetica Neue"/>
              </a:defRPr>
            </a:lvl3pPr>
            <a:lvl4pPr marL="0" indent="0" algn="ctr">
              <a:spcBef>
                <a:spcPts val="0"/>
              </a:spcBef>
              <a:buSzTx/>
              <a:buNone/>
              <a:defRPr sz="5400">
                <a:latin typeface="Helvetica Neue"/>
                <a:ea typeface="Helvetica Neue"/>
                <a:cs typeface="Helvetica Neue"/>
                <a:sym typeface="Helvetica Neue"/>
              </a:defRPr>
            </a:lvl4pPr>
            <a:lvl5pPr marL="0" indent="0" algn="ctr">
              <a:spcBef>
                <a:spcPts val="0"/>
              </a:spcBef>
              <a:buSzTx/>
              <a:buNone/>
              <a:defRPr sz="54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View of beach and sea from a grassy sand dune"/>
          <p:cNvSpPr>
            <a:spLocks noGrp="1"/>
          </p:cNvSpPr>
          <p:nvPr>
            <p:ph type="pic" idx="21"/>
          </p:nvPr>
        </p:nvSpPr>
        <p:spPr>
          <a:xfrm>
            <a:off x="-50800" y="-1270000"/>
            <a:ext cx="24485600" cy="16323734"/>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View of beach and sea from a grassy sand dune"/>
          <p:cNvSpPr>
            <a:spLocks noGrp="1"/>
          </p:cNvSpPr>
          <p:nvPr>
            <p:ph type="pic" idx="21"/>
          </p:nvPr>
        </p:nvSpPr>
        <p:spPr>
          <a:xfrm>
            <a:off x="3125968" y="-393700"/>
            <a:ext cx="18135601" cy="120904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635000" y="9512300"/>
            <a:ext cx="23114000" cy="2006600"/>
          </a:xfrm>
          <a:prstGeom prst="rect">
            <a:avLst/>
          </a:prstGeom>
        </p:spPr>
        <p:txBody>
          <a:bodyPr anchor="b"/>
          <a:lstStyle/>
          <a:p>
            <a:r>
              <a:t>Title Text</a:t>
            </a:r>
          </a:p>
        </p:txBody>
      </p:sp>
      <p:sp>
        <p:nvSpPr>
          <p:cNvPr id="22" name="Body Level One…"/>
          <p:cNvSpPr txBox="1">
            <a:spLocks noGrp="1"/>
          </p:cNvSpPr>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atin typeface="Helvetica Neue"/>
                <a:ea typeface="Helvetica Neue"/>
                <a:cs typeface="Helvetica Neue"/>
                <a:sym typeface="Helvetica Neue"/>
              </a:defRPr>
            </a:lvl1pPr>
            <a:lvl2pPr marL="0" indent="0" algn="ctr">
              <a:spcBef>
                <a:spcPts val="0"/>
              </a:spcBef>
              <a:buSzTx/>
              <a:buNone/>
              <a:defRPr sz="5400">
                <a:latin typeface="Helvetica Neue"/>
                <a:ea typeface="Helvetica Neue"/>
                <a:cs typeface="Helvetica Neue"/>
                <a:sym typeface="Helvetica Neue"/>
              </a:defRPr>
            </a:lvl2pPr>
            <a:lvl3pPr marL="0" indent="0" algn="ctr">
              <a:spcBef>
                <a:spcPts val="0"/>
              </a:spcBef>
              <a:buSzTx/>
              <a:buNone/>
              <a:defRPr sz="5400">
                <a:latin typeface="Helvetica Neue"/>
                <a:ea typeface="Helvetica Neue"/>
                <a:cs typeface="Helvetica Neue"/>
                <a:sym typeface="Helvetica Neue"/>
              </a:defRPr>
            </a:lvl3pPr>
            <a:lvl4pPr marL="0" indent="0" algn="ctr">
              <a:spcBef>
                <a:spcPts val="0"/>
              </a:spcBef>
              <a:buSzTx/>
              <a:buNone/>
              <a:defRPr sz="5400">
                <a:latin typeface="Helvetica Neue"/>
                <a:ea typeface="Helvetica Neue"/>
                <a:cs typeface="Helvetica Neue"/>
                <a:sym typeface="Helvetica Neue"/>
              </a:defRPr>
            </a:lvl4pPr>
            <a:lvl5pPr marL="0" indent="0" algn="ctr">
              <a:spcBef>
                <a:spcPts val="0"/>
              </a:spcBef>
              <a:buSzTx/>
              <a:buNone/>
              <a:defRPr sz="54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778000" y="4533900"/>
            <a:ext cx="20828000" cy="46482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Heron flying low over a beach with a short fence in the foreground"/>
          <p:cNvSpPr>
            <a:spLocks noGrp="1"/>
          </p:cNvSpPr>
          <p:nvPr>
            <p:ph type="pic" sz="half" idx="21"/>
          </p:nvPr>
        </p:nvSpPr>
        <p:spPr>
          <a:xfrm>
            <a:off x="12827000" y="952500"/>
            <a:ext cx="11468100" cy="114681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1651000" y="952500"/>
            <a:ext cx="10223500" cy="5549900"/>
          </a:xfrm>
          <a:prstGeom prst="rect">
            <a:avLst/>
          </a:prstGeom>
        </p:spPr>
        <p:txBody>
          <a:bodyPr anchor="b"/>
          <a:lstStyle>
            <a:lvl1pPr defTabSz="825500">
              <a:defRPr sz="8400">
                <a:solidFill>
                  <a:srgbClr val="000000"/>
                </a:solidFill>
                <a:latin typeface="Helvetica Neue Medium"/>
                <a:ea typeface="Helvetica Neue Medium"/>
                <a:cs typeface="Helvetica Neue Medium"/>
                <a:sym typeface="Helvetica Neue Medium"/>
              </a:defRPr>
            </a:lvl1pPr>
          </a:lstStyle>
          <a:p>
            <a:pPr>
              <a:defRPr>
                <a:effectLst/>
              </a:defRPr>
            </a:pPr>
            <a:r>
              <a:t>Title Text</a:t>
            </a:r>
          </a:p>
        </p:txBody>
      </p:sp>
      <p:sp>
        <p:nvSpPr>
          <p:cNvPr id="40" name="Body Level One…"/>
          <p:cNvSpPr txBox="1">
            <a:spLocks noGrp="1"/>
          </p:cNvSpPr>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atin typeface="Helvetica Neue"/>
                <a:ea typeface="Helvetica Neue"/>
                <a:cs typeface="Helvetica Neue"/>
                <a:sym typeface="Helvetica Neue"/>
              </a:defRPr>
            </a:lvl1pPr>
            <a:lvl2pPr marL="0" indent="0" algn="ctr">
              <a:spcBef>
                <a:spcPts val="0"/>
              </a:spcBef>
              <a:buSzTx/>
              <a:buNone/>
              <a:defRPr sz="5400">
                <a:latin typeface="Helvetica Neue"/>
                <a:ea typeface="Helvetica Neue"/>
                <a:cs typeface="Helvetica Neue"/>
                <a:sym typeface="Helvetica Neue"/>
              </a:defRPr>
            </a:lvl2pPr>
            <a:lvl3pPr marL="0" indent="0" algn="ctr">
              <a:spcBef>
                <a:spcPts val="0"/>
              </a:spcBef>
              <a:buSzTx/>
              <a:buNone/>
              <a:defRPr sz="5400">
                <a:latin typeface="Helvetica Neue"/>
                <a:ea typeface="Helvetica Neue"/>
                <a:cs typeface="Helvetica Neue"/>
                <a:sym typeface="Helvetica Neue"/>
              </a:defRPr>
            </a:lvl3pPr>
            <a:lvl4pPr marL="0" indent="0" algn="ctr">
              <a:spcBef>
                <a:spcPts val="0"/>
              </a:spcBef>
              <a:buSzTx/>
              <a:buNone/>
              <a:defRPr sz="5400">
                <a:latin typeface="Helvetica Neue"/>
                <a:ea typeface="Helvetica Neue"/>
                <a:cs typeface="Helvetica Neue"/>
                <a:sym typeface="Helvetica Neue"/>
              </a:defRPr>
            </a:lvl4pPr>
            <a:lvl5pPr marL="0" indent="0" algn="ctr">
              <a:spcBef>
                <a:spcPts val="0"/>
              </a:spcBef>
              <a:buSzTx/>
              <a:buNone/>
              <a:defRPr sz="54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andy path between two hills leading to the ocean"/>
          <p:cNvSpPr>
            <a:spLocks noGrp="1"/>
          </p:cNvSpPr>
          <p:nvPr>
            <p:ph type="pic" sz="half" idx="21"/>
          </p:nvPr>
        </p:nvSpPr>
        <p:spPr>
          <a:xfrm>
            <a:off x="10960100" y="3149600"/>
            <a:ext cx="13944600" cy="92964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689100" y="3149600"/>
            <a:ext cx="10223500" cy="9296400"/>
          </a:xfrm>
          <a:prstGeom prst="rect">
            <a:avLst/>
          </a:prstGeom>
        </p:spPr>
        <p:txBody>
          <a:bodyPr/>
          <a:lstStyle>
            <a:lvl1pPr marL="558800" indent="-558800">
              <a:spcBef>
                <a:spcPts val="4500"/>
              </a:spcBef>
              <a:defRPr sz="3800">
                <a:latin typeface="Helvetica Neue"/>
                <a:ea typeface="Helvetica Neue"/>
                <a:cs typeface="Helvetica Neue"/>
                <a:sym typeface="Helvetica Neue"/>
              </a:defRPr>
            </a:lvl1pPr>
            <a:lvl2pPr marL="1117600" indent="-558800">
              <a:spcBef>
                <a:spcPts val="4500"/>
              </a:spcBef>
              <a:defRPr sz="3800">
                <a:latin typeface="Helvetica Neue"/>
                <a:ea typeface="Helvetica Neue"/>
                <a:cs typeface="Helvetica Neue"/>
                <a:sym typeface="Helvetica Neue"/>
              </a:defRPr>
            </a:lvl2pPr>
            <a:lvl3pPr marL="1676400" indent="-558800">
              <a:spcBef>
                <a:spcPts val="4500"/>
              </a:spcBef>
              <a:defRPr sz="3800">
                <a:latin typeface="Helvetica Neue"/>
                <a:ea typeface="Helvetica Neue"/>
                <a:cs typeface="Helvetica Neue"/>
                <a:sym typeface="Helvetica Neue"/>
              </a:defRPr>
            </a:lvl3pPr>
            <a:lvl4pPr marL="2235200" indent="-558800">
              <a:spcBef>
                <a:spcPts val="4500"/>
              </a:spcBef>
              <a:defRPr sz="3800">
                <a:latin typeface="Helvetica Neue"/>
                <a:ea typeface="Helvetica Neue"/>
                <a:cs typeface="Helvetica Neue"/>
                <a:sym typeface="Helvetica Neue"/>
              </a:defRPr>
            </a:lvl4pPr>
            <a:lvl5pPr marL="2794000" indent="-558800">
              <a:spcBef>
                <a:spcPts val="4500"/>
              </a:spcBef>
              <a:defRPr sz="38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andy path between two hills leading to the ocean"/>
          <p:cNvSpPr>
            <a:spLocks noGrp="1"/>
          </p:cNvSpPr>
          <p:nvPr>
            <p:ph type="pic" sz="quarter" idx="21"/>
          </p:nvPr>
        </p:nvSpPr>
        <p:spPr>
          <a:xfrm>
            <a:off x="15300325" y="7048500"/>
            <a:ext cx="8324850" cy="5549900"/>
          </a:xfrm>
          <a:prstGeom prst="rect">
            <a:avLst/>
          </a:prstGeom>
        </p:spPr>
        <p:txBody>
          <a:bodyPr lIns="91439" tIns="45719" rIns="91439" bIns="45719" anchor="t">
            <a:noAutofit/>
          </a:bodyPr>
          <a:lstStyle/>
          <a:p>
            <a:endParaRPr/>
          </a:p>
        </p:txBody>
      </p:sp>
      <p:sp>
        <p:nvSpPr>
          <p:cNvPr id="84" name="Heron flying low over a beach with a short fence in the foreground"/>
          <p:cNvSpPr>
            <a:spLocks noGrp="1"/>
          </p:cNvSpPr>
          <p:nvPr>
            <p:ph type="pic" sz="quarter" idx="22"/>
          </p:nvPr>
        </p:nvSpPr>
        <p:spPr>
          <a:xfrm>
            <a:off x="15760700" y="863600"/>
            <a:ext cx="7404100" cy="7404100"/>
          </a:xfrm>
          <a:prstGeom prst="rect">
            <a:avLst/>
          </a:prstGeom>
        </p:spPr>
        <p:txBody>
          <a:bodyPr lIns="91439" tIns="45719" rIns="91439" bIns="45719" anchor="t">
            <a:noAutofit/>
          </a:bodyPr>
          <a:lstStyle/>
          <a:p>
            <a:endParaRPr/>
          </a:p>
        </p:txBody>
      </p:sp>
      <p:sp>
        <p:nvSpPr>
          <p:cNvPr id="85" name="View of beach and sea from a grassy sand dune"/>
          <p:cNvSpPr>
            <a:spLocks noGrp="1"/>
          </p:cNvSpPr>
          <p:nvPr>
            <p:ph type="pic" idx="23"/>
          </p:nvPr>
        </p:nvSpPr>
        <p:spPr>
          <a:xfrm>
            <a:off x="-990600" y="1130300"/>
            <a:ext cx="17202150" cy="114681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Lst>
  <p:transition spd="med"/>
  <p:txStyles>
    <p:titleStyle>
      <a:lvl1pPr marL="0" marR="0" indent="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1pPr>
      <a:lvl2pPr marL="0" marR="0" indent="4572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2pPr>
      <a:lvl3pPr marL="0" marR="0" indent="9144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3pPr>
      <a:lvl4pPr marL="0" marR="0" indent="13716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4pPr>
      <a:lvl5pPr marL="0" marR="0" indent="18288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5pPr>
      <a:lvl6pPr marL="0" marR="0" indent="22860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6pPr>
      <a:lvl7pPr marL="0" marR="0" indent="27432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7pPr>
      <a:lvl8pPr marL="0" marR="0" indent="32004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8pPr>
      <a:lvl9pPr marL="0" marR="0" indent="36576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9pPr>
    </p:titleStyle>
    <p:bodyStyle>
      <a:lvl1pPr marL="63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9pPr>
    </p:bodyStyle>
    <p:otherStyle>
      <a:lvl1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1pPr>
      <a:lvl2pPr marL="0" marR="0" indent="4572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2pPr>
      <a:lvl3pPr marL="0" marR="0" indent="9144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3pPr>
      <a:lvl4pPr marL="0" marR="0" indent="13716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4pPr>
      <a:lvl5pPr marL="0" marR="0" indent="18288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5pPr>
      <a:lvl6pPr marL="0" marR="0" indent="22860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6pPr>
      <a:lvl7pPr marL="0" marR="0" indent="27432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7pPr>
      <a:lvl8pPr marL="0" marR="0" indent="32004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8pPr>
      <a:lvl9pPr marL="0" marR="0" indent="36576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nationalhealthfreedom.org/" TargetMode="External"/><Relationship Id="rId1" Type="http://schemas.openxmlformats.org/officeDocument/2006/relationships/slideLayout" Target="../slideLayouts/slideLayout1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hyperlink" Target="https://oag.ca.gov/system/files/attachments/press-docs/Missouri%20v.%20Biden--New%20York%20et%20al.%20Amicus%20Br.%20%28STAMPED%29.pdf" TargetMode="External"/><Relationship Id="rId2" Type="http://schemas.openxmlformats.org/officeDocument/2006/relationships/hyperlink" Target="https://nationalhealthfreedom.org/federal-court-bans-us-government-from-censoring-covid-19-misinformation"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hyperlink" Target="https://nationalhealthfreedom.org/supreme-court-makes-it-easier-for-employees-to-receive-accommodation-for-religious-beliefs"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hyperlink" Target="https://nationalhealthfreedom.org/judge-orders-religious-exemption-procedure-for-mississippis-k-12-vaccine-mandates"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hyperlink" Target="https://www.ca2.uscourts.gov/decisions/isysquery/ae53269c-cfeb-42b3-af47-65d3be25964f/1/doc/22-249_complete_opn.pdf#xml=https://www.ca2.uscourts.gov/decisions/isysquery/ae53269c-cfeb-42b3-af47-65d3be25964f/1/hilite/" TargetMode="Externa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hyperlink" Target="https://www.cga.ct.gov/PS97/rpt/olr/htm/97-R-1143.htm" TargetMode="Externa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hyperlink" Target="https://basecamp.com/4013641/projects/18460891/messages/105314077?enlarge=481434329#attachments_for_comment_903379238" TargetMode="Externa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childrenshealthdefense.org/defender/george-watts-jr-pfizer-covid-vaccine-injury/" TargetMode="External"/><Relationship Id="rId2" Type="http://schemas.openxmlformats.org/officeDocument/2006/relationships/hyperlink" Target="https://www.mytwintiers.com/wp-content/uploads/sites/89/2023/06/Watts-v.-DOD-EDT.pdf"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451A3"/>
            </a:gs>
            <a:gs pos="100000">
              <a:srgbClr val="FFFFFF"/>
            </a:gs>
          </a:gsLst>
          <a:lin ang="3780194" scaled="0"/>
        </a:gradFill>
        <a:effectLst/>
      </p:bgPr>
    </p:bg>
    <p:spTree>
      <p:nvGrpSpPr>
        <p:cNvPr id="1" name=""/>
        <p:cNvGrpSpPr/>
        <p:nvPr/>
      </p:nvGrpSpPr>
      <p:grpSpPr>
        <a:xfrm>
          <a:off x="0" y="0"/>
          <a:ext cx="0" cy="0"/>
          <a:chOff x="0" y="0"/>
          <a:chExt cx="0" cy="0"/>
        </a:xfrm>
      </p:grpSpPr>
      <p:sp>
        <p:nvSpPr>
          <p:cNvPr id="119" name="Rectangle"/>
          <p:cNvSpPr/>
          <p:nvPr/>
        </p:nvSpPr>
        <p:spPr>
          <a:xfrm>
            <a:off x="829369" y="694531"/>
            <a:ext cx="22725262" cy="5636420"/>
          </a:xfrm>
          <a:prstGeom prst="rect">
            <a:avLst/>
          </a:prstGeom>
          <a:solidFill>
            <a:srgbClr val="343562"/>
          </a:solidFill>
          <a:ln w="12700">
            <a:miter lim="400000"/>
          </a:ln>
        </p:spPr>
        <p:txBody>
          <a:bodyPr lIns="0" tIns="0" rIns="0" bIns="0" anchor="ctr"/>
          <a:lstStyle/>
          <a:p>
            <a:pPr>
              <a:defRPr sz="3200" b="0">
                <a:solidFill>
                  <a:srgbClr val="343562"/>
                </a:solidFill>
                <a:latin typeface="Helvetica Neue Medium"/>
                <a:ea typeface="Helvetica Neue Medium"/>
                <a:cs typeface="Helvetica Neue Medium"/>
                <a:sym typeface="Helvetica Neue Medium"/>
              </a:defRPr>
            </a:pPr>
            <a:endParaRPr dirty="0"/>
          </a:p>
        </p:txBody>
      </p:sp>
      <p:sp>
        <p:nvSpPr>
          <p:cNvPr id="120" name="Overview of Laws Regarding Homeopathic Remedies"/>
          <p:cNvSpPr txBox="1"/>
          <p:nvPr/>
        </p:nvSpPr>
        <p:spPr>
          <a:xfrm>
            <a:off x="3729794" y="2166809"/>
            <a:ext cx="17306020"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r>
              <a:rPr lang="en-US" dirty="0"/>
              <a:t>Right to Refuse Litigation Update</a:t>
            </a:r>
            <a:endParaRPr dirty="0"/>
          </a:p>
        </p:txBody>
      </p:sp>
      <p:sp>
        <p:nvSpPr>
          <p:cNvPr id="121" name="NHFC and NHFA…"/>
          <p:cNvSpPr txBox="1"/>
          <p:nvPr/>
        </p:nvSpPr>
        <p:spPr>
          <a:xfrm>
            <a:off x="2645493" y="10229652"/>
            <a:ext cx="20568656" cy="2743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r">
              <a:buClr>
                <a:srgbClr val="5FCBEF"/>
              </a:buClr>
              <a:buFont typeface="Wingdings 3"/>
              <a:defRPr sz="3800" b="0">
                <a:solidFill>
                  <a:srgbClr val="632423"/>
                </a:solidFill>
                <a:latin typeface="+mn-lt"/>
                <a:ea typeface="+mn-ea"/>
                <a:cs typeface="+mn-cs"/>
                <a:sym typeface="Avenir Heavy"/>
              </a:defRPr>
            </a:pPr>
            <a:r>
              <a:rPr dirty="0"/>
              <a:t>NHFC and NHFA</a:t>
            </a:r>
          </a:p>
          <a:p>
            <a:pPr algn="r">
              <a:buClr>
                <a:srgbClr val="5FCBEF"/>
              </a:buClr>
              <a:buFont typeface="Wingdings 3"/>
              <a:defRPr sz="3800" b="0">
                <a:solidFill>
                  <a:srgbClr val="632423"/>
                </a:solidFill>
                <a:latin typeface="+mn-lt"/>
                <a:ea typeface="+mn-ea"/>
                <a:cs typeface="+mn-cs"/>
                <a:sym typeface="Avenir Heavy"/>
              </a:defRPr>
            </a:pPr>
            <a:r>
              <a:rPr dirty="0"/>
              <a:t>PMB 218,  2136 Ford Parkway,  St. Paul, MN  55116-1863</a:t>
            </a:r>
          </a:p>
          <a:p>
            <a:pPr algn="r">
              <a:buClr>
                <a:srgbClr val="5FCBEF"/>
              </a:buClr>
              <a:buFont typeface="Wingdings 3"/>
              <a:defRPr sz="3800" b="0">
                <a:solidFill>
                  <a:srgbClr val="632423"/>
                </a:solidFill>
                <a:latin typeface="+mn-lt"/>
                <a:ea typeface="+mn-ea"/>
                <a:cs typeface="+mn-cs"/>
                <a:sym typeface="Avenir Heavy"/>
              </a:defRPr>
            </a:pPr>
            <a:r>
              <a:rPr dirty="0">
                <a:hlinkClick r:id="rId2"/>
              </a:rPr>
              <a:t>www.nationalhealthfreedom.org</a:t>
            </a:r>
            <a:r>
              <a:rPr dirty="0"/>
              <a:t>  </a:t>
            </a:r>
          </a:p>
          <a:p>
            <a:pPr algn="r">
              <a:buClr>
                <a:srgbClr val="5FCBEF"/>
              </a:buClr>
              <a:buFont typeface="Wingdings 3"/>
              <a:defRPr sz="3800" b="0">
                <a:solidFill>
                  <a:srgbClr val="632423"/>
                </a:solidFill>
                <a:latin typeface="+mn-lt"/>
                <a:ea typeface="+mn-ea"/>
                <a:cs typeface="+mn-cs"/>
                <a:sym typeface="Avenir Heavy"/>
              </a:defRPr>
            </a:pPr>
            <a:r>
              <a:rPr dirty="0"/>
              <a:t>E-mail: info@nationalhealthfreedom.org</a:t>
            </a:r>
          </a:p>
        </p:txBody>
      </p:sp>
      <p:pic>
        <p:nvPicPr>
          <p:cNvPr id="122" name="NHFA_LOGO-with-glow.png" descr="NHFA_LOGO-with-glow.png"/>
          <p:cNvPicPr>
            <a:picLocks noChangeAspect="1"/>
          </p:cNvPicPr>
          <p:nvPr/>
        </p:nvPicPr>
        <p:blipFill>
          <a:blip r:embed="rId3"/>
          <a:stretch>
            <a:fillRect/>
          </a:stretch>
        </p:blipFill>
        <p:spPr>
          <a:xfrm>
            <a:off x="18935700" y="6679112"/>
            <a:ext cx="4464146" cy="3027058"/>
          </a:xfrm>
          <a:prstGeom prst="rect">
            <a:avLst/>
          </a:prstGeom>
          <a:ln w="12700">
            <a:miter lim="400000"/>
          </a:ln>
        </p:spPr>
      </p:pic>
      <p:pic>
        <p:nvPicPr>
          <p:cNvPr id="123" name="NHFC_ Logo_Final_2020.jpeg" descr="NHFC_ Logo_Final_2020.jpeg"/>
          <p:cNvPicPr>
            <a:picLocks noChangeAspect="1"/>
          </p:cNvPicPr>
          <p:nvPr/>
        </p:nvPicPr>
        <p:blipFill>
          <a:blip r:embed="rId4"/>
          <a:stretch>
            <a:fillRect/>
          </a:stretch>
        </p:blipFill>
        <p:spPr>
          <a:xfrm>
            <a:off x="16153542" y="6934200"/>
            <a:ext cx="2561279" cy="2516883"/>
          </a:xfrm>
          <a:prstGeom prst="rect">
            <a:avLst/>
          </a:prstGeom>
          <a:ln w="12700">
            <a:miter lim="400000"/>
          </a:ln>
        </p:spPr>
      </p:pic>
      <p:sp>
        <p:nvSpPr>
          <p:cNvPr id="124" name="2023"/>
          <p:cNvSpPr txBox="1"/>
          <p:nvPr/>
        </p:nvSpPr>
        <p:spPr>
          <a:xfrm>
            <a:off x="11157993" y="4585494"/>
            <a:ext cx="7873950"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spcBef>
                <a:spcPts val="5900"/>
              </a:spcBef>
              <a:defRPr sz="10000" b="0">
                <a:solidFill>
                  <a:srgbClr val="FFFFFF"/>
                </a:solidFill>
                <a:latin typeface="+mn-lt"/>
                <a:ea typeface="+mn-ea"/>
                <a:cs typeface="+mn-cs"/>
                <a:sym typeface="Avenir Heavy"/>
              </a:defRPr>
            </a:lvl1pPr>
          </a:lstStyle>
          <a:p>
            <a:r>
              <a:rPr lang="en-US" dirty="0"/>
              <a:t>August 9, 2023</a:t>
            </a:r>
            <a:endParaRPr dirty="0"/>
          </a:p>
        </p:txBody>
      </p:sp>
      <p:sp>
        <p:nvSpPr>
          <p:cNvPr id="125" name="Diane M. Miller JD Law and Public Policy Advisor…"/>
          <p:cNvSpPr txBox="1"/>
          <p:nvPr/>
        </p:nvSpPr>
        <p:spPr>
          <a:xfrm>
            <a:off x="6792256" y="7236426"/>
            <a:ext cx="7870744" cy="20877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defTabSz="914400">
              <a:defRPr sz="4300" b="0">
                <a:solidFill>
                  <a:srgbClr val="632423"/>
                </a:solidFill>
                <a:latin typeface="+mn-lt"/>
                <a:ea typeface="+mn-ea"/>
                <a:cs typeface="+mn-cs"/>
                <a:sym typeface="Avenir Heavy"/>
              </a:defRPr>
            </a:pPr>
            <a:r>
              <a:rPr lang="en-US" dirty="0"/>
              <a:t>Steven O’Connor</a:t>
            </a:r>
            <a:r>
              <a:rPr dirty="0"/>
              <a:t> JD</a:t>
            </a:r>
            <a:br>
              <a:rPr dirty="0"/>
            </a:br>
            <a:r>
              <a:rPr lang="en-US" dirty="0"/>
              <a:t>Staff Attorney</a:t>
            </a:r>
            <a:endParaRPr dirty="0"/>
          </a:p>
          <a:p>
            <a:pPr algn="l" defTabSz="914400">
              <a:defRPr sz="4300" b="0">
                <a:solidFill>
                  <a:srgbClr val="632423"/>
                </a:solidFill>
                <a:latin typeface="+mn-lt"/>
                <a:ea typeface="+mn-ea"/>
                <a:cs typeface="+mn-cs"/>
                <a:sym typeface="Avenir Heavy"/>
              </a:defRPr>
            </a:pPr>
            <a:r>
              <a:rPr dirty="0"/>
              <a:t>National Health Freedom Coalition</a:t>
            </a:r>
          </a:p>
        </p:txBody>
      </p:sp>
      <p:pic>
        <p:nvPicPr>
          <p:cNvPr id="2" name="Picture 2" descr="Image preview">
            <a:extLst>
              <a:ext uri="{FF2B5EF4-FFF2-40B4-BE49-F238E27FC236}">
                <a16:creationId xmlns:a16="http://schemas.microsoft.com/office/drawing/2014/main" id="{6F91B3BE-BD99-2D13-FF17-C1535E20C09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7029" y="9706170"/>
            <a:ext cx="6466069" cy="359180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E14DC1-84CF-310C-CC33-C8B5C49EFC13}"/>
              </a:ext>
            </a:extLst>
          </p:cNvPr>
          <p:cNvSpPr txBox="1"/>
          <p:nvPr/>
        </p:nvSpPr>
        <p:spPr>
          <a:xfrm>
            <a:off x="5299364" y="2070131"/>
            <a:ext cx="12194770" cy="101668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42900" marR="0" lvl="0" indent="-342900">
              <a:lnSpc>
                <a:spcPct val="107000"/>
              </a:lnSpc>
              <a:spcBef>
                <a:spcPts val="0"/>
              </a:spcBef>
              <a:spcAft>
                <a:spcPts val="800"/>
              </a:spcAft>
              <a:buFont typeface="Symbol" panose="05050102010706020507" pitchFamily="18" charset="2"/>
              <a:buChar char=""/>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The medical examiner ruled his cause of death to be “complications of COVID-19 vaccine-related myocarditis.” His death certificate also listed COVID-19 vaccine-related myocarditis as the sole immediate cause of death.</a:t>
            </a:r>
          </a:p>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800"/>
              </a:spcAft>
              <a:buFont typeface="Symbol" panose="05050102010706020507" pitchFamily="18" charset="2"/>
              <a:buChar char=""/>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The only exception to PREP Act immunity is if a countermeasure-related injury is caused by “willful misconduct” by a covered person or entity.</a:t>
            </a:r>
          </a:p>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 </a:t>
            </a:r>
          </a:p>
          <a:p>
            <a:pPr marL="571500" indent="-571500">
              <a:buFont typeface="Arial" panose="020B0604020202020204" pitchFamily="34" charset="0"/>
              <a:buChar char="•"/>
            </a:pPr>
            <a:r>
              <a:rPr lang="en-US" sz="4000" dirty="0">
                <a:effectLst/>
                <a:latin typeface="Calibri" panose="020F0502020204030204" pitchFamily="34" charset="0"/>
                <a:ea typeface="Calibri" panose="020F0502020204030204" pitchFamily="34" charset="0"/>
                <a:cs typeface="Times New Roman" panose="02020603050405020304" pitchFamily="18" charset="0"/>
              </a:rPr>
              <a:t> Drugs fully approved by the FDA must be found to be “safe, pure, and potent,” but EUA drugs are held to a lower standard — they are required only to demonstrate that they “may be effective,” according to the FDA</a:t>
            </a:r>
            <a:endParaRPr lang="en-US" sz="4000" dirty="0"/>
          </a:p>
        </p:txBody>
      </p:sp>
    </p:spTree>
    <p:extLst>
      <p:ext uri="{BB962C8B-B14F-4D97-AF65-F5344CB8AC3E}">
        <p14:creationId xmlns:p14="http://schemas.microsoft.com/office/powerpoint/2010/main" val="65212424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ow Will COVID-19 Affect Future Jury Trials? | California Employment Law  Update">
            <a:extLst>
              <a:ext uri="{FF2B5EF4-FFF2-40B4-BE49-F238E27FC236}">
                <a16:creationId xmlns:a16="http://schemas.microsoft.com/office/drawing/2014/main" id="{BF13F09D-F48B-5E4D-B16D-52D75C9741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015" y="665228"/>
            <a:ext cx="23320361" cy="12352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595047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451A3"/>
            </a:gs>
            <a:gs pos="100000">
              <a:srgbClr val="FFFFFF"/>
            </a:gs>
          </a:gsLst>
          <a:lin ang="3780194" scaled="0"/>
        </a:gradFill>
        <a:effectLst/>
      </p:bgPr>
    </p:bg>
    <p:spTree>
      <p:nvGrpSpPr>
        <p:cNvPr id="1" name=""/>
        <p:cNvGrpSpPr/>
        <p:nvPr/>
      </p:nvGrpSpPr>
      <p:grpSpPr>
        <a:xfrm>
          <a:off x="0" y="0"/>
          <a:ext cx="0" cy="0"/>
          <a:chOff x="0" y="0"/>
          <a:chExt cx="0" cy="0"/>
        </a:xfrm>
      </p:grpSpPr>
      <p:sp>
        <p:nvSpPr>
          <p:cNvPr id="128" name="Rectangle"/>
          <p:cNvSpPr/>
          <p:nvPr/>
        </p:nvSpPr>
        <p:spPr>
          <a:xfrm>
            <a:off x="909508" y="965200"/>
            <a:ext cx="22664738" cy="11785600"/>
          </a:xfrm>
          <a:prstGeom prst="rect">
            <a:avLst/>
          </a:prstGeom>
          <a:solidFill>
            <a:srgbClr val="FFFFFF"/>
          </a:solidFill>
          <a:ln w="12700">
            <a:miter lim="400000"/>
          </a:ln>
        </p:spPr>
        <p:txBody>
          <a:bodyPr lIns="0" tIns="0" rIns="0" bIns="0" anchor="ctr"/>
          <a:lstStyle/>
          <a:p>
            <a:pPr marL="0" marR="0">
              <a:lnSpc>
                <a:spcPct val="107000"/>
              </a:lnSpc>
              <a:spcBef>
                <a:spcPts val="0"/>
              </a:spcBef>
              <a:spcAft>
                <a:spcPts val="800"/>
              </a:spcAft>
            </a:pPr>
            <a:endParaRPr lang="en-US" sz="4800" i="1"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endParaRPr>
          </a:p>
          <a:p>
            <a:pPr marL="0" marR="0">
              <a:lnSpc>
                <a:spcPct val="107000"/>
              </a:lnSpc>
              <a:spcBef>
                <a:spcPts val="0"/>
              </a:spcBef>
              <a:spcAft>
                <a:spcPts val="800"/>
              </a:spcAft>
            </a:pPr>
            <a:endParaRPr lang="en-US" sz="4800" i="1" u="sng" kern="100"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endParaRPr>
          </a:p>
          <a:p>
            <a:pPr marL="0" marR="0">
              <a:lnSpc>
                <a:spcPct val="107000"/>
              </a:lnSpc>
              <a:spcBef>
                <a:spcPts val="0"/>
              </a:spcBef>
              <a:spcAft>
                <a:spcPts val="800"/>
              </a:spcAft>
            </a:pPr>
            <a:endParaRPr lang="en-US" sz="4800" i="1"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endParaRPr>
          </a:p>
          <a:p>
            <a:pPr marL="0" marR="0">
              <a:lnSpc>
                <a:spcPct val="107000"/>
              </a:lnSpc>
              <a:spcBef>
                <a:spcPts val="0"/>
              </a:spcBef>
              <a:spcAft>
                <a:spcPts val="800"/>
              </a:spcAft>
            </a:pPr>
            <a:endParaRPr lang="en-US" sz="4800" i="1" u="sng" kern="100"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endParaRPr>
          </a:p>
          <a:p>
            <a:pPr marL="0" marR="0">
              <a:lnSpc>
                <a:spcPct val="107000"/>
              </a:lnSpc>
              <a:spcBef>
                <a:spcPts val="0"/>
              </a:spcBef>
              <a:spcAft>
                <a:spcPts val="800"/>
              </a:spcAft>
            </a:pPr>
            <a:endParaRPr lang="en-US" sz="4800" i="1"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endParaRPr>
          </a:p>
          <a:p>
            <a:pPr marL="0" marR="0">
              <a:lnSpc>
                <a:spcPct val="107000"/>
              </a:lnSpc>
              <a:spcBef>
                <a:spcPts val="0"/>
              </a:spcBef>
              <a:spcAft>
                <a:spcPts val="800"/>
              </a:spcAft>
            </a:pPr>
            <a:r>
              <a:rPr lang="en-US" sz="4800" i="1"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Missouri v. Biden</a:t>
            </a:r>
            <a:r>
              <a:rPr lang="en-US" sz="4800" i="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US District Court Louisiana, June 4, 2023</a:t>
            </a: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Major First Amendment case: Biden officials banned from telling social media firms what to publish around issues including COVID-19 and our response. Government appealed, and 21 states filed </a:t>
            </a:r>
            <a:r>
              <a:rPr lang="en-US" sz="4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amicus brief</a:t>
            </a: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 to overturn this decision. Case is currently pending before the U.S. Court of Appeals for the Fifth Circuit.</a:t>
            </a: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Anti-free speech states? Arizona, California Colorado, Connecticut, the District of Columbia, Delaware, Hawaii, Illinois, Maine, Massachusetts, Michigan, Minnesota, Nevada, New Jersey, New Mexico, New York, Oregon, Pennsylvania, Rhode Island, Vermont, and Wisconsin.</a:t>
            </a: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 </a:t>
            </a:r>
          </a:p>
          <a:p>
            <a:pPr>
              <a:defRPr sz="3200" b="0">
                <a:solidFill>
                  <a:srgbClr val="5451A3"/>
                </a:solidFill>
                <a:latin typeface="Helvetica Neue Medium"/>
                <a:ea typeface="Helvetica Neue Medium"/>
                <a:cs typeface="Helvetica Neue Medium"/>
                <a:sym typeface="Helvetica Neue Medium"/>
              </a:defRPr>
            </a:pPr>
            <a:endParaRPr sz="4800" dirty="0"/>
          </a:p>
        </p:txBody>
      </p:sp>
      <p:sp>
        <p:nvSpPr>
          <p:cNvPr id="131" name="State Law"/>
          <p:cNvSpPr txBox="1"/>
          <p:nvPr/>
        </p:nvSpPr>
        <p:spPr>
          <a:xfrm>
            <a:off x="11797768" y="2303462"/>
            <a:ext cx="102657"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2" name="Homeopathic Occupation"/>
          <p:cNvSpPr txBox="1"/>
          <p:nvPr/>
        </p:nvSpPr>
        <p:spPr>
          <a:xfrm>
            <a:off x="-898844" y="4194477"/>
            <a:ext cx="16632996" cy="8566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defTabSz="914400">
              <a:defRPr sz="4900" b="0">
                <a:solidFill>
                  <a:srgbClr val="FFFFFF"/>
                </a:solidFill>
                <a:latin typeface="Avenir Medium"/>
                <a:ea typeface="Avenir Medium"/>
                <a:cs typeface="Avenir Medium"/>
                <a:sym typeface="Avenir Medium"/>
              </a:defRPr>
            </a:lvl1pPr>
          </a:lstStyle>
          <a:p>
            <a:endParaRPr dirty="0"/>
          </a:p>
        </p:txBody>
      </p:sp>
      <p:sp>
        <p:nvSpPr>
          <p:cNvPr id="133" name="Federal Law"/>
          <p:cNvSpPr txBox="1"/>
          <p:nvPr/>
        </p:nvSpPr>
        <p:spPr>
          <a:xfrm>
            <a:off x="11975569" y="7434262"/>
            <a:ext cx="102656"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4" name="Manufacturing, Selling, Marketing or…"/>
          <p:cNvSpPr txBox="1"/>
          <p:nvPr/>
        </p:nvSpPr>
        <p:spPr>
          <a:xfrm>
            <a:off x="5229224" y="9157394"/>
            <a:ext cx="14204951" cy="1828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defTabSz="914400">
              <a:defRPr sz="5000" b="0">
                <a:solidFill>
                  <a:srgbClr val="FFFFFF"/>
                </a:solidFill>
                <a:latin typeface="Avenir Medium"/>
                <a:ea typeface="Avenir Medium"/>
                <a:cs typeface="Avenir Medium"/>
                <a:sym typeface="Avenir Medium"/>
              </a:defRPr>
            </a:pPr>
            <a:r>
              <a:rPr dirty="0"/>
              <a:t>Manufacturing, Selling, Marketing or </a:t>
            </a:r>
          </a:p>
          <a:p>
            <a:pPr defTabSz="914400">
              <a:defRPr sz="5000" b="0">
                <a:solidFill>
                  <a:srgbClr val="FFFFFF"/>
                </a:solidFill>
                <a:latin typeface="Avenir Medium"/>
                <a:ea typeface="Avenir Medium"/>
                <a:cs typeface="Avenir Medium"/>
                <a:sym typeface="Avenir Medium"/>
              </a:defRPr>
            </a:pPr>
            <a:r>
              <a:rPr dirty="0"/>
              <a:t>Making Health Claims of Homeopathic Remedies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76646D-E567-6F75-E0BD-152CF57F6E6C}"/>
              </a:ext>
            </a:extLst>
          </p:cNvPr>
          <p:cNvSpPr txBox="1"/>
          <p:nvPr/>
        </p:nvSpPr>
        <p:spPr>
          <a:xfrm>
            <a:off x="3258589" y="2154823"/>
            <a:ext cx="17444258" cy="94722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nSpc>
                <a:spcPct val="107000"/>
              </a:lnSpc>
              <a:spcBef>
                <a:spcPts val="0"/>
              </a:spcBef>
              <a:spcAft>
                <a:spcPts val="800"/>
              </a:spcAft>
            </a:pPr>
            <a:r>
              <a:rPr lang="en-US" sz="4400" i="1"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Groff v. </a:t>
            </a:r>
            <a:r>
              <a:rPr lang="en-US" sz="4400" i="1" u="sng" kern="100"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Dejoy</a:t>
            </a: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 US Supreme Court, June 29, 2023</a:t>
            </a:r>
          </a:p>
          <a:p>
            <a:pPr marL="0" marR="0">
              <a:lnSpc>
                <a:spcPct val="107000"/>
              </a:lnSpc>
              <a:spcBef>
                <a:spcPts val="0"/>
              </a:spcBef>
              <a:spcAft>
                <a:spcPts val="800"/>
              </a:spcAft>
            </a:pPr>
            <a:endParaRPr lang="en-US" sz="4400" kern="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Clarifies standard for how much hardship an employer has to show in order to justify declining religious accommodation. </a:t>
            </a:r>
          </a:p>
          <a:p>
            <a:pPr marL="0" marR="0">
              <a:lnSpc>
                <a:spcPct val="107000"/>
              </a:lnSpc>
              <a:spcBef>
                <a:spcPts val="0"/>
              </a:spcBef>
              <a:spcAft>
                <a:spcPts val="800"/>
              </a:spcAft>
            </a:pPr>
            <a:endParaRPr lang="en-US"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Involved a Christian postal delivery person who wanted Sundays off work.</a:t>
            </a:r>
          </a:p>
          <a:p>
            <a:pPr marL="0" marR="0">
              <a:lnSpc>
                <a:spcPct val="107000"/>
              </a:lnSpc>
              <a:spcBef>
                <a:spcPts val="0"/>
              </a:spcBef>
              <a:spcAft>
                <a:spcPts val="800"/>
              </a:spcAf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Does this also apply to denial of religious vaccine exemptions? Most experts say yes but it is a bit complicated. </a:t>
            </a:r>
          </a:p>
          <a:p>
            <a:pPr marL="0" marR="0">
              <a:lnSpc>
                <a:spcPct val="107000"/>
              </a:lnSpc>
              <a:spcBef>
                <a:spcPts val="0"/>
              </a:spcBef>
              <a:spcAft>
                <a:spcPts val="800"/>
              </a:spcAft>
            </a:pPr>
            <a:endParaRPr lang="en-US"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Old standard was employer had to show “more than de </a:t>
            </a:r>
            <a:r>
              <a:rPr lang="en-US" sz="4400" kern="100" dirty="0" err="1">
                <a:effectLst/>
                <a:latin typeface="Calibri" panose="020F0502020204030204" pitchFamily="34" charset="0"/>
                <a:ea typeface="Calibri" panose="020F0502020204030204" pitchFamily="34" charset="0"/>
                <a:cs typeface="Times New Roman" panose="02020603050405020304" pitchFamily="18" charset="0"/>
              </a:rPr>
              <a:t>minimus</a:t>
            </a: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 [very minor]” cost/hardship. Now have to show “substantial” cost/hardship. Major change in how courts will look at cases. </a:t>
            </a:r>
          </a:p>
        </p:txBody>
      </p:sp>
    </p:spTree>
    <p:extLst>
      <p:ext uri="{BB962C8B-B14F-4D97-AF65-F5344CB8AC3E}">
        <p14:creationId xmlns:p14="http://schemas.microsoft.com/office/powerpoint/2010/main" val="389339332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D3F4C6-902F-C1B2-EAE6-089664F90D30}"/>
              </a:ext>
            </a:extLst>
          </p:cNvPr>
          <p:cNvSpPr txBox="1"/>
          <p:nvPr/>
        </p:nvSpPr>
        <p:spPr>
          <a:xfrm>
            <a:off x="5332616" y="2277290"/>
            <a:ext cx="12194770" cy="100543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Dueling Opinions on Religious Exemptions: </a:t>
            </a: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4800" i="1" u="sng" kern="100"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Bosarge</a:t>
            </a:r>
            <a:r>
              <a:rPr lang="en-US" sz="4800" i="1"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 v. Edney</a:t>
            </a: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 US District Court in Mississippi, April 18, 2023</a:t>
            </a:r>
          </a:p>
          <a:p>
            <a:pPr marL="0" marR="0">
              <a:lnSpc>
                <a:spcPct val="107000"/>
              </a:lnSpc>
              <a:spcBef>
                <a:spcPts val="0"/>
              </a:spcBef>
              <a:spcAft>
                <a:spcPts val="800"/>
              </a:spcAft>
            </a:pP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Based on Mississippi’s Religious Freedom Restoration Act, the court ordered that since they accept medical exemptions, they must accept religious exemptions. One big factor is that the government admitted current law could not pass “strict scrutiny” standard.</a:t>
            </a: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54244577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99029D-6A81-851A-CECA-D6D23E4D4D2C}"/>
              </a:ext>
            </a:extLst>
          </p:cNvPr>
          <p:cNvSpPr txBox="1"/>
          <p:nvPr/>
        </p:nvSpPr>
        <p:spPr>
          <a:xfrm>
            <a:off x="4434840" y="214419"/>
            <a:ext cx="12194770" cy="137166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nSpc>
                <a:spcPct val="107000"/>
              </a:lnSpc>
              <a:spcBef>
                <a:spcPts val="0"/>
              </a:spcBef>
              <a:spcAft>
                <a:spcPts val="800"/>
              </a:spcAft>
            </a:pPr>
            <a:r>
              <a:rPr lang="en-US" sz="4400" i="1"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We The Patriots USA v. Conn. Office of Early Childhood Dev.</a:t>
            </a:r>
            <a:r>
              <a:rPr lang="en-US" sz="4400" i="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US Court of Appeals Second Circuit, August 4, 2023</a:t>
            </a:r>
          </a:p>
          <a:p>
            <a:pPr marL="0" marR="0">
              <a:lnSpc>
                <a:spcPct val="107000"/>
              </a:lnSpc>
              <a:spcBef>
                <a:spcPts val="0"/>
              </a:spcBef>
              <a:spcAft>
                <a:spcPts val="800"/>
              </a:spcAf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Upheld Connecticut law that removed religious exemptions for K-12 vaccines while leaving a medical exemption.  </a:t>
            </a:r>
          </a:p>
          <a:p>
            <a:pPr marL="0" marR="0">
              <a:lnSpc>
                <a:spcPct val="107000"/>
              </a:lnSpc>
              <a:spcBef>
                <a:spcPts val="0"/>
              </a:spcBef>
              <a:spcAft>
                <a:spcPts val="800"/>
              </a:spcAf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“Only one court -- state or federal, trial or appellate -- has ever found plausible a claim of a constitutional defect in a state's school vaccination mandate on account of the absence or repeal of a religious exemption. See </a:t>
            </a:r>
            <a:r>
              <a:rPr lang="en-US" sz="4400" i="1" kern="100" dirty="0" err="1">
                <a:effectLst/>
                <a:latin typeface="Calibri" panose="020F0502020204030204" pitchFamily="34" charset="0"/>
                <a:ea typeface="Calibri" panose="020F0502020204030204" pitchFamily="34" charset="0"/>
                <a:cs typeface="Times New Roman" panose="02020603050405020304" pitchFamily="18" charset="0"/>
              </a:rPr>
              <a:t>Bosarge</a:t>
            </a:r>
            <a:r>
              <a:rPr lang="en-US" sz="4400" i="1" kern="100" dirty="0">
                <a:effectLst/>
                <a:latin typeface="Calibri" panose="020F0502020204030204" pitchFamily="34" charset="0"/>
                <a:ea typeface="Calibri" panose="020F0502020204030204" pitchFamily="34" charset="0"/>
                <a:cs typeface="Times New Roman" panose="02020603050405020304" pitchFamily="18" charset="0"/>
              </a:rPr>
              <a:t> v. Edney….”</a:t>
            </a: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“We decline to disturb this nearly unanimous consensus.”</a:t>
            </a:r>
          </a:p>
          <a:p>
            <a:pPr marL="0" marR="0">
              <a:lnSpc>
                <a:spcPct val="107000"/>
              </a:lnSpc>
              <a:spcBef>
                <a:spcPts val="0"/>
              </a:spcBef>
              <a:spcAft>
                <a:spcPts val="800"/>
              </a:spcAf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“In Connecticut, vaccination mandates for schoolchildren date back to 1882, the same year the State began requiring attendance at school for children aged eight to fourteen.”</a:t>
            </a:r>
          </a:p>
        </p:txBody>
      </p:sp>
    </p:spTree>
    <p:extLst>
      <p:ext uri="{BB962C8B-B14F-4D97-AF65-F5344CB8AC3E}">
        <p14:creationId xmlns:p14="http://schemas.microsoft.com/office/powerpoint/2010/main" val="254668230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0A4411-C9F6-B3A1-739B-3A04046FF0AE}"/>
              </a:ext>
            </a:extLst>
          </p:cNvPr>
          <p:cNvSpPr txBox="1"/>
          <p:nvPr/>
        </p:nvSpPr>
        <p:spPr>
          <a:xfrm>
            <a:off x="1641764" y="1320907"/>
            <a:ext cx="19871574" cy="1173244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Dissent: “Although Connecticut asserts that this differing treatment between religious and secular exemptions was prompted by a substantial increase over recent years in the number of religious exemptions and an acute risk of an outbreak of disease, Connecticut fails to explain how forty-four states and the District of Columbia have maintained a religious exemption for mandatory student vaccinations without jeopardizing public health and safety.”  </a:t>
            </a:r>
          </a:p>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We the Patriots USA attorney Norm </a:t>
            </a:r>
            <a:r>
              <a:rPr lang="en-US" sz="4000" kern="100" dirty="0" err="1">
                <a:effectLst/>
                <a:latin typeface="Calibri" panose="020F0502020204030204" pitchFamily="34" charset="0"/>
                <a:ea typeface="Calibri" panose="020F0502020204030204" pitchFamily="34" charset="0"/>
                <a:cs typeface="Times New Roman" panose="02020603050405020304" pitchFamily="18" charset="0"/>
              </a:rPr>
              <a:t>Pattis</a:t>
            </a: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 indicated that they would seek rehearing with full court of appeal and then petition the US Supreme Court if needed. The religious exemption had been on books since 1959.</a:t>
            </a:r>
          </a:p>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Connecticut has </a:t>
            </a:r>
            <a:r>
              <a:rPr lang="en-US" sz="40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law</a:t>
            </a: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 similar to Religious Freedom Restoration Act.   </a:t>
            </a:r>
          </a:p>
          <a:p>
            <a:r>
              <a:rPr lang="en-US" sz="4000" dirty="0">
                <a:effectLst/>
                <a:latin typeface="Calibri" panose="020F0502020204030204" pitchFamily="34" charset="0"/>
                <a:ea typeface="Calibri" panose="020F0502020204030204" pitchFamily="34" charset="0"/>
                <a:cs typeface="Times New Roman" panose="02020603050405020304" pitchFamily="18" charset="0"/>
              </a:rPr>
              <a:t>Connecticut passed its own version of the act before Congress, (PA 93-252 , An Act Concerning Religious Freedom). The act is very similar to the federal one, with only small differences in wording. For example, the state law speaks of “burden” and the federal law of “substantially burden.” </a:t>
            </a:r>
            <a:r>
              <a:rPr lang="en-US" sz="4000" i="1" dirty="0">
                <a:effectLst/>
                <a:latin typeface="Calibri" panose="020F0502020204030204" pitchFamily="34" charset="0"/>
                <a:ea typeface="Calibri" panose="020F0502020204030204" pitchFamily="34" charset="0"/>
                <a:cs typeface="Times New Roman" panose="02020603050405020304" pitchFamily="18" charset="0"/>
              </a:rPr>
              <a:t>We the Patriots’</a:t>
            </a:r>
            <a:r>
              <a:rPr lang="en-US" sz="4000" dirty="0">
                <a:effectLst/>
                <a:latin typeface="Calibri" panose="020F0502020204030204" pitchFamily="34" charset="0"/>
                <a:ea typeface="Calibri" panose="020F0502020204030204" pitchFamily="34" charset="0"/>
                <a:cs typeface="Times New Roman" panose="02020603050405020304" pitchFamily="18" charset="0"/>
              </a:rPr>
              <a:t> judge does not address this </a:t>
            </a:r>
            <a:r>
              <a:rPr lang="en-US" sz="4000">
                <a:effectLst/>
                <a:latin typeface="Calibri" panose="020F0502020204030204" pitchFamily="34" charset="0"/>
                <a:ea typeface="Calibri" panose="020F0502020204030204" pitchFamily="34" charset="0"/>
                <a:cs typeface="Times New Roman" panose="02020603050405020304" pitchFamily="18" charset="0"/>
              </a:rPr>
              <a:t>key law?</a:t>
            </a:r>
            <a:endParaRPr lang="en-US" sz="4000" dirty="0"/>
          </a:p>
        </p:txBody>
      </p:sp>
    </p:spTree>
    <p:extLst>
      <p:ext uri="{BB962C8B-B14F-4D97-AF65-F5344CB8AC3E}">
        <p14:creationId xmlns:p14="http://schemas.microsoft.com/office/powerpoint/2010/main" val="149527289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6E1ACD-A4FB-C681-D007-010F84B591CC}"/>
              </a:ext>
            </a:extLst>
          </p:cNvPr>
          <p:cNvSpPr txBox="1"/>
          <p:nvPr/>
        </p:nvSpPr>
        <p:spPr>
          <a:xfrm>
            <a:off x="5199611" y="2005496"/>
            <a:ext cx="12194770" cy="106134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nSpc>
                <a:spcPct val="107000"/>
              </a:lnSpc>
              <a:spcBef>
                <a:spcPts val="0"/>
              </a:spcBef>
              <a:spcAft>
                <a:spcPts val="800"/>
              </a:spcAf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State Police Association of Massachusetts Partial Win in Arbitration:</a:t>
            </a:r>
          </a:p>
          <a:p>
            <a:pPr marL="0" marR="0">
              <a:lnSpc>
                <a:spcPct val="107000"/>
              </a:lnSpc>
              <a:spcBef>
                <a:spcPts val="0"/>
              </a:spcBef>
              <a:spcAft>
                <a:spcPts val="800"/>
              </a:spcAft>
            </a:pPr>
            <a:endParaRPr lang="en-US"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Association President Patrick McNamara tweeted a press release re </a:t>
            </a:r>
            <a:r>
              <a:rPr lang="en-US" sz="44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Arbitration award</a:t>
            </a: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endParaRPr lang="en-US"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“Earlier today, I had the distinct honor and privilege of informing seven of our Troopers, who have been suspended without pay due to Executive Order 595, that they would be returning to work. This dispute began in October of 2021 when the Association filed a grievance on their behalf. Since then, the Association has been committed to making these members whole.”</a:t>
            </a:r>
          </a:p>
        </p:txBody>
      </p:sp>
    </p:spTree>
    <p:extLst>
      <p:ext uri="{BB962C8B-B14F-4D97-AF65-F5344CB8AC3E}">
        <p14:creationId xmlns:p14="http://schemas.microsoft.com/office/powerpoint/2010/main" val="110417849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C3B3A4-115A-96E6-45D9-5A448C04021A}"/>
              </a:ext>
            </a:extLst>
          </p:cNvPr>
          <p:cNvSpPr txBox="1"/>
          <p:nvPr/>
        </p:nvSpPr>
        <p:spPr>
          <a:xfrm>
            <a:off x="5083234" y="1506022"/>
            <a:ext cx="12194770" cy="107039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Award holds that: </a:t>
            </a:r>
          </a:p>
          <a:p>
            <a:pPr marR="0" lvl="0">
              <a:lnSpc>
                <a:spcPct val="107000"/>
              </a:lnSpc>
              <a:spcBef>
                <a:spcPts val="0"/>
              </a:spcBef>
              <a:spcAft>
                <a:spcPts val="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The Department of State Police did not violate Article 7- Anti-Discrimination and Affirmative Action, Sections 1 and 2 when it denied the religious exemption requests of the 156 State Police Association of Massachusetts members. That portion of the grievance is denied. </a:t>
            </a:r>
          </a:p>
          <a:p>
            <a:pPr marL="457200" marR="0">
              <a:lnSpc>
                <a:spcPct val="107000"/>
              </a:lnSpc>
              <a:spcBef>
                <a:spcPts val="0"/>
              </a:spcBef>
              <a:spcAft>
                <a:spcPts val="0"/>
              </a:spcAft>
            </a:pP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 </a:t>
            </a:r>
          </a:p>
          <a:p>
            <a:pPr marR="0" lvl="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The Department of State Police did </a:t>
            </a:r>
            <a:r>
              <a:rPr lang="en-US" sz="4000" i="1" kern="100" dirty="0">
                <a:effectLst/>
                <a:latin typeface="Calibri" panose="020F0502020204030204" pitchFamily="34" charset="0"/>
                <a:ea typeface="Calibri" panose="020F0502020204030204" pitchFamily="34" charset="0"/>
                <a:cs typeface="Times New Roman" panose="02020603050405020304" pitchFamily="18" charset="0"/>
              </a:rPr>
              <a:t>violate Article 7- Anti-Discrimination and Affirmative Action, Sections 1 and 2 when it denied the religious exemption requests of the eight State Police Association of Massachusetts members who DSP determined had a sincerely held religious objection, but then asserted it could not accommodate them because of undue hardship. That portion of the grievance is sustained.</a:t>
            </a:r>
          </a:p>
        </p:txBody>
      </p:sp>
    </p:spTree>
    <p:extLst>
      <p:ext uri="{BB962C8B-B14F-4D97-AF65-F5344CB8AC3E}">
        <p14:creationId xmlns:p14="http://schemas.microsoft.com/office/powerpoint/2010/main" val="356867571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999987-FD64-7CC1-24A0-DF8C5153B725}"/>
              </a:ext>
            </a:extLst>
          </p:cNvPr>
          <p:cNvSpPr txBox="1"/>
          <p:nvPr/>
        </p:nvSpPr>
        <p:spPr>
          <a:xfrm>
            <a:off x="1641764" y="1143743"/>
            <a:ext cx="20603094" cy="1208074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nSpc>
                <a:spcPct val="107000"/>
              </a:lnSpc>
              <a:spcBef>
                <a:spcPts val="0"/>
              </a:spcBef>
              <a:spcAft>
                <a:spcPts val="800"/>
              </a:spcAft>
            </a:pPr>
            <a:r>
              <a:rPr lang="en-US" sz="40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Watts v. Austin (Department of Defense)</a:t>
            </a: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 US District Court, District of Columbia, Filed May 31, 2023 </a:t>
            </a:r>
          </a:p>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CHD </a:t>
            </a:r>
            <a:r>
              <a:rPr lang="en-US" sz="40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reports</a:t>
            </a: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800"/>
              </a:spcAft>
              <a:buFont typeface="Symbol" panose="05050102010706020507" pitchFamily="18" charset="2"/>
              <a:buChar char=""/>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24-year-old man dies from vaccine-induced myocarditis and family sues DoD which oversaw Operation Warp Speed. Alleged that DOD engaged in “willful misconduct” by Pfizer for allowing EUA product use after full approval for Comirnaty.</a:t>
            </a:r>
          </a:p>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800"/>
              </a:spcAft>
              <a:buFont typeface="Symbol" panose="05050102010706020507" pitchFamily="18" charset="2"/>
              <a:buChar char=""/>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According to the complaint, the DOD “capitalized on a quintessential ‘bait and switch’ fraud,” using the fact that Comirnaty was FDA-approved to bolster its claims that the vaccine authorized for emergency use was “safe and effective,” in a move that intentionally misled millions of Americans.</a:t>
            </a:r>
          </a:p>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800"/>
              </a:spcAft>
              <a:buFont typeface="Symbol" panose="05050102010706020507" pitchFamily="18" charset="2"/>
              <a:buChar char=""/>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Watts was a student at a community college in New York. School mandated COVID-19 vaccine. Watts waited until FDA “approved” Comirnaty. But he was administered the EUA Pfizer BioNTech COVID-19 vaccine.</a:t>
            </a:r>
          </a:p>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951332081"/>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Avenir Heavy"/>
        <a:ea typeface="Avenir Heavy"/>
        <a:cs typeface="Avenir Heavy"/>
      </a:majorFont>
      <a:minorFont>
        <a:latin typeface="Avenir Heavy"/>
        <a:ea typeface="Avenir Heavy"/>
        <a:cs typeface="Avenir Heavy"/>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Avenir Heavy"/>
        <a:ea typeface="Avenir Heavy"/>
        <a:cs typeface="Avenir Heavy"/>
      </a:majorFont>
      <a:minorFont>
        <a:latin typeface="Avenir Heavy"/>
        <a:ea typeface="Avenir Heavy"/>
        <a:cs typeface="Avenir Heavy"/>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27</TotalTime>
  <Words>1145</Words>
  <Application>Microsoft Office PowerPoint</Application>
  <PresentationFormat>Custom</PresentationFormat>
  <Paragraphs>75</Paragraphs>
  <Slides>11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Avenir Book</vt:lpstr>
      <vt:lpstr>Avenir Heavy</vt:lpstr>
      <vt:lpstr>Calibri</vt:lpstr>
      <vt:lpstr>Helvetica Neue</vt:lpstr>
      <vt:lpstr>Helvetica Neue Light</vt:lpstr>
      <vt:lpstr>Helvetica Neue Medium</vt:lpstr>
      <vt:lpstr>Symbol</vt:lpstr>
      <vt:lpstr>Wingdings 3</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O'Connor</dc:creator>
  <cp:lastModifiedBy>Judy Buroker</cp:lastModifiedBy>
  <cp:revision>2</cp:revision>
  <dcterms:modified xsi:type="dcterms:W3CDTF">2024-05-26T04:24:11Z</dcterms:modified>
</cp:coreProperties>
</file>