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67366-278D-40D5-A84D-670793F0239D}" v="10" dt="2023-11-29T16:26:00.21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defTabSz="825500">
              <a:defRPr sz="8400">
                <a:solidFill>
                  <a:srgbClr val="000000"/>
                </a:solidFill>
                <a:latin typeface="Helvetica Neue Medium"/>
                <a:ea typeface="Helvetica Neue Medium"/>
                <a:cs typeface="Helvetica Neue Medium"/>
                <a:sym typeface="Helvetica Neue Medium"/>
              </a:defRPr>
            </a:lvl1pPr>
          </a:lstStyle>
          <a:p>
            <a:pPr>
              <a:defRPr>
                <a:effectLst/>
              </a:defRPr>
            </a:pPr>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atin typeface="Helvetica Neue"/>
                <a:ea typeface="Helvetica Neue"/>
                <a:cs typeface="Helvetica Neue"/>
                <a:sym typeface="Helvetica Neue"/>
              </a:defRPr>
            </a:lvl1pPr>
            <a:lvl2pPr marL="1117600" indent="-558800">
              <a:spcBef>
                <a:spcPts val="4500"/>
              </a:spcBef>
              <a:defRPr sz="3800">
                <a:latin typeface="Helvetica Neue"/>
                <a:ea typeface="Helvetica Neue"/>
                <a:cs typeface="Helvetica Neue"/>
                <a:sym typeface="Helvetica Neue"/>
              </a:defRPr>
            </a:lvl2pPr>
            <a:lvl3pPr marL="1676400" indent="-558800">
              <a:spcBef>
                <a:spcPts val="4500"/>
              </a:spcBef>
              <a:defRPr sz="3800">
                <a:latin typeface="Helvetica Neue"/>
                <a:ea typeface="Helvetica Neue"/>
                <a:cs typeface="Helvetica Neue"/>
                <a:sym typeface="Helvetica Neue"/>
              </a:defRPr>
            </a:lvl3pPr>
            <a:lvl4pPr marL="2235200" indent="-558800">
              <a:spcBef>
                <a:spcPts val="4500"/>
              </a:spcBef>
              <a:defRPr sz="3800">
                <a:latin typeface="Helvetica Neue"/>
                <a:ea typeface="Helvetica Neue"/>
                <a:cs typeface="Helvetica Neue"/>
                <a:sym typeface="Helvetica Neue"/>
              </a:defRPr>
            </a:lvl4pPr>
            <a:lvl5pPr marL="2794000" indent="-558800">
              <a:spcBef>
                <a:spcPts val="4500"/>
              </a:spcBef>
              <a:defRPr sz="38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15300325" y="7048500"/>
            <a:ext cx="8324850" cy="5549900"/>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quarter" idx="22"/>
          </p:nvPr>
        </p:nvSpPr>
        <p:spPr>
          <a:xfrm>
            <a:off x="15760700" y="863600"/>
            <a:ext cx="7404100" cy="7404100"/>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9906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50800" y="-1270000"/>
            <a:ext cx="24485600" cy="163237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9" r:id="rId7"/>
    <p:sldLayoutId id="2147483660" r:id="rId8"/>
  </p:sldLayoutIdLst>
  <p:transition spd="med"/>
  <p:txStyles>
    <p:titleStyle>
      <a:lvl1pPr marL="0" marR="0" indent="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1pPr>
      <a:lvl2pPr marL="0" marR="0" indent="457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2pPr>
      <a:lvl3pPr marL="0" marR="0" indent="914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3pPr>
      <a:lvl4pPr marL="0" marR="0" indent="1371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4pPr>
      <a:lvl5pPr marL="0" marR="0" indent="18288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5pPr>
      <a:lvl6pPr marL="0" marR="0" indent="22860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6pPr>
      <a:lvl7pPr marL="0" marR="0" indent="2743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7pPr>
      <a:lvl8pPr marL="0" marR="0" indent="3200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8pPr>
      <a:lvl9pPr marL="0" marR="0" indent="3657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tionalhealthfreedom.org/" TargetMode="Externa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docs.legis.wisconsin.gov/2023/related/proposals/ab610.pdf"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docs.legis.wisconsin.gov/2023/related/proposals/ab612.pdf"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docs.legis.wisconsin.gov/2023/related/proposals/ab510"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slature.mi.gov/documents/2023-2024/billintroduced/House/pdf/2023-HIB-5202.pdf"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search-prod.lis.state.oh.us/solarapi/v1/general_assembly_135/bills/hb319/IN/00/hb319_00_IN?format=pdf"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atic1.squarespace.com/static/5460e86be4b058ea427aec94/t/654940b5cc0cbb2b9e4cf174/1699299509227/SB+277+Complaint+Redacted.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2y5h3osumboay.cloudfront.net/sgbgoipwv01zsqlv50ngdg5kemq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hyperlink" Target="https://d2y5h3osumboay.cloudfront.net/jxqwsxu7yr3fhl3ep9hv6wyekrz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apitol.texas.gov/tlodocs/883/billtext/pdf/SB00007F.pdf#navpanes=0"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capitol.texas.gov/tlodocs/883/billtext/pdf/SB00041I.pdf#navpanes=0"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capitol.texas.gov/tlodocs/883/billtext/pdf/HB00091I.pdf#navpanes=0"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capitol.texas.gov/tlodocs/884/billtext/pdf/HB00049I.pdf#navpanes=0"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capitol.texas.gov/tlodocs/884/billtext/pdf/HB00035I.pdf#navpanes=0"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capitol.texas.gov/tlodocs/884/billtext/pdf/HB00034I.pdf#navpanes=0"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19" name="Rectangle"/>
          <p:cNvSpPr/>
          <p:nvPr/>
        </p:nvSpPr>
        <p:spPr>
          <a:xfrm>
            <a:off x="829369" y="694531"/>
            <a:ext cx="22725262" cy="5636420"/>
          </a:xfrm>
          <a:prstGeom prst="rect">
            <a:avLst/>
          </a:prstGeom>
          <a:solidFill>
            <a:srgbClr val="343562"/>
          </a:solidFill>
          <a:ln w="12700">
            <a:miter lim="400000"/>
          </a:ln>
        </p:spPr>
        <p:txBody>
          <a:bodyPr lIns="0" tIns="0" rIns="0" bIns="0" anchor="ctr"/>
          <a:lstStyle/>
          <a:p>
            <a:pPr>
              <a:defRPr sz="3200" b="0">
                <a:solidFill>
                  <a:srgbClr val="343562"/>
                </a:solidFill>
                <a:latin typeface="Helvetica Neue Medium"/>
                <a:ea typeface="Helvetica Neue Medium"/>
                <a:cs typeface="Helvetica Neue Medium"/>
                <a:sym typeface="Helvetica Neue Medium"/>
              </a:defRPr>
            </a:pPr>
            <a:endParaRPr dirty="0"/>
          </a:p>
        </p:txBody>
      </p:sp>
      <p:sp>
        <p:nvSpPr>
          <p:cNvPr id="120" name="Overview of Laws Regarding Homeopathic Remedies"/>
          <p:cNvSpPr txBox="1"/>
          <p:nvPr/>
        </p:nvSpPr>
        <p:spPr>
          <a:xfrm>
            <a:off x="6713788" y="1397368"/>
            <a:ext cx="11338040" cy="31803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r>
              <a:rPr lang="en-US" dirty="0"/>
              <a:t>Right to Refuse </a:t>
            </a:r>
          </a:p>
          <a:p>
            <a:r>
              <a:rPr lang="en-US" dirty="0"/>
              <a:t>New Bills and Beyond</a:t>
            </a:r>
            <a:endParaRPr dirty="0"/>
          </a:p>
        </p:txBody>
      </p:sp>
      <p:sp>
        <p:nvSpPr>
          <p:cNvPr id="121" name="NHFC and NHFA…"/>
          <p:cNvSpPr txBox="1"/>
          <p:nvPr/>
        </p:nvSpPr>
        <p:spPr>
          <a:xfrm>
            <a:off x="2645493" y="10229652"/>
            <a:ext cx="20568656" cy="274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r">
              <a:buClr>
                <a:srgbClr val="5FCBEF"/>
              </a:buClr>
              <a:buFont typeface="Wingdings 3"/>
              <a:defRPr sz="3800" b="0">
                <a:solidFill>
                  <a:srgbClr val="632423"/>
                </a:solidFill>
                <a:latin typeface="+mn-lt"/>
                <a:ea typeface="+mn-ea"/>
                <a:cs typeface="+mn-cs"/>
                <a:sym typeface="Avenir Heavy"/>
              </a:defRPr>
            </a:pPr>
            <a:r>
              <a:rPr dirty="0"/>
              <a:t>NHFC and NHFA</a:t>
            </a:r>
          </a:p>
          <a:p>
            <a:pPr algn="r">
              <a:buClr>
                <a:srgbClr val="5FCBEF"/>
              </a:buClr>
              <a:buFont typeface="Wingdings 3"/>
              <a:defRPr sz="3800" b="0">
                <a:solidFill>
                  <a:srgbClr val="632423"/>
                </a:solidFill>
                <a:latin typeface="+mn-lt"/>
                <a:ea typeface="+mn-ea"/>
                <a:cs typeface="+mn-cs"/>
                <a:sym typeface="Avenir Heavy"/>
              </a:defRPr>
            </a:pPr>
            <a:r>
              <a:rPr dirty="0"/>
              <a:t>PMB 218,  2136 Ford Parkway,  St. Paul, MN  55116-1863</a:t>
            </a:r>
          </a:p>
          <a:p>
            <a:pPr algn="r">
              <a:buClr>
                <a:srgbClr val="5FCBEF"/>
              </a:buClr>
              <a:buFont typeface="Wingdings 3"/>
              <a:defRPr sz="3800" b="0">
                <a:solidFill>
                  <a:srgbClr val="632423"/>
                </a:solidFill>
                <a:latin typeface="+mn-lt"/>
                <a:ea typeface="+mn-ea"/>
                <a:cs typeface="+mn-cs"/>
                <a:sym typeface="Avenir Heavy"/>
              </a:defRPr>
            </a:pPr>
            <a:r>
              <a:rPr dirty="0">
                <a:hlinkClick r:id="rId2"/>
              </a:rPr>
              <a:t>www.nationalhealthfreedom.org</a:t>
            </a:r>
            <a:r>
              <a:rPr dirty="0"/>
              <a:t>  </a:t>
            </a:r>
          </a:p>
          <a:p>
            <a:pPr algn="r">
              <a:buClr>
                <a:srgbClr val="5FCBEF"/>
              </a:buClr>
              <a:buFont typeface="Wingdings 3"/>
              <a:defRPr sz="3800" b="0">
                <a:solidFill>
                  <a:srgbClr val="632423"/>
                </a:solidFill>
                <a:latin typeface="+mn-lt"/>
                <a:ea typeface="+mn-ea"/>
                <a:cs typeface="+mn-cs"/>
                <a:sym typeface="Avenir Heavy"/>
              </a:defRPr>
            </a:pPr>
            <a:r>
              <a:rPr dirty="0"/>
              <a:t>E-mail: info@nationalhealthfreedom.org</a:t>
            </a:r>
          </a:p>
        </p:txBody>
      </p:sp>
      <p:pic>
        <p:nvPicPr>
          <p:cNvPr id="122" name="NHFA_LOGO-with-glow.png" descr="NHFA_LOGO-with-glow.png"/>
          <p:cNvPicPr>
            <a:picLocks noChangeAspect="1"/>
          </p:cNvPicPr>
          <p:nvPr/>
        </p:nvPicPr>
        <p:blipFill>
          <a:blip r:embed="rId3"/>
          <a:stretch>
            <a:fillRect/>
          </a:stretch>
        </p:blipFill>
        <p:spPr>
          <a:xfrm>
            <a:off x="18935700" y="6679112"/>
            <a:ext cx="4464146" cy="3027058"/>
          </a:xfrm>
          <a:prstGeom prst="rect">
            <a:avLst/>
          </a:prstGeom>
          <a:ln w="12700">
            <a:miter lim="400000"/>
          </a:ln>
        </p:spPr>
      </p:pic>
      <p:pic>
        <p:nvPicPr>
          <p:cNvPr id="123" name="NHFC_ Logo_Final_2020.jpeg" descr="NHFC_ Logo_Final_2020.jpeg"/>
          <p:cNvPicPr>
            <a:picLocks noChangeAspect="1"/>
          </p:cNvPicPr>
          <p:nvPr/>
        </p:nvPicPr>
        <p:blipFill>
          <a:blip r:embed="rId4"/>
          <a:stretch>
            <a:fillRect/>
          </a:stretch>
        </p:blipFill>
        <p:spPr>
          <a:xfrm>
            <a:off x="16153542" y="6934200"/>
            <a:ext cx="2561279" cy="2516883"/>
          </a:xfrm>
          <a:prstGeom prst="rect">
            <a:avLst/>
          </a:prstGeom>
          <a:ln w="12700">
            <a:miter lim="400000"/>
          </a:ln>
        </p:spPr>
      </p:pic>
      <p:sp>
        <p:nvSpPr>
          <p:cNvPr id="124" name="2023"/>
          <p:cNvSpPr txBox="1"/>
          <p:nvPr/>
        </p:nvSpPr>
        <p:spPr>
          <a:xfrm>
            <a:off x="11157993" y="4585494"/>
            <a:ext cx="1040188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5900"/>
              </a:spcBef>
              <a:defRPr sz="10000" b="0">
                <a:solidFill>
                  <a:srgbClr val="FFFFFF"/>
                </a:solidFill>
                <a:latin typeface="+mn-lt"/>
                <a:ea typeface="+mn-ea"/>
                <a:cs typeface="+mn-cs"/>
                <a:sym typeface="Avenir Heavy"/>
              </a:defRPr>
            </a:lvl1pPr>
          </a:lstStyle>
          <a:p>
            <a:r>
              <a:rPr lang="en-US" dirty="0"/>
              <a:t>November 29, 2023</a:t>
            </a:r>
            <a:endParaRPr dirty="0"/>
          </a:p>
        </p:txBody>
      </p:sp>
      <p:sp>
        <p:nvSpPr>
          <p:cNvPr id="125" name="Diane M. Miller JD Law and Public Policy Advisor…"/>
          <p:cNvSpPr txBox="1"/>
          <p:nvPr/>
        </p:nvSpPr>
        <p:spPr>
          <a:xfrm>
            <a:off x="6792256" y="7236426"/>
            <a:ext cx="7870744" cy="2087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914400">
              <a:defRPr sz="4300" b="0">
                <a:solidFill>
                  <a:srgbClr val="632423"/>
                </a:solidFill>
                <a:latin typeface="+mn-lt"/>
                <a:ea typeface="+mn-ea"/>
                <a:cs typeface="+mn-cs"/>
                <a:sym typeface="Avenir Heavy"/>
              </a:defRPr>
            </a:pPr>
            <a:r>
              <a:rPr lang="en-US" dirty="0"/>
              <a:t>Steven O’Connor</a:t>
            </a:r>
            <a:r>
              <a:rPr dirty="0"/>
              <a:t> JD</a:t>
            </a:r>
            <a:br>
              <a:rPr dirty="0"/>
            </a:br>
            <a:r>
              <a:rPr lang="en-US" dirty="0"/>
              <a:t>Staff Attorney</a:t>
            </a:r>
            <a:endParaRPr dirty="0"/>
          </a:p>
          <a:p>
            <a:pPr algn="l" defTabSz="914400">
              <a:defRPr sz="4300" b="0">
                <a:solidFill>
                  <a:srgbClr val="632423"/>
                </a:solidFill>
                <a:latin typeface="+mn-lt"/>
                <a:ea typeface="+mn-ea"/>
                <a:cs typeface="+mn-cs"/>
                <a:sym typeface="Avenir Heavy"/>
              </a:defRPr>
            </a:pPr>
            <a:r>
              <a:rPr dirty="0"/>
              <a:t>National Health Freedom Coalition</a:t>
            </a:r>
          </a:p>
        </p:txBody>
      </p:sp>
      <p:pic>
        <p:nvPicPr>
          <p:cNvPr id="2" name="Picture 2" descr="Image preview">
            <a:extLst>
              <a:ext uri="{FF2B5EF4-FFF2-40B4-BE49-F238E27FC236}">
                <a16:creationId xmlns:a16="http://schemas.microsoft.com/office/drawing/2014/main" id="{6F91B3BE-BD99-2D13-FF17-C1535E20C0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029" y="9706170"/>
            <a:ext cx="6466069" cy="3591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States For Business 2022: Wisconsin">
            <a:extLst>
              <a:ext uri="{FF2B5EF4-FFF2-40B4-BE49-F238E27FC236}">
                <a16:creationId xmlns:a16="http://schemas.microsoft.com/office/drawing/2014/main" id="{A3589F40-014D-D0C3-0257-C350E92550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1354" y="935182"/>
            <a:ext cx="20856719" cy="11741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72789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06CE99-A9D3-4255-EE5B-E89CD0C73F24}"/>
              </a:ext>
            </a:extLst>
          </p:cNvPr>
          <p:cNvSpPr txBox="1"/>
          <p:nvPr/>
        </p:nvSpPr>
        <p:spPr>
          <a:xfrm>
            <a:off x="5616286" y="2459240"/>
            <a:ext cx="12188536" cy="91367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Wisconsin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AB610</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5400" kern="100" dirty="0">
                <a:effectLst/>
                <a:latin typeface="Calibri" panose="020F0502020204030204" pitchFamily="34" charset="0"/>
                <a:ea typeface="Calibri" panose="020F0502020204030204" pitchFamily="34" charset="0"/>
                <a:cs typeface="Times New Roman" panose="02020603050405020304" pitchFamily="18" charset="0"/>
              </a:rPr>
              <a:t>Vaccine requirements for institutions of higher education shall be waived if student objects for reasons of health, religion, or personal conviction. No further justification or explanation may be required.</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10/31/2023 Introduced; Read first time and referred to Committee on Colleges and Universities.  </a:t>
            </a:r>
          </a:p>
        </p:txBody>
      </p:sp>
    </p:spTree>
    <p:extLst>
      <p:ext uri="{BB962C8B-B14F-4D97-AF65-F5344CB8AC3E}">
        <p14:creationId xmlns:p14="http://schemas.microsoft.com/office/powerpoint/2010/main" val="191649504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8C3835-F55F-5F5E-5B6E-AA7C052A0E05}"/>
              </a:ext>
            </a:extLst>
          </p:cNvPr>
          <p:cNvSpPr txBox="1"/>
          <p:nvPr/>
        </p:nvSpPr>
        <p:spPr>
          <a:xfrm>
            <a:off x="5096740" y="659476"/>
            <a:ext cx="12188536" cy="123970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Wisconsin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AB612</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Any employer who requires a vaccination shall waive such requirements if the employee objects to the immunization for reasons of health, religion, or personal conviction. No further explanation or justification may be required. Employer to notify employees of the right to object.</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10/31/2023 Introduced; Read first time and referred to Committee on Labor and Integrated Employment. 11/16/2023 Public hearing held.</a:t>
            </a:r>
          </a:p>
        </p:txBody>
      </p:sp>
    </p:spTree>
    <p:extLst>
      <p:ext uri="{BB962C8B-B14F-4D97-AF65-F5344CB8AC3E}">
        <p14:creationId xmlns:p14="http://schemas.microsoft.com/office/powerpoint/2010/main" val="11872490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FA3176-7E7E-5644-0013-D6ED926E035F}"/>
              </a:ext>
            </a:extLst>
          </p:cNvPr>
          <p:cNvSpPr txBox="1"/>
          <p:nvPr/>
        </p:nvSpPr>
        <p:spPr>
          <a:xfrm>
            <a:off x="5283778" y="279811"/>
            <a:ext cx="12188536" cy="110730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Wisconsin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AB510/SB489</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5400" kern="100" dirty="0">
                <a:effectLst/>
                <a:latin typeface="Calibri" panose="020F0502020204030204" pitchFamily="34" charset="0"/>
                <a:ea typeface="Calibri" panose="020F0502020204030204" pitchFamily="34" charset="0"/>
                <a:cs typeface="Times New Roman" panose="02020603050405020304" pitchFamily="18" charset="0"/>
              </a:rPr>
              <a:t>Broad parents’ rights bill. Includes the right to be notified of each health care service, including vaccinations or immunizations, offered at the child's school and the right to withhold consent or decline any specific service, unless otherwise specified by law or court order.</a:t>
            </a:r>
          </a:p>
          <a:p>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10/18/2023 Introduced; Read first time and referred to Committee on Family Law.</a:t>
            </a:r>
            <a:endParaRPr lang="en-US" dirty="0"/>
          </a:p>
        </p:txBody>
      </p:sp>
    </p:spTree>
    <p:extLst>
      <p:ext uri="{BB962C8B-B14F-4D97-AF65-F5344CB8AC3E}">
        <p14:creationId xmlns:p14="http://schemas.microsoft.com/office/powerpoint/2010/main" val="25901542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3F9E00-3F32-C302-D163-F7366C8B72D7}"/>
              </a:ext>
            </a:extLst>
          </p:cNvPr>
          <p:cNvSpPr txBox="1"/>
          <p:nvPr/>
        </p:nvSpPr>
        <p:spPr>
          <a:xfrm>
            <a:off x="5533158" y="2055876"/>
            <a:ext cx="12188536" cy="108672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Michigan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HB5202</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Amends consumer protection act to include pharmaceuticals; failure, on the part of a manufacturer or producer, to accurately represent the risks involved in the use of a prescription, over-the-counter drug, medication, herbal product, dietary supplement, or botanical extract is in violation of act.</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10/24/2023 introduced; referred to Committee on Regulatory Reform.</a:t>
            </a:r>
            <a:endParaRPr lang="en-US" dirty="0"/>
          </a:p>
        </p:txBody>
      </p:sp>
    </p:spTree>
    <p:extLst>
      <p:ext uri="{BB962C8B-B14F-4D97-AF65-F5344CB8AC3E}">
        <p14:creationId xmlns:p14="http://schemas.microsoft.com/office/powerpoint/2010/main" val="67390888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FF1540-E4D9-4DB3-8C02-71D245A3BFAE}"/>
              </a:ext>
            </a:extLst>
          </p:cNvPr>
          <p:cNvSpPr txBox="1"/>
          <p:nvPr/>
        </p:nvSpPr>
        <p:spPr>
          <a:xfrm>
            <a:off x="5740977" y="539918"/>
            <a:ext cx="12188536" cy="129277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Ohio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HB319</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Conscientious Right to Refuse Act. Businesses, employers, health care providers, institutions of higher education, government entities, and others may not discriminate in listed actions based on refusal of any pharmaceutical product for reasons of conscience, including religious convictions.</a:t>
            </a:r>
          </a:p>
          <a:p>
            <a:pPr marL="0" marR="0">
              <a:lnSpc>
                <a:spcPct val="107000"/>
              </a:lnSpc>
              <a:spcBef>
                <a:spcPts val="0"/>
              </a:spcBef>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11-8-2023 Introduced. 11-14-2023 Referred to committee Health Provider Services.	 </a:t>
            </a:r>
          </a:p>
        </p:txBody>
      </p:sp>
    </p:spTree>
    <p:extLst>
      <p:ext uri="{BB962C8B-B14F-4D97-AF65-F5344CB8AC3E}">
        <p14:creationId xmlns:p14="http://schemas.microsoft.com/office/powerpoint/2010/main" val="420383854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AF5A22-2A62-E02E-3DC9-4D9C37641B34}"/>
              </a:ext>
            </a:extLst>
          </p:cNvPr>
          <p:cNvSpPr>
            <a:spLocks noGrp="1"/>
          </p:cNvSpPr>
          <p:nvPr>
            <p:ph type="title"/>
          </p:nvPr>
        </p:nvSpPr>
        <p:spPr>
          <a:xfrm>
            <a:off x="1522846" y="4865255"/>
            <a:ext cx="21005800" cy="2286000"/>
          </a:xfrm>
        </p:spPr>
        <p:txBody>
          <a:bodyPr/>
          <a:lstStyle/>
          <a:p>
            <a:r>
              <a:rPr lang="en-US" dirty="0"/>
              <a:t> We’ve got Lawsuits!</a:t>
            </a:r>
          </a:p>
        </p:txBody>
      </p:sp>
    </p:spTree>
    <p:extLst>
      <p:ext uri="{BB962C8B-B14F-4D97-AF65-F5344CB8AC3E}">
        <p14:creationId xmlns:p14="http://schemas.microsoft.com/office/powerpoint/2010/main" val="90733245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F4C5-85DC-42C8-C694-86144B55AD63}"/>
              </a:ext>
            </a:extLst>
          </p:cNvPr>
          <p:cNvSpPr>
            <a:spLocks noGrp="1"/>
          </p:cNvSpPr>
          <p:nvPr>
            <p:ph type="title"/>
          </p:nvPr>
        </p:nvSpPr>
        <p:spPr/>
        <p:txBody>
          <a:bodyPr/>
          <a:lstStyle/>
          <a:p>
            <a:r>
              <a:rPr lang="en-US" dirty="0"/>
              <a:t>Advocates for Faith and Freedom:</a:t>
            </a:r>
          </a:p>
        </p:txBody>
      </p:sp>
      <p:sp>
        <p:nvSpPr>
          <p:cNvPr id="4" name="TextBox 3">
            <a:extLst>
              <a:ext uri="{FF2B5EF4-FFF2-40B4-BE49-F238E27FC236}">
                <a16:creationId xmlns:a16="http://schemas.microsoft.com/office/drawing/2014/main" id="{4FD14E71-3C59-6B07-BD42-C918CFB720A7}"/>
              </a:ext>
            </a:extLst>
          </p:cNvPr>
          <p:cNvSpPr txBox="1"/>
          <p:nvPr/>
        </p:nvSpPr>
        <p:spPr>
          <a:xfrm>
            <a:off x="6097732" y="3070255"/>
            <a:ext cx="12188536" cy="107106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4400" dirty="0"/>
              <a:t>“In October 2023, a </a:t>
            </a:r>
            <a:r>
              <a:rPr lang="en-US" sz="4400" dirty="0">
                <a:hlinkClick r:id="rId2"/>
              </a:rPr>
              <a:t>lawsuit </a:t>
            </a:r>
            <a:r>
              <a:rPr lang="en-US" sz="4400" dirty="0"/>
              <a:t>was filed by Advocates for Faith and Freedom to challenge California SB 277, which restricts religious exemptions for childhood vaccinations. Their lawsuit alleges this legislation violates the constitutional rights of parents to make medical decisions for their children. Advocates for Faith and Freedom is challenging the constitutionality of this legislation, seeking to restore the ability for parents and students to lodge a religious objection for those with sincerely held beliefs. It is likely this matter will ultimately be required to go before the U.S. Supreme Court… </a:t>
            </a:r>
          </a:p>
          <a:p>
            <a:endParaRPr lang="en-US" dirty="0"/>
          </a:p>
        </p:txBody>
      </p:sp>
    </p:spTree>
    <p:extLst>
      <p:ext uri="{BB962C8B-B14F-4D97-AF65-F5344CB8AC3E}">
        <p14:creationId xmlns:p14="http://schemas.microsoft.com/office/powerpoint/2010/main" val="117602156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6415-46B6-3058-3638-E87454F068E2}"/>
              </a:ext>
            </a:extLst>
          </p:cNvPr>
          <p:cNvSpPr>
            <a:spLocks noGrp="1"/>
          </p:cNvSpPr>
          <p:nvPr>
            <p:ph type="title"/>
          </p:nvPr>
        </p:nvSpPr>
        <p:spPr/>
        <p:txBody>
          <a:bodyPr/>
          <a:lstStyle/>
          <a:p>
            <a:r>
              <a:rPr lang="en-US" dirty="0"/>
              <a:t>CA SB277 continued…</a:t>
            </a:r>
          </a:p>
        </p:txBody>
      </p:sp>
      <p:sp>
        <p:nvSpPr>
          <p:cNvPr id="4" name="TextBox 3">
            <a:extLst>
              <a:ext uri="{FF2B5EF4-FFF2-40B4-BE49-F238E27FC236}">
                <a16:creationId xmlns:a16="http://schemas.microsoft.com/office/drawing/2014/main" id="{10FBFD1A-D5DB-CB07-549D-D335406244F9}"/>
              </a:ext>
            </a:extLst>
          </p:cNvPr>
          <p:cNvSpPr txBox="1"/>
          <p:nvPr/>
        </p:nvSpPr>
        <p:spPr>
          <a:xfrm>
            <a:off x="5803323" y="3157156"/>
            <a:ext cx="12188536" cy="96949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4800" dirty="0"/>
              <a:t>“California Senate Bill 277 (SB277) eliminated nonmedical exemptions from state-mandated immunizations for children entering public or private schools. The bill applies to children enrolled in private or public elementary or secondary schools, daycare centers, and public or private daycares and preschools. SB 277 was signed by Governor Jerry Brown in June 2015 and became effective on January 1, 2016. California was the first state in nearly 35 years to take this step.”</a:t>
            </a:r>
          </a:p>
        </p:txBody>
      </p:sp>
    </p:spTree>
    <p:extLst>
      <p:ext uri="{BB962C8B-B14F-4D97-AF65-F5344CB8AC3E}">
        <p14:creationId xmlns:p14="http://schemas.microsoft.com/office/powerpoint/2010/main" val="56357526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9C83-3233-CDC3-777F-1DDD6536FC5A}"/>
              </a:ext>
            </a:extLst>
          </p:cNvPr>
          <p:cNvSpPr>
            <a:spLocks noGrp="1"/>
          </p:cNvSpPr>
          <p:nvPr>
            <p:ph type="title"/>
          </p:nvPr>
        </p:nvSpPr>
        <p:spPr/>
        <p:txBody>
          <a:bodyPr>
            <a:normAutofit fontScale="90000"/>
          </a:bodyPr>
          <a:lstStyle/>
          <a:p>
            <a:br>
              <a:rPr lang="en-US" sz="96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br>
            <a:r>
              <a:rPr lang="en-US" sz="96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McMahon et al. v. City of Los Angeles</a:t>
            </a:r>
            <a:br>
              <a:rPr lang="en-US" sz="80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E9E34986-045E-3F07-3710-BEB3411FA75E}"/>
              </a:ext>
            </a:extLst>
          </p:cNvPr>
          <p:cNvSpPr txBox="1"/>
          <p:nvPr/>
        </p:nvSpPr>
        <p:spPr>
          <a:xfrm>
            <a:off x="914400" y="3685285"/>
            <a:ext cx="22984691" cy="82684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A complaint for damages, filed Nov. 17, 2023 against the City of Los Angeles alleging civil rights violations under 42 USC 1983 and the 14th Amendment for the City’s Ordinance 187134 requiring submission to “Covid vaccination” as a condition of remaining employed with the City. This mandate remains in effect to this day.</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The plaintiffs are 56 individuals who either (1) refused the EUA investigational drug and suffered adverse employment action such as termination, suspension, etc., or (2) accepted the coerced EUA investigational drug in order to keep their employment with the City.</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091789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R="0" algn="ctr">
              <a:lnSpc>
                <a:spcPct val="107000"/>
              </a:lnSpc>
              <a:spcBef>
                <a:spcPts val="0"/>
              </a:spcBef>
              <a:spcAft>
                <a:spcPts val="800"/>
              </a:spcAft>
            </a:pPr>
            <a:r>
              <a:rPr lang="en-US" sz="6600" dirty="0"/>
              <a:t>New Bills October-November 2023: </a:t>
            </a:r>
          </a:p>
          <a:p>
            <a:pPr marR="0" algn="ctr">
              <a:lnSpc>
                <a:spcPct val="107000"/>
              </a:lnSpc>
              <a:spcBef>
                <a:spcPts val="0"/>
              </a:spcBef>
              <a:spcAft>
                <a:spcPts val="800"/>
              </a:spcAft>
            </a:pPr>
            <a:r>
              <a:rPr lang="en-US" sz="6600" dirty="0"/>
              <a:t>Texas leads the way…</a:t>
            </a:r>
            <a:endParaRPr sz="66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A1EC-63B7-DC58-0C11-325366D276C5}"/>
              </a:ext>
            </a:extLst>
          </p:cNvPr>
          <p:cNvSpPr>
            <a:spLocks noGrp="1"/>
          </p:cNvSpPr>
          <p:nvPr>
            <p:ph type="title"/>
          </p:nvPr>
        </p:nvSpPr>
        <p:spPr/>
        <p:txBody>
          <a:bodyPr>
            <a:normAutofit fontScale="90000"/>
          </a:bodyPr>
          <a:lstStyle/>
          <a:p>
            <a:br>
              <a:rPr lang="en-US" sz="96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br>
            <a:r>
              <a:rPr lang="en-US" sz="9600" i="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Richardson v. NBA</a:t>
            </a:r>
            <a:r>
              <a:rPr lang="en-US" sz="9600" i="1"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80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D28710C1-4F92-ACCB-C773-72D420B26099}"/>
              </a:ext>
            </a:extLst>
          </p:cNvPr>
          <p:cNvSpPr txBox="1"/>
          <p:nvPr/>
        </p:nvSpPr>
        <p:spPr>
          <a:xfrm>
            <a:off x="6097732" y="2320379"/>
            <a:ext cx="12188536" cy="104848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Amended Complaint filed November 1, 2023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Attorney Steven M. </a:t>
            </a:r>
            <a:r>
              <a:rPr lang="en-US" sz="3200" kern="100" dirty="0" err="1">
                <a:effectLst/>
                <a:latin typeface="Calibri" panose="020F0502020204030204" pitchFamily="34" charset="0"/>
                <a:ea typeface="Calibri" panose="020F0502020204030204" pitchFamily="34" charset="0"/>
                <a:cs typeface="Times New Roman" panose="02020603050405020304" pitchFamily="18" charset="0"/>
              </a:rPr>
              <a:t>Warshawsky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“Here is an amended complaint (sans exhibits) that I filed today for an NBA ref who was fired after his RE was denied because his beliefs are allegedly ‘political’ - the plaintiff is a devout born again Christian who is quite well versed in the Book of Revelations and believes that covid and the vax are part of Satan’s machinations to install a one world government under his power. The plaintiff is much more learned and eloquent than I am on this issue. (He approved my posting the amended complaint.)</a:t>
            </a: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point is, because he referred to a ‘one world government,’ the NBA decided his objections to the vax were “political” and not religious.” </a:t>
            </a:r>
          </a:p>
        </p:txBody>
      </p:sp>
    </p:spTree>
    <p:extLst>
      <p:ext uri="{BB962C8B-B14F-4D97-AF65-F5344CB8AC3E}">
        <p14:creationId xmlns:p14="http://schemas.microsoft.com/office/powerpoint/2010/main" val="260093054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B5A7-E5C6-97EC-4C9D-5857B27E5E85}"/>
              </a:ext>
            </a:extLst>
          </p:cNvPr>
          <p:cNvSpPr>
            <a:spLocks noGrp="1"/>
          </p:cNvSpPr>
          <p:nvPr>
            <p:ph type="title"/>
          </p:nvPr>
        </p:nvSpPr>
        <p:spPr>
          <a:xfrm>
            <a:off x="-14051053" y="811786"/>
            <a:ext cx="47350330" cy="4048283"/>
          </a:xfrm>
        </p:spPr>
        <p:txBody>
          <a:bodyPr/>
          <a:lstStyle/>
          <a:p>
            <a:r>
              <a:rPr lang="en-US" dirty="0"/>
              <a:t>Meme of the Day</a:t>
            </a:r>
          </a:p>
        </p:txBody>
      </p:sp>
      <p:pic>
        <p:nvPicPr>
          <p:cNvPr id="2050" name="Picture 2" descr="Corona virus memes - Take a Meme, Leave a Meme - USCCA Community">
            <a:extLst>
              <a:ext uri="{FF2B5EF4-FFF2-40B4-BE49-F238E27FC236}">
                <a16:creationId xmlns:a16="http://schemas.microsoft.com/office/drawing/2014/main" id="{7EB18724-7076-48BA-BDEA-FBC6014F86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63" y="410527"/>
            <a:ext cx="23278709" cy="128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58491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29D2-CE55-0A18-508B-86B8CB25DEAB}"/>
              </a:ext>
            </a:extLst>
          </p:cNvPr>
          <p:cNvSpPr>
            <a:spLocks noGrp="1"/>
          </p:cNvSpPr>
          <p:nvPr>
            <p:ph type="title"/>
          </p:nvPr>
        </p:nvSpPr>
        <p:spPr/>
        <p:txBody>
          <a:bodyPr/>
          <a:lstStyle/>
          <a:p>
            <a:r>
              <a:rPr lang="en-US" dirty="0"/>
              <a:t>Texas hard at work for health freedom!</a:t>
            </a:r>
          </a:p>
        </p:txBody>
      </p:sp>
      <p:pic>
        <p:nvPicPr>
          <p:cNvPr id="3" name="Picture 2">
            <a:extLst>
              <a:ext uri="{FF2B5EF4-FFF2-40B4-BE49-F238E27FC236}">
                <a16:creationId xmlns:a16="http://schemas.microsoft.com/office/drawing/2014/main" id="{01070EB5-0EF9-3C1A-41D1-192DC88B9761}"/>
              </a:ext>
            </a:extLst>
          </p:cNvPr>
          <p:cNvPicPr>
            <a:picLocks noChangeAspect="1"/>
          </p:cNvPicPr>
          <p:nvPr/>
        </p:nvPicPr>
        <p:blipFill>
          <a:blip r:embed="rId2"/>
          <a:stretch>
            <a:fillRect/>
          </a:stretch>
        </p:blipFill>
        <p:spPr>
          <a:xfrm>
            <a:off x="6657975" y="3707677"/>
            <a:ext cx="8762134" cy="8550998"/>
          </a:xfrm>
          <a:prstGeom prst="rect">
            <a:avLst/>
          </a:prstGeom>
        </p:spPr>
      </p:pic>
    </p:spTree>
    <p:extLst>
      <p:ext uri="{BB962C8B-B14F-4D97-AF65-F5344CB8AC3E}">
        <p14:creationId xmlns:p14="http://schemas.microsoft.com/office/powerpoint/2010/main" val="208080890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B9FE56-17E3-B59D-8714-22051FF25F64}"/>
              </a:ext>
            </a:extLst>
          </p:cNvPr>
          <p:cNvSpPr txBox="1"/>
          <p:nvPr/>
        </p:nvSpPr>
        <p:spPr>
          <a:xfrm>
            <a:off x="2410691" y="935182"/>
            <a:ext cx="20012891" cy="11695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6600" dirty="0"/>
              <a:t>Passed! Texas </a:t>
            </a:r>
            <a:r>
              <a:rPr lang="en-US" sz="6600" dirty="0">
                <a:hlinkClick r:id="rId2"/>
              </a:rPr>
              <a:t>SB7</a:t>
            </a:r>
            <a:r>
              <a:rPr lang="en-US" sz="6600" dirty="0"/>
              <a:t>:</a:t>
            </a:r>
            <a:r>
              <a:rPr lang="en-US" sz="5400" dirty="0"/>
              <a:t> </a:t>
            </a:r>
          </a:p>
          <a:p>
            <a:endParaRPr lang="en-US" sz="5400" dirty="0"/>
          </a:p>
          <a:p>
            <a:r>
              <a:rPr lang="en-US" sz="5400" dirty="0"/>
              <a:t>Private employers may not mandate COVID-19 vaccination for employees. Remedies and other provisions.</a:t>
            </a:r>
          </a:p>
          <a:p>
            <a:endParaRPr lang="en-US" sz="5400" dirty="0"/>
          </a:p>
          <a:p>
            <a:r>
              <a:rPr lang="en-US" sz="4000" dirty="0"/>
              <a:t>Signed November 10, effective February 6, 2024</a:t>
            </a:r>
          </a:p>
          <a:p>
            <a:endParaRPr lang="en-US" sz="5400" dirty="0"/>
          </a:p>
          <a:p>
            <a:endParaRPr lang="en-US" sz="5400" dirty="0"/>
          </a:p>
          <a:p>
            <a:r>
              <a:rPr lang="en-US" sz="5400" dirty="0"/>
              <a:t>What Remedies?</a:t>
            </a:r>
          </a:p>
          <a:p>
            <a:endParaRPr lang="en-US" sz="5400" dirty="0"/>
          </a:p>
          <a:p>
            <a:r>
              <a:rPr lang="en-US" sz="5400" dirty="0"/>
              <a:t>ADMINISTRATIVE PENALTY </a:t>
            </a:r>
          </a:p>
          <a:p>
            <a:r>
              <a:rPr lang="en-US" sz="5400" dirty="0"/>
              <a:t>$50,000 per violation, unless make “every reasonable effort” to compensate employees who faced a mandate with back pay, etc.</a:t>
            </a:r>
          </a:p>
        </p:txBody>
      </p:sp>
    </p:spTree>
    <p:extLst>
      <p:ext uri="{BB962C8B-B14F-4D97-AF65-F5344CB8AC3E}">
        <p14:creationId xmlns:p14="http://schemas.microsoft.com/office/powerpoint/2010/main" val="234309415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28AE2C-EBD3-CB98-6DE0-265AF4E84914}"/>
              </a:ext>
            </a:extLst>
          </p:cNvPr>
          <p:cNvSpPr txBox="1"/>
          <p:nvPr/>
        </p:nvSpPr>
        <p:spPr>
          <a:xfrm>
            <a:off x="5657850" y="2203164"/>
            <a:ext cx="12188536" cy="79685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Texas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SB41</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No discrimination in public accommodations, health facilities or care, insurance, or employment based on COVID-19 vaccine status. Remedies.</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Filed, Received by the Secretary of the Senate 10/09/2023.</a:t>
            </a:r>
          </a:p>
        </p:txBody>
      </p:sp>
    </p:spTree>
    <p:extLst>
      <p:ext uri="{BB962C8B-B14F-4D97-AF65-F5344CB8AC3E}">
        <p14:creationId xmlns:p14="http://schemas.microsoft.com/office/powerpoint/2010/main" val="12102440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6A08F8-8DB7-53E6-208F-E77983970A6C}"/>
              </a:ext>
            </a:extLst>
          </p:cNvPr>
          <p:cNvSpPr txBox="1"/>
          <p:nvPr/>
        </p:nvSpPr>
        <p:spPr>
          <a:xfrm>
            <a:off x="5595504" y="2486716"/>
            <a:ext cx="12188536" cy="90999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Texas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HB91</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5400" kern="100" dirty="0">
                <a:effectLst/>
                <a:latin typeface="Calibri" panose="020F0502020204030204" pitchFamily="34" charset="0"/>
                <a:ea typeface="Calibri" panose="020F0502020204030204" pitchFamily="34" charset="0"/>
                <a:cs typeface="Times New Roman" panose="02020603050405020304" pitchFamily="18" charset="0"/>
              </a:rPr>
              <a:t>No person may compel another to receive a COVID-19 vaccine if receiving the vaccine is contrary to the individual ’s vaccination preference. No COVID-19 vaccination without informed consent. Health care facility workers are exempted based on religious belief or medical condition. Remedies.</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Filed 10/9/23.</a:t>
            </a:r>
          </a:p>
        </p:txBody>
      </p:sp>
    </p:spTree>
    <p:extLst>
      <p:ext uri="{BB962C8B-B14F-4D97-AF65-F5344CB8AC3E}">
        <p14:creationId xmlns:p14="http://schemas.microsoft.com/office/powerpoint/2010/main" val="368198551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056B1C-7A09-E5BC-BEE7-2B99EA8AE9A2}"/>
              </a:ext>
            </a:extLst>
          </p:cNvPr>
          <p:cNvSpPr txBox="1"/>
          <p:nvPr/>
        </p:nvSpPr>
        <p:spPr>
          <a:xfrm>
            <a:off x="5408468" y="3681711"/>
            <a:ext cx="12188536" cy="69265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Texas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HB49</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Individuals have the right to keep vaccine status private and may not be required to disclose this to employer, unless disclosure is required by state or federal law. Remedies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Filed 11/7/23.</a:t>
            </a:r>
          </a:p>
        </p:txBody>
      </p:sp>
    </p:spTree>
    <p:extLst>
      <p:ext uri="{BB962C8B-B14F-4D97-AF65-F5344CB8AC3E}">
        <p14:creationId xmlns:p14="http://schemas.microsoft.com/office/powerpoint/2010/main" val="21123473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8167BB-373C-2ACD-6686-01E26E67E42F}"/>
              </a:ext>
            </a:extLst>
          </p:cNvPr>
          <p:cNvSpPr txBox="1"/>
          <p:nvPr/>
        </p:nvSpPr>
        <p:spPr>
          <a:xfrm>
            <a:off x="5450032" y="1714749"/>
            <a:ext cx="12188536" cy="100295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Texas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HB35</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Texas COVID-19 Vaccine Freedom Act.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No person may compel or coerce an individual to obtain any COVID-19 vaccine contrary to the individual’s preference. No provider may administer a COVID-19 vaccine without informed consent, and if coercion used capacity to consent is vitiated. No person may take adverse action against an individual who declines a COVID-19 vaccine.</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Filed 11/7/23.</a:t>
            </a:r>
          </a:p>
        </p:txBody>
      </p:sp>
    </p:spTree>
    <p:extLst>
      <p:ext uri="{BB962C8B-B14F-4D97-AF65-F5344CB8AC3E}">
        <p14:creationId xmlns:p14="http://schemas.microsoft.com/office/powerpoint/2010/main" val="286452715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8868D-E891-547D-A53A-AD7D59DBF668}"/>
              </a:ext>
            </a:extLst>
          </p:cNvPr>
          <p:cNvSpPr txBox="1"/>
          <p:nvPr/>
        </p:nvSpPr>
        <p:spPr>
          <a:xfrm>
            <a:off x="5637068" y="3651197"/>
            <a:ext cx="12188536" cy="65680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Texas </a:t>
            </a:r>
            <a:r>
              <a:rPr lang="en-US" sz="7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HB34</a:t>
            </a:r>
            <a:r>
              <a:rPr lang="en-US" sz="7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Employers may not mandate COVID-19 vaccine for any reason, nor take any adverse action based on refusal of said vaccine. Remedies.</a:t>
            </a:r>
          </a:p>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Filed 11/7/23 SO.	 	</a:t>
            </a:r>
          </a:p>
        </p:txBody>
      </p:sp>
    </p:spTree>
    <p:extLst>
      <p:ext uri="{BB962C8B-B14F-4D97-AF65-F5344CB8AC3E}">
        <p14:creationId xmlns:p14="http://schemas.microsoft.com/office/powerpoint/2010/main" val="99837431"/>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1293</TotalTime>
  <Words>1166</Words>
  <Application>Microsoft Office PowerPoint</Application>
  <PresentationFormat>Custom</PresentationFormat>
  <Paragraphs>83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Avenir Book</vt:lpstr>
      <vt:lpstr>Avenir Heavy</vt:lpstr>
      <vt:lpstr>Calibri</vt:lpstr>
      <vt:lpstr>Helvetica Neue</vt:lpstr>
      <vt:lpstr>Helvetica Neue Light</vt:lpstr>
      <vt:lpstr>Helvetica Neue Medium</vt:lpstr>
      <vt:lpstr>Wingdings 3</vt:lpstr>
      <vt:lpstr>White</vt:lpstr>
      <vt:lpstr>PowerPoint Presentation</vt:lpstr>
      <vt:lpstr>PowerPoint Presentation</vt:lpstr>
      <vt:lpstr>Texas hard at work for health freedom!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We’ve got Lawsuits!</vt:lpstr>
      <vt:lpstr>Advocates for Faith and Freedom:</vt:lpstr>
      <vt:lpstr>CA SB277 continued…</vt:lpstr>
      <vt:lpstr> McMahon et al. v. City of Los Angeles </vt:lpstr>
      <vt:lpstr> Richardson v. NBA  </vt:lpstr>
      <vt:lpstr>Meme of the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O'Connor</dc:creator>
  <cp:lastModifiedBy>Judy Buroker</cp:lastModifiedBy>
  <cp:revision>4</cp:revision>
  <dcterms:modified xsi:type="dcterms:W3CDTF">2024-04-25T00:18:33Z</dcterms:modified>
</cp:coreProperties>
</file>