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0BDDF-A888-4DEE-A4B6-D1A6A84789DE}" v="19" dt="2024-03-07T01:58:35.98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706"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defTabSz="825500">
              <a:defRPr sz="8400">
                <a:solidFill>
                  <a:srgbClr val="000000"/>
                </a:solidFill>
                <a:latin typeface="Helvetica Neue Medium"/>
                <a:ea typeface="Helvetica Neue Medium"/>
                <a:cs typeface="Helvetica Neue Medium"/>
                <a:sym typeface="Helvetica Neue Medium"/>
              </a:defRPr>
            </a:lvl1pPr>
          </a:lstStyle>
          <a:p>
            <a:pPr>
              <a:defRPr>
                <a:effectLst/>
              </a:defRPr>
            </a:pPr>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atin typeface="Helvetica Neue"/>
                <a:ea typeface="Helvetica Neue"/>
                <a:cs typeface="Helvetica Neue"/>
                <a:sym typeface="Helvetica Neue"/>
              </a:defRPr>
            </a:lvl1pPr>
            <a:lvl2pPr marL="0" indent="0" algn="ctr">
              <a:spcBef>
                <a:spcPts val="0"/>
              </a:spcBef>
              <a:buSzTx/>
              <a:buNone/>
              <a:defRPr sz="5400">
                <a:latin typeface="Helvetica Neue"/>
                <a:ea typeface="Helvetica Neue"/>
                <a:cs typeface="Helvetica Neue"/>
                <a:sym typeface="Helvetica Neue"/>
              </a:defRPr>
            </a:lvl2pPr>
            <a:lvl3pPr marL="0" indent="0" algn="ctr">
              <a:spcBef>
                <a:spcPts val="0"/>
              </a:spcBef>
              <a:buSzTx/>
              <a:buNone/>
              <a:defRPr sz="5400">
                <a:latin typeface="Helvetica Neue"/>
                <a:ea typeface="Helvetica Neue"/>
                <a:cs typeface="Helvetica Neue"/>
                <a:sym typeface="Helvetica Neue"/>
              </a:defRPr>
            </a:lvl3pPr>
            <a:lvl4pPr marL="0" indent="0" algn="ctr">
              <a:spcBef>
                <a:spcPts val="0"/>
              </a:spcBef>
              <a:buSzTx/>
              <a:buNone/>
              <a:defRPr sz="5400">
                <a:latin typeface="Helvetica Neue"/>
                <a:ea typeface="Helvetica Neue"/>
                <a:cs typeface="Helvetica Neue"/>
                <a:sym typeface="Helvetica Neue"/>
              </a:defRPr>
            </a:lvl4pPr>
            <a:lvl5pPr marL="0" indent="0" algn="ctr">
              <a:spcBef>
                <a:spcPts val="0"/>
              </a:spcBef>
              <a:buSzTx/>
              <a:buNone/>
              <a:defRPr sz="5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atin typeface="Helvetica Neue"/>
                <a:ea typeface="Helvetica Neue"/>
                <a:cs typeface="Helvetica Neue"/>
                <a:sym typeface="Helvetica Neue"/>
              </a:defRPr>
            </a:lvl1pPr>
            <a:lvl2pPr marL="1117600" indent="-558800">
              <a:spcBef>
                <a:spcPts val="4500"/>
              </a:spcBef>
              <a:defRPr sz="3800">
                <a:latin typeface="Helvetica Neue"/>
                <a:ea typeface="Helvetica Neue"/>
                <a:cs typeface="Helvetica Neue"/>
                <a:sym typeface="Helvetica Neue"/>
              </a:defRPr>
            </a:lvl2pPr>
            <a:lvl3pPr marL="1676400" indent="-558800">
              <a:spcBef>
                <a:spcPts val="4500"/>
              </a:spcBef>
              <a:defRPr sz="3800">
                <a:latin typeface="Helvetica Neue"/>
                <a:ea typeface="Helvetica Neue"/>
                <a:cs typeface="Helvetica Neue"/>
                <a:sym typeface="Helvetica Neue"/>
              </a:defRPr>
            </a:lvl3pPr>
            <a:lvl4pPr marL="2235200" indent="-558800">
              <a:spcBef>
                <a:spcPts val="4500"/>
              </a:spcBef>
              <a:defRPr sz="3800">
                <a:latin typeface="Helvetica Neue"/>
                <a:ea typeface="Helvetica Neue"/>
                <a:cs typeface="Helvetica Neue"/>
                <a:sym typeface="Helvetica Neue"/>
              </a:defRPr>
            </a:lvl4pPr>
            <a:lvl5pPr marL="2794000" indent="-558800">
              <a:spcBef>
                <a:spcPts val="4500"/>
              </a:spcBef>
              <a:defRPr sz="38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2" r:id="rId1"/>
    <p:sldLayoutId id="2147483655" r:id="rId2"/>
    <p:sldLayoutId id="2147483657" r:id="rId3"/>
    <p:sldLayoutId id="2147483660" r:id="rId4"/>
  </p:sldLayoutIdLst>
  <p:transition spd="med"/>
  <p:txStyles>
    <p:titleStyle>
      <a:lvl1pPr marL="0" marR="0" indent="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1pPr>
      <a:lvl2pPr marL="0" marR="0" indent="457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2pPr>
      <a:lvl3pPr marL="0" marR="0" indent="914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3pPr>
      <a:lvl4pPr marL="0" marR="0" indent="1371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4pPr>
      <a:lvl5pPr marL="0" marR="0" indent="18288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5pPr>
      <a:lvl6pPr marL="0" marR="0" indent="22860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6pPr>
      <a:lvl7pPr marL="0" marR="0" indent="27432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7pPr>
      <a:lvl8pPr marL="0" marR="0" indent="32004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8pPr>
      <a:lvl9pPr marL="0" marR="0" indent="3657600" algn="ctr" defTabSz="457200" rtl="0" latinLnBrk="0">
        <a:lnSpc>
          <a:spcPct val="100000"/>
        </a:lnSpc>
        <a:spcBef>
          <a:spcPts val="0"/>
        </a:spcBef>
        <a:spcAft>
          <a:spcPts val="0"/>
        </a:spcAft>
        <a:buClrTx/>
        <a:buSzTx/>
        <a:buFontTx/>
        <a:buNone/>
        <a:tabLst/>
        <a:defRPr sz="10000" b="0" i="0" u="none" strike="noStrike" cap="none" spc="0" baseline="0">
          <a:solidFill>
            <a:srgbClr val="632423"/>
          </a:solidFill>
          <a:effectLst>
            <a:outerShdw blurRad="12700" dist="25400" dir="2700000" rotWithShape="0">
              <a:srgbClr val="DDDDDD"/>
            </a:outerShdw>
          </a:effectLst>
          <a:uFillTx/>
          <a:latin typeface="+mn-lt"/>
          <a:ea typeface="+mn-ea"/>
          <a:cs typeface="+mn-cs"/>
          <a:sym typeface="Avenir Heavy"/>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venir Book"/>
          <a:ea typeface="Avenir Book"/>
          <a:cs typeface="Avenir Book"/>
          <a:sym typeface="Avenir Book"/>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nationalhealthfreedom.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www.nyclu.org/en/legislation/legislative-memo-authorizing-young-people-consent-health-care"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votervoice.net/mobile/AUTISMACTION/Campaigns/108655/Respond"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childrenshealthdefense.org/wp-content/uploads/PI-memo-opinion-DC-minor-case.pdf?eType=EmailBlastContent&amp;eId=60366216-4a36-463b-9972-b0661337915d" TargetMode="External"/><Relationship Id="rId2" Type="http://schemas.openxmlformats.org/officeDocument/2006/relationships/hyperlink" Target="https://nationalhealthfreedom.org/federal-judge-protects-sailor-and-marine-from-forced-vaccination-2"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childrenshealthdefense.org/wp-content/uploads/CHD-v.-City-of-Philadelphia-et.-al.-complaint.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choicevt.com/wp-content/uploads/2024/01/Letter-to-Vermont-State-Assembly-2023_05_10.pdf" TargetMode="External"/><Relationship Id="rId2" Type="http://schemas.openxmlformats.org/officeDocument/2006/relationships/hyperlink" Target="https://www.congress.gov/bill/99th-congress/house-bill/5546"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legislation.nysenate.gov/pdf/bills/2023/A6761"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451A3"/>
            </a:gs>
            <a:gs pos="100000">
              <a:srgbClr val="FFFFFF"/>
            </a:gs>
          </a:gsLst>
          <a:lin ang="3780194" scaled="0"/>
        </a:gradFill>
        <a:effectLst/>
      </p:bgPr>
    </p:bg>
    <p:spTree>
      <p:nvGrpSpPr>
        <p:cNvPr id="1" name=""/>
        <p:cNvGrpSpPr/>
        <p:nvPr/>
      </p:nvGrpSpPr>
      <p:grpSpPr>
        <a:xfrm>
          <a:off x="0" y="0"/>
          <a:ext cx="0" cy="0"/>
          <a:chOff x="0" y="0"/>
          <a:chExt cx="0" cy="0"/>
        </a:xfrm>
      </p:grpSpPr>
      <p:sp>
        <p:nvSpPr>
          <p:cNvPr id="119" name="Rectangle"/>
          <p:cNvSpPr/>
          <p:nvPr/>
        </p:nvSpPr>
        <p:spPr>
          <a:xfrm>
            <a:off x="674584" y="944165"/>
            <a:ext cx="22725262" cy="5636420"/>
          </a:xfrm>
          <a:prstGeom prst="rect">
            <a:avLst/>
          </a:prstGeom>
          <a:solidFill>
            <a:srgbClr val="343562"/>
          </a:solidFill>
          <a:ln w="12700">
            <a:miter lim="400000"/>
          </a:ln>
        </p:spPr>
        <p:txBody>
          <a:bodyPr lIns="0" tIns="0" rIns="0" bIns="0" anchor="ctr"/>
          <a:lstStyle/>
          <a:p>
            <a:pPr>
              <a:defRPr sz="3200" b="0">
                <a:solidFill>
                  <a:srgbClr val="343562"/>
                </a:solidFill>
                <a:latin typeface="Helvetica Neue Medium"/>
                <a:ea typeface="Helvetica Neue Medium"/>
                <a:cs typeface="Helvetica Neue Medium"/>
                <a:sym typeface="Helvetica Neue Medium"/>
              </a:defRPr>
            </a:pPr>
            <a:endParaRPr lang="en-US" dirty="0"/>
          </a:p>
        </p:txBody>
      </p:sp>
      <p:sp>
        <p:nvSpPr>
          <p:cNvPr id="120" name="Overview of Laws Regarding Homeopathic Remedies"/>
          <p:cNvSpPr txBox="1"/>
          <p:nvPr/>
        </p:nvSpPr>
        <p:spPr>
          <a:xfrm>
            <a:off x="7709252" y="-741679"/>
            <a:ext cx="9347111" cy="7458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defRPr sz="10000" b="0">
                <a:solidFill>
                  <a:srgbClr val="FFFFFF"/>
                </a:solidFill>
                <a:effectLst>
                  <a:outerShdw blurRad="12700" dist="25400" dir="2700000" rotWithShape="0">
                    <a:srgbClr val="DDDDDD"/>
                  </a:outerShdw>
                </a:effectLst>
                <a:latin typeface="+mn-lt"/>
                <a:ea typeface="+mn-ea"/>
                <a:cs typeface="+mn-cs"/>
                <a:sym typeface="Avenir Heavy"/>
              </a:defRPr>
            </a:lvl1pPr>
          </a:lstStyle>
          <a:p>
            <a:endParaRPr lang="en-US" sz="54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5400" b="1"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5400" b="1" kern="100" dirty="0">
                <a:effectLst/>
                <a:latin typeface="Aptos" panose="020B0004020202020204" pitchFamily="34" charset="0"/>
                <a:ea typeface="Aptos" panose="020B0004020202020204" pitchFamily="34" charset="0"/>
                <a:cs typeface="Times New Roman" panose="02020603050405020304" pitchFamily="18" charset="0"/>
              </a:rPr>
              <a:t>Minor Consent for Vaccinations: Laws, Legislation, and Litigation around the USA, A Rough Guide</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 </a:t>
            </a:r>
          </a:p>
        </p:txBody>
      </p:sp>
      <p:sp>
        <p:nvSpPr>
          <p:cNvPr id="121" name="NHFC and NHFA…"/>
          <p:cNvSpPr txBox="1"/>
          <p:nvPr/>
        </p:nvSpPr>
        <p:spPr>
          <a:xfrm>
            <a:off x="2645493" y="10229652"/>
            <a:ext cx="20568656" cy="2743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a:buClr>
                <a:srgbClr val="5FCBEF"/>
              </a:buClr>
              <a:buFont typeface="Wingdings 3"/>
              <a:defRPr sz="3800" b="0">
                <a:solidFill>
                  <a:srgbClr val="632423"/>
                </a:solidFill>
                <a:latin typeface="+mn-lt"/>
                <a:ea typeface="+mn-ea"/>
                <a:cs typeface="+mn-cs"/>
                <a:sym typeface="Avenir Heavy"/>
              </a:defRPr>
            </a:pPr>
            <a:r>
              <a:rPr dirty="0"/>
              <a:t>NHFC and NHFA</a:t>
            </a:r>
          </a:p>
          <a:p>
            <a:pPr algn="r">
              <a:buClr>
                <a:srgbClr val="5FCBEF"/>
              </a:buClr>
              <a:buFont typeface="Wingdings 3"/>
              <a:defRPr sz="3800" b="0">
                <a:solidFill>
                  <a:srgbClr val="632423"/>
                </a:solidFill>
                <a:latin typeface="+mn-lt"/>
                <a:ea typeface="+mn-ea"/>
                <a:cs typeface="+mn-cs"/>
                <a:sym typeface="Avenir Heavy"/>
              </a:defRPr>
            </a:pPr>
            <a:r>
              <a:rPr dirty="0"/>
              <a:t>PMB 218,  2136 Ford Parkway,  St. Paul, MN  55116-1863</a:t>
            </a:r>
          </a:p>
          <a:p>
            <a:pPr algn="r">
              <a:buClr>
                <a:srgbClr val="5FCBEF"/>
              </a:buClr>
              <a:buFont typeface="Wingdings 3"/>
              <a:defRPr sz="3800" b="0">
                <a:solidFill>
                  <a:srgbClr val="632423"/>
                </a:solidFill>
                <a:latin typeface="+mn-lt"/>
                <a:ea typeface="+mn-ea"/>
                <a:cs typeface="+mn-cs"/>
                <a:sym typeface="Avenir Heavy"/>
              </a:defRPr>
            </a:pPr>
            <a:r>
              <a:rPr dirty="0">
                <a:hlinkClick r:id="rId4"/>
              </a:rPr>
              <a:t>www.nationalhealthfreedom.org</a:t>
            </a:r>
            <a:r>
              <a:rPr dirty="0"/>
              <a:t>  </a:t>
            </a:r>
          </a:p>
          <a:p>
            <a:pPr algn="r">
              <a:buClr>
                <a:srgbClr val="5FCBEF"/>
              </a:buClr>
              <a:buFont typeface="Wingdings 3"/>
              <a:defRPr sz="3800" b="0">
                <a:solidFill>
                  <a:srgbClr val="632423"/>
                </a:solidFill>
                <a:latin typeface="+mn-lt"/>
                <a:ea typeface="+mn-ea"/>
                <a:cs typeface="+mn-cs"/>
                <a:sym typeface="Avenir Heavy"/>
              </a:defRPr>
            </a:pPr>
            <a:r>
              <a:rPr dirty="0"/>
              <a:t>E-mail: info@nationalhealthfreedom.org</a:t>
            </a:r>
          </a:p>
        </p:txBody>
      </p:sp>
      <p:pic>
        <p:nvPicPr>
          <p:cNvPr id="122" name="NHFA_LOGO-with-glow.png" descr="NHFA_LOGO-with-glow.png"/>
          <p:cNvPicPr>
            <a:picLocks noChangeAspect="1"/>
          </p:cNvPicPr>
          <p:nvPr/>
        </p:nvPicPr>
        <p:blipFill>
          <a:blip r:embed="rId5"/>
          <a:stretch>
            <a:fillRect/>
          </a:stretch>
        </p:blipFill>
        <p:spPr>
          <a:xfrm>
            <a:off x="18935700" y="6679112"/>
            <a:ext cx="4464146" cy="3027058"/>
          </a:xfrm>
          <a:prstGeom prst="rect">
            <a:avLst/>
          </a:prstGeom>
          <a:ln w="12700">
            <a:miter lim="400000"/>
          </a:ln>
        </p:spPr>
      </p:pic>
      <p:pic>
        <p:nvPicPr>
          <p:cNvPr id="123" name="NHFC_ Logo_Final_2020.jpeg" descr="NHFC_ Logo_Final_2020.jpeg"/>
          <p:cNvPicPr>
            <a:picLocks noChangeAspect="1"/>
          </p:cNvPicPr>
          <p:nvPr/>
        </p:nvPicPr>
        <p:blipFill>
          <a:blip r:embed="rId6"/>
          <a:stretch>
            <a:fillRect/>
          </a:stretch>
        </p:blipFill>
        <p:spPr>
          <a:xfrm>
            <a:off x="16153542" y="6934200"/>
            <a:ext cx="2561279" cy="2516883"/>
          </a:xfrm>
          <a:prstGeom prst="rect">
            <a:avLst/>
          </a:prstGeom>
          <a:ln w="12700">
            <a:miter lim="400000"/>
          </a:ln>
        </p:spPr>
      </p:pic>
      <p:sp>
        <p:nvSpPr>
          <p:cNvPr id="124" name="2023"/>
          <p:cNvSpPr txBox="1"/>
          <p:nvPr/>
        </p:nvSpPr>
        <p:spPr>
          <a:xfrm>
            <a:off x="11157993" y="4893270"/>
            <a:ext cx="4615046"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spcBef>
                <a:spcPts val="5900"/>
              </a:spcBef>
              <a:defRPr sz="10000" b="0">
                <a:solidFill>
                  <a:srgbClr val="FFFFFF"/>
                </a:solidFill>
                <a:latin typeface="+mn-lt"/>
                <a:ea typeface="+mn-ea"/>
                <a:cs typeface="+mn-cs"/>
                <a:sym typeface="Avenir Heavy"/>
              </a:defRPr>
            </a:lvl1pPr>
          </a:lstStyle>
          <a:p>
            <a:r>
              <a:rPr lang="en-US" sz="6000" dirty="0"/>
              <a:t>March 6, 2024</a:t>
            </a:r>
            <a:endParaRPr sz="6000" dirty="0"/>
          </a:p>
        </p:txBody>
      </p:sp>
      <p:sp>
        <p:nvSpPr>
          <p:cNvPr id="125" name="Diane M. Miller JD Law and Public Policy Advisor…"/>
          <p:cNvSpPr txBox="1"/>
          <p:nvPr/>
        </p:nvSpPr>
        <p:spPr>
          <a:xfrm>
            <a:off x="6792256" y="7236426"/>
            <a:ext cx="7870744" cy="2087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914400">
              <a:defRPr sz="4300" b="0">
                <a:solidFill>
                  <a:srgbClr val="632423"/>
                </a:solidFill>
                <a:latin typeface="+mn-lt"/>
                <a:ea typeface="+mn-ea"/>
                <a:cs typeface="+mn-cs"/>
                <a:sym typeface="Avenir Heavy"/>
              </a:defRPr>
            </a:pPr>
            <a:r>
              <a:rPr lang="en-US" dirty="0"/>
              <a:t>Steven O’Connor</a:t>
            </a:r>
            <a:r>
              <a:rPr dirty="0"/>
              <a:t> JD</a:t>
            </a:r>
            <a:br>
              <a:rPr dirty="0"/>
            </a:br>
            <a:r>
              <a:rPr lang="en-US" dirty="0"/>
              <a:t>Staff Attorney</a:t>
            </a:r>
            <a:endParaRPr dirty="0"/>
          </a:p>
          <a:p>
            <a:pPr algn="l" defTabSz="914400">
              <a:defRPr sz="4300" b="0">
                <a:solidFill>
                  <a:srgbClr val="632423"/>
                </a:solidFill>
                <a:latin typeface="+mn-lt"/>
                <a:ea typeface="+mn-ea"/>
                <a:cs typeface="+mn-cs"/>
                <a:sym typeface="Avenir Heavy"/>
              </a:defRPr>
            </a:pPr>
            <a:r>
              <a:rPr dirty="0"/>
              <a:t>National Health Freedom Coalition</a:t>
            </a:r>
          </a:p>
        </p:txBody>
      </p:sp>
      <p:pic>
        <p:nvPicPr>
          <p:cNvPr id="2" name="Picture 2" descr="Image preview">
            <a:extLst>
              <a:ext uri="{FF2B5EF4-FFF2-40B4-BE49-F238E27FC236}">
                <a16:creationId xmlns:a16="http://schemas.microsoft.com/office/drawing/2014/main" id="{6F91B3BE-BD99-2D13-FF17-C1535E20C0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7029" y="9706170"/>
            <a:ext cx="6466069" cy="3591809"/>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86F6134A-FD06-509E-26EC-958720324738}"/>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372150" t="-372150" r="-372150" b="-372150"/>
          <a:stretch>
            <a:fillRect/>
          </a:stretch>
        </p:blipFill>
        <p:spPr>
          <a:xfrm>
            <a:off x="20104608" y="9455658"/>
            <a:ext cx="4114800" cy="4114800"/>
          </a:xfrm>
          <a:prstGeom prst="ellipse">
            <a:avLst/>
          </a:prstGeom>
        </p:spPr>
      </p:pic>
    </p:spTree>
  </p:cSld>
  <p:clrMapOvr>
    <a:masterClrMapping/>
  </p:clrMapOvr>
  <p:transition spd="med" advTm="331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415D86-12A0-8AE5-2C62-259936DDE5FF}"/>
              </a:ext>
            </a:extLst>
          </p:cNvPr>
          <p:cNvSpPr txBox="1"/>
          <p:nvPr/>
        </p:nvSpPr>
        <p:spPr>
          <a:xfrm>
            <a:off x="1995055" y="349135"/>
            <a:ext cx="20266429" cy="96381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endParaRPr lang="en-US" sz="4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48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New York ACLU: It’s a great bill!</a:t>
            </a:r>
          </a:p>
          <a:p>
            <a:pPr marL="0" marR="0">
              <a:lnSpc>
                <a:spcPct val="107000"/>
              </a:lnSpc>
              <a:spcBef>
                <a:spcPts val="0"/>
              </a:spcBef>
              <a:spcAft>
                <a:spcPts val="800"/>
              </a:spcAft>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NY ACLU is </a:t>
            </a:r>
            <a:r>
              <a:rPr lang="en-US" sz="4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promoting</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 this bill: </a:t>
            </a: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“It is imperative that all young people have access to health care when they need it. Involving parents and guardians in a young person’s health care decisions is ideal. At the same time, not all young people have healthy, safe family relationships. In many cases, and in particular for sensitive care, young people will not seek health care if they are required to involve a parent or their confidentiality is compromised.”</a:t>
            </a:r>
          </a:p>
        </p:txBody>
      </p:sp>
    </p:spTree>
    <p:extLst>
      <p:ext uri="{BB962C8B-B14F-4D97-AF65-F5344CB8AC3E}">
        <p14:creationId xmlns:p14="http://schemas.microsoft.com/office/powerpoint/2010/main" val="572193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9FDB5A-F2B5-DF03-741A-A5D076BA645E}"/>
              </a:ext>
            </a:extLst>
          </p:cNvPr>
          <p:cNvSpPr txBox="1"/>
          <p:nvPr/>
        </p:nvSpPr>
        <p:spPr>
          <a:xfrm>
            <a:off x="1512916" y="1030778"/>
            <a:ext cx="20299680" cy="108188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endParaRPr lang="en-US" sz="4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endParaRPr lang="en-US" sz="4800" kern="100" dirty="0">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Autism Action: </a:t>
            </a:r>
            <a:r>
              <a:rPr lang="en-US" sz="4800" b="1" i="1" kern="100" dirty="0">
                <a:effectLst/>
                <a:latin typeface="Aptos" panose="020B0004020202020204" pitchFamily="34" charset="0"/>
                <a:ea typeface="Aptos" panose="020B0004020202020204" pitchFamily="34" charset="0"/>
                <a:cs typeface="Times New Roman" panose="02020603050405020304" pitchFamily="18" charset="0"/>
              </a:rPr>
              <a:t>“This is simply the worst children’s health bill ever.”</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3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endParaRPr>
          </a:p>
          <a:p>
            <a:pPr marL="0" marR="0">
              <a:lnSpc>
                <a:spcPct val="107000"/>
              </a:lnSpc>
              <a:spcBef>
                <a:spcPts val="0"/>
              </a:spcBef>
              <a:spcAft>
                <a:spcPts val="800"/>
              </a:spcAft>
            </a:pPr>
            <a:endParaRPr lang="en-US" sz="32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endParaRPr>
          </a:p>
          <a:p>
            <a:pPr marL="0" marR="0">
              <a:lnSpc>
                <a:spcPct val="107000"/>
              </a:lnSpc>
              <a:spcBef>
                <a:spcPts val="0"/>
              </a:spcBef>
              <a:spcAft>
                <a:spcPts val="800"/>
              </a:spcAft>
            </a:pPr>
            <a:r>
              <a:rPr lang="en-US" sz="4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According to</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Autism Action: Covers </a:t>
            </a:r>
            <a:r>
              <a:rPr lang="en-US" sz="4400" i="1" kern="100" dirty="0">
                <a:effectLst/>
                <a:latin typeface="Aptos" panose="020B0004020202020204" pitchFamily="34" charset="0"/>
                <a:ea typeface="Aptos" panose="020B0004020202020204" pitchFamily="34" charset="0"/>
                <a:cs typeface="Times New Roman" panose="02020603050405020304" pitchFamily="18" charset="0"/>
              </a:rPr>
              <a:t>all</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medical care: vaccines, psychiatric drugs, surgery, sex changes. Allows Medicaid funding.</a:t>
            </a:r>
          </a:p>
          <a:p>
            <a:pPr marL="0" marR="0">
              <a:lnSpc>
                <a:spcPct val="107000"/>
              </a:lnSpc>
              <a:spcBef>
                <a:spcPts val="0"/>
              </a:spcBef>
              <a:spcAft>
                <a:spcPts val="800"/>
              </a:spcAft>
            </a:pP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Official Description of A6761 is misleading; says applies to “homeless youth,” but they are already given power to consent from prior bill effective March 2023.</a:t>
            </a: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US" sz="4400" dirty="0">
                <a:effectLst/>
                <a:latin typeface="Aptos" panose="020B0004020202020204" pitchFamily="34" charset="0"/>
                <a:ea typeface="Aptos" panose="020B0004020202020204" pitchFamily="34" charset="0"/>
                <a:cs typeface="Times New Roman" panose="02020603050405020304" pitchFamily="18" charset="0"/>
              </a:rPr>
              <a:t>“A6761 is about allowing trans surgery and medical procedures for all children, not just runaways and homeless minors, without parental consent, and getting the taxpayer to foot the bill.” NO minimum age.</a:t>
            </a:r>
            <a:endParaRPr lang="en-US" sz="4400" dirty="0"/>
          </a:p>
        </p:txBody>
      </p:sp>
    </p:spTree>
    <p:extLst>
      <p:ext uri="{BB962C8B-B14F-4D97-AF65-F5344CB8AC3E}">
        <p14:creationId xmlns:p14="http://schemas.microsoft.com/office/powerpoint/2010/main" val="279656632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1C4E26-200C-A513-6563-7547BB794EF4}"/>
              </a:ext>
            </a:extLst>
          </p:cNvPr>
          <p:cNvSpPr txBox="1"/>
          <p:nvPr/>
        </p:nvSpPr>
        <p:spPr>
          <a:xfrm>
            <a:off x="2144684" y="448887"/>
            <a:ext cx="19551534" cy="11514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Vermont S151 2024</a:t>
            </a:r>
          </a:p>
          <a:p>
            <a:pPr marL="0" marR="0" algn="ctr">
              <a:lnSpc>
                <a:spcPct val="107000"/>
              </a:lnSpc>
              <a:spcBef>
                <a:spcPts val="0"/>
              </a:spcBef>
              <a:spcAft>
                <a:spcPts val="800"/>
              </a:spcAft>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Provides that 12-year-olds can consent to the HPV vaccine, by allowing minors to consent to Sexually Transmitted Infection prevention medical treatment.</a:t>
            </a:r>
          </a:p>
          <a:p>
            <a:pPr marL="0" marR="0">
              <a:lnSpc>
                <a:spcPct val="107000"/>
              </a:lnSpc>
              <a:spcBef>
                <a:spcPts val="0"/>
              </a:spcBef>
              <a:spcAft>
                <a:spcPts val="800"/>
              </a:spcAft>
            </a:pP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Currently in Senate Committee on Health and Welfare. Many topics in bill entitled, “An act relating to pay parity and transparency in health care.”</a:t>
            </a:r>
          </a:p>
          <a:p>
            <a:pPr marL="0" marR="0">
              <a:lnSpc>
                <a:spcPct val="107000"/>
              </a:lnSpc>
              <a:spcBef>
                <a:spcPts val="0"/>
              </a:spcBef>
              <a:spcAft>
                <a:spcPts val="800"/>
              </a:spcAft>
            </a:pP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4400" dirty="0">
                <a:effectLst/>
                <a:latin typeface="Aptos" panose="020B0004020202020204" pitchFamily="34" charset="0"/>
                <a:ea typeface="Aptos" panose="020B0004020202020204" pitchFamily="34" charset="0"/>
                <a:cs typeface="Times New Roman" panose="02020603050405020304" pitchFamily="18" charset="0"/>
              </a:rPr>
              <a:t>Includes the following language: “A minor 12 years of age or older may consent to medical care by a licensed physician related to the prevention of a sexually transmitted infection.”</a:t>
            </a:r>
            <a:endParaRPr lang="en-US" sz="4400" dirty="0"/>
          </a:p>
        </p:txBody>
      </p:sp>
    </p:spTree>
    <p:extLst>
      <p:ext uri="{BB962C8B-B14F-4D97-AF65-F5344CB8AC3E}">
        <p14:creationId xmlns:p14="http://schemas.microsoft.com/office/powerpoint/2010/main" val="151741547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C7CF23-8CCF-FA7E-4E74-DAA90A2D320F}"/>
              </a:ext>
            </a:extLst>
          </p:cNvPr>
          <p:cNvSpPr txBox="1"/>
          <p:nvPr/>
        </p:nvSpPr>
        <p:spPr>
          <a:xfrm>
            <a:off x="3574473" y="914400"/>
            <a:ext cx="16392698" cy="9179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endParaRPr lang="en-US" sz="6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6000" b="1" kern="100" dirty="0">
                <a:effectLst/>
                <a:latin typeface="Aptos" panose="020B0004020202020204" pitchFamily="34" charset="0"/>
                <a:ea typeface="Aptos" panose="020B0004020202020204" pitchFamily="34" charset="0"/>
                <a:cs typeface="Times New Roman" panose="02020603050405020304" pitchFamily="18" charset="0"/>
              </a:rPr>
              <a:t>Litigation</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3200" b="1"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200" b="1" i="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4400" b="1" i="1" kern="100" dirty="0">
                <a:effectLst/>
                <a:latin typeface="Aptos" panose="020B0004020202020204" pitchFamily="34" charset="0"/>
                <a:ea typeface="Aptos" panose="020B0004020202020204" pitchFamily="34" charset="0"/>
                <a:cs typeface="Times New Roman" panose="02020603050405020304" pitchFamily="18" charset="0"/>
              </a:rPr>
              <a:t>Booth/Mazer v. Bowser</a:t>
            </a:r>
          </a:p>
          <a:p>
            <a:pPr marL="0" marR="0" algn="ctr">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On March 18, the US District Court in Washington, DC </a:t>
            </a:r>
            <a:r>
              <a:rPr lang="en-US" sz="4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took a stand</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for parents’ rights in a </a:t>
            </a:r>
            <a:r>
              <a:rPr lang="en-US" sz="4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preliminary ruling</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that stated that a District of Columbia law violates both federal supremacy rules and the Free Exercise clause of the US Constitution. The 2020 DC law that was halted allowed 11-year-olds to consent to vaccination without parental consent or knowledge.</a:t>
            </a:r>
          </a:p>
        </p:txBody>
      </p:sp>
    </p:spTree>
    <p:extLst>
      <p:ext uri="{BB962C8B-B14F-4D97-AF65-F5344CB8AC3E}">
        <p14:creationId xmlns:p14="http://schemas.microsoft.com/office/powerpoint/2010/main" val="194362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D8F4A1-FC6A-A06C-B59C-A628A50E9A2A}"/>
              </a:ext>
            </a:extLst>
          </p:cNvPr>
          <p:cNvSpPr txBox="1"/>
          <p:nvPr/>
        </p:nvSpPr>
        <p:spPr>
          <a:xfrm>
            <a:off x="2377440" y="232755"/>
            <a:ext cx="18986269" cy="116608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Vaccine Information Statements Required by Federal Law</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Judge McFadden noted that  the National Childhood Vaccine Injury Act (NCVIA) was passed by the US Congress in 1986. Each time a provider of a vaccine listed in the “Vaccine Injury Table” vaccinates a person, they must first give a VIS to the legal representative of any minor who is to be vaccinated. </a:t>
            </a:r>
          </a:p>
          <a:p>
            <a:pPr marL="0" marR="0">
              <a:lnSpc>
                <a:spcPct val="107000"/>
              </a:lnSpc>
              <a:spcBef>
                <a:spcPts val="0"/>
              </a:spcBef>
              <a:spcAft>
                <a:spcPts val="800"/>
              </a:spcAft>
            </a:pP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Washington, DC Minor Consent Act of 2020</a:t>
            </a:r>
            <a:endParaRPr lang="en-US" sz="4400" b="1" kern="100" dirty="0">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In 2020 the District passed the controversial Minor Consent for Vaccinations Act Amendment of 2020 (MCA). This law allowed minors 11 or older to consent to a vaccine without parental consent or knowledge. </a:t>
            </a:r>
          </a:p>
        </p:txBody>
      </p:sp>
    </p:spTree>
    <p:extLst>
      <p:ext uri="{BB962C8B-B14F-4D97-AF65-F5344CB8AC3E}">
        <p14:creationId xmlns:p14="http://schemas.microsoft.com/office/powerpoint/2010/main" val="3789359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9CCEAF-0196-8B7F-A02A-377CD327B9CD}"/>
              </a:ext>
            </a:extLst>
          </p:cNvPr>
          <p:cNvSpPr txBox="1"/>
          <p:nvPr/>
        </p:nvSpPr>
        <p:spPr>
          <a:xfrm>
            <a:off x="980901" y="2348849"/>
            <a:ext cx="22643869" cy="91389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r>
              <a:rPr lang="en-US" sz="5400" b="1" kern="100" dirty="0">
                <a:effectLst/>
                <a:latin typeface="Aptos" panose="020B0004020202020204" pitchFamily="34" charset="0"/>
                <a:ea typeface="Aptos" panose="020B0004020202020204" pitchFamily="34" charset="0"/>
                <a:cs typeface="Times New Roman" panose="02020603050405020304" pitchFamily="18" charset="0"/>
              </a:rPr>
              <a:t>Religious and Medical Exemptions Receive Disparate Treatment</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The MCA mandates that the D.C. Department of Health produce age-appropriate versions of the relevant vaccine information sheet which explains both the risks and benefits of a given vaccine. If a parent has previously filed a religious vaccine exemption for a child, the child can still consent. Mr. Booth asserted that since the MCA requires a “blank” entry in paperwork for folks with a religious exemption, it shows, “hostility to a religion or a religious viewpoint.”</a:t>
            </a: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Judge McFadden notes in his ruling that federal law demands that parents receive a VIS; and since the COVID-19 vaccine is not covered by NCVIA, the judge relied on the threat of other vaccines to the minor. </a:t>
            </a:r>
          </a:p>
        </p:txBody>
      </p:sp>
    </p:spTree>
    <p:extLst>
      <p:ext uri="{BB962C8B-B14F-4D97-AF65-F5344CB8AC3E}">
        <p14:creationId xmlns:p14="http://schemas.microsoft.com/office/powerpoint/2010/main" val="26201405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67E989-52E4-2E08-6B4E-3E252F4E8EE6}"/>
              </a:ext>
            </a:extLst>
          </p:cNvPr>
          <p:cNvSpPr txBox="1"/>
          <p:nvPr/>
        </p:nvSpPr>
        <p:spPr>
          <a:xfrm>
            <a:off x="1442259" y="340703"/>
            <a:ext cx="20835850" cy="131004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r>
              <a:rPr lang="en-US" sz="3600" b="1" i="1" kern="100" dirty="0">
                <a:effectLst/>
                <a:latin typeface="Aptos" panose="020B0004020202020204" pitchFamily="34" charset="0"/>
                <a:ea typeface="Aptos" panose="020B0004020202020204" pitchFamily="34" charset="0"/>
                <a:cs typeface="Times New Roman" panose="02020603050405020304" pitchFamily="18" charset="0"/>
              </a:rPr>
              <a:t>M.T. v. Walmart Stores et al.</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 Court of Appeal of Kansas, 28 April 2023.</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In the fall of 2021, a 15-year-old minor went to a pharmacy in Kansas to be vaccinated against Covid-19 without parental consent.</a:t>
            </a:r>
          </a:p>
          <a:p>
            <a:pPr marL="0" marR="0">
              <a:lnSpc>
                <a:spcPct val="107000"/>
              </a:lnSpc>
              <a:spcBef>
                <a:spcPts val="0"/>
              </a:spcBef>
              <a:spcAft>
                <a:spcPts val="800"/>
              </a:spcAft>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Since the Kansas law requires parental consent for medical treatment or procedures if the minor is under the age of 16, the mother of the child filed suit against the pharmacy. In reply to these contentions, the defendants argued that they were immune from liability under the PREP Act since all the plaintiff’s claims were causally linked to their administration of the vaccine to her son.</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The Court found that the Congress would not have made the PREP Act applicable to parental rights claims by mere implication. Thus, the fact that the Act did not specifically state that it preempted claims based on parental consent necessarily meant that it did not extend to such claims.</a:t>
            </a:r>
          </a:p>
          <a:p>
            <a:pPr marL="0" marR="0">
              <a:lnSpc>
                <a:spcPct val="107000"/>
              </a:lnSpc>
              <a:spcBef>
                <a:spcPts val="0"/>
              </a:spcBef>
              <a:spcAft>
                <a:spcPts val="800"/>
              </a:spcAft>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4000" dirty="0">
                <a:effectLst/>
                <a:latin typeface="Aptos" panose="020B0004020202020204" pitchFamily="34" charset="0"/>
                <a:ea typeface="Aptos" panose="020B0004020202020204" pitchFamily="34" charset="0"/>
                <a:cs typeface="Times New Roman" panose="02020603050405020304" pitchFamily="18" charset="0"/>
              </a:rPr>
              <a:t>The decision was later reversed on appeal. Namely, by decision of 28 April 2023, the Court of Appeal of Kansas held that the defendants were immune from liability under the PREP Act. </a:t>
            </a:r>
            <a:endParaRPr lang="en-US" sz="4000" dirty="0"/>
          </a:p>
        </p:txBody>
      </p:sp>
    </p:spTree>
    <p:extLst>
      <p:ext uri="{BB962C8B-B14F-4D97-AF65-F5344CB8AC3E}">
        <p14:creationId xmlns:p14="http://schemas.microsoft.com/office/powerpoint/2010/main" val="160420436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D41E9C-E6A3-05C0-A01E-AF2A70643DD4}"/>
              </a:ext>
            </a:extLst>
          </p:cNvPr>
          <p:cNvSpPr txBox="1"/>
          <p:nvPr/>
        </p:nvSpPr>
        <p:spPr>
          <a:xfrm>
            <a:off x="764771" y="215156"/>
            <a:ext cx="22693745" cy="11099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endParaRPr lang="en-US" sz="3600" b="1"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endParaRPr>
          </a:p>
          <a:p>
            <a:pPr marL="0" marR="0">
              <a:lnSpc>
                <a:spcPct val="107000"/>
              </a:lnSpc>
              <a:spcBef>
                <a:spcPts val="0"/>
              </a:spcBef>
              <a:spcAft>
                <a:spcPts val="800"/>
              </a:spcAft>
            </a:pPr>
            <a:endParaRPr lang="en-US" sz="3600" i="1"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endParaRPr>
          </a:p>
          <a:p>
            <a:pPr marL="0" marR="0">
              <a:lnSpc>
                <a:spcPct val="107000"/>
              </a:lnSpc>
              <a:spcBef>
                <a:spcPts val="0"/>
              </a:spcBef>
              <a:spcAft>
                <a:spcPts val="800"/>
              </a:spcAft>
            </a:pPr>
            <a:r>
              <a:rPr lang="en-US" sz="3600" b="1"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CHD v. City of Philadelphia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Suing the City of Philadelphia and its health officials, over an emergency regulation enacted during the COVID-19 pandemic which permitted children as young as 11 years old to be vaccinated without parental consent.</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Philadelphia Department of Public Health enacted a regulation titled ‘Emergency Regulation for the Control and Prevention of COVID-19 Supplementing the Regulation Governing the Immunization and Treatment of Newborns, Children and Adolescents.”  </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The suit continues that the minor consent regulations “remove parents from critical decision making that is an integral part of the family unit and that safeguards a child’s well-being” and that “by taking down the protective guardrails of parental consent, the minor consent regulations violate federal and Commonwealth laws and put children at serious risk of harm.”</a:t>
            </a:r>
          </a:p>
        </p:txBody>
      </p:sp>
    </p:spTree>
    <p:extLst>
      <p:ext uri="{BB962C8B-B14F-4D97-AF65-F5344CB8AC3E}">
        <p14:creationId xmlns:p14="http://schemas.microsoft.com/office/powerpoint/2010/main" val="15176380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F9319F-D694-7055-278A-6721CA4B4644}"/>
              </a:ext>
            </a:extLst>
          </p:cNvPr>
          <p:cNvSpPr txBox="1"/>
          <p:nvPr/>
        </p:nvSpPr>
        <p:spPr>
          <a:xfrm>
            <a:off x="5947757" y="340008"/>
            <a:ext cx="12194770" cy="127891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The National Childhood Vaccine Injury Act of 1986 requires a health care provider administering a vaccine to a child to provide the child’s parent or other legal representatives a copy of information ‘presented in understandable terms [that] shall include – (1) A concise description of the benefits of the vaccine; (2) A concise description of the risks associated with the vaccine; (3) A statement of the availability of the [VICP]; and (4) Such other relevant information as may be determined by the Secretary.’ A Vaccine Information Statement is particularized to each vaccine. For 11-year-old children, for whom Emergency Use Authorization COVID-19 vaccines are authorized, there is no VIS.</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Dismissed 2/7/24 “No standing.” Compares to Washington DC case. The children in Philadelphia case did not show under threat of vaccination, as DC case found was imminent.</a:t>
            </a:r>
          </a:p>
        </p:txBody>
      </p:sp>
    </p:spTree>
    <p:extLst>
      <p:ext uri="{BB962C8B-B14F-4D97-AF65-F5344CB8AC3E}">
        <p14:creationId xmlns:p14="http://schemas.microsoft.com/office/powerpoint/2010/main" val="6339181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xTeen">
            <a:extLst>
              <a:ext uri="{FF2B5EF4-FFF2-40B4-BE49-F238E27FC236}">
                <a16:creationId xmlns:a16="http://schemas.microsoft.com/office/drawing/2014/main" id="{B4F44FC9-FAF1-43F9-CED6-9777B1689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271588"/>
            <a:ext cx="14287500" cy="3362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A30664-234F-B518-05A2-A40E494DCDA5}"/>
              </a:ext>
            </a:extLst>
          </p:cNvPr>
          <p:cNvSpPr txBox="1"/>
          <p:nvPr/>
        </p:nvSpPr>
        <p:spPr>
          <a:xfrm>
            <a:off x="1507375" y="4502819"/>
            <a:ext cx="1219200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https://www.vaxteen.org/</a:t>
            </a:r>
          </a:p>
        </p:txBody>
      </p:sp>
      <p:pic>
        <p:nvPicPr>
          <p:cNvPr id="1028" name="Picture 4" descr="teens getting covid vaccine">
            <a:extLst>
              <a:ext uri="{FF2B5EF4-FFF2-40B4-BE49-F238E27FC236}">
                <a16:creationId xmlns:a16="http://schemas.microsoft.com/office/drawing/2014/main" id="{314ECAD7-6B34-1288-5233-D2DCF230F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8498" y="5056817"/>
            <a:ext cx="10447725" cy="5881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DEC9A4-21F0-4E59-F906-284FBE1B0259}"/>
              </a:ext>
            </a:extLst>
          </p:cNvPr>
          <p:cNvSpPr txBox="1"/>
          <p:nvPr/>
        </p:nvSpPr>
        <p:spPr>
          <a:xfrm>
            <a:off x="9588731" y="11361403"/>
            <a:ext cx="1219477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https://teensforvaccines.org/</a:t>
            </a:r>
          </a:p>
        </p:txBody>
      </p:sp>
    </p:spTree>
    <p:extLst>
      <p:ext uri="{BB962C8B-B14F-4D97-AF65-F5344CB8AC3E}">
        <p14:creationId xmlns:p14="http://schemas.microsoft.com/office/powerpoint/2010/main" val="14903757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81181-AC9B-C3AC-B851-C78C58017C57}"/>
              </a:ext>
            </a:extLst>
          </p:cNvPr>
          <p:cNvPicPr>
            <a:picLocks noChangeAspect="1"/>
          </p:cNvPicPr>
          <p:nvPr/>
        </p:nvPicPr>
        <p:blipFill>
          <a:blip r:embed="rId2"/>
          <a:stretch>
            <a:fillRect/>
          </a:stretch>
        </p:blipFill>
        <p:spPr>
          <a:xfrm>
            <a:off x="5672571" y="983801"/>
            <a:ext cx="12867409" cy="11659542"/>
          </a:xfrm>
          <a:prstGeom prst="rect">
            <a:avLst/>
          </a:prstGeom>
        </p:spPr>
      </p:pic>
    </p:spTree>
    <p:extLst>
      <p:ext uri="{BB962C8B-B14F-4D97-AF65-F5344CB8AC3E}">
        <p14:creationId xmlns:p14="http://schemas.microsoft.com/office/powerpoint/2010/main" val="13602435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6062D-0800-A147-59CC-1F5C599B3D3D}"/>
              </a:ext>
            </a:extLst>
          </p:cNvPr>
          <p:cNvSpPr txBox="1"/>
          <p:nvPr/>
        </p:nvSpPr>
        <p:spPr>
          <a:xfrm>
            <a:off x="3408218" y="448887"/>
            <a:ext cx="18221498" cy="123515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r>
              <a:rPr lang="en-US" sz="6600" b="1" kern="100" dirty="0">
                <a:effectLst/>
                <a:latin typeface="Aptos" panose="020B0004020202020204" pitchFamily="34" charset="0"/>
                <a:ea typeface="Aptos" panose="020B0004020202020204" pitchFamily="34" charset="0"/>
                <a:cs typeface="Times New Roman" panose="02020603050405020304" pitchFamily="18" charset="0"/>
              </a:rPr>
              <a:t>Federal Law</a:t>
            </a:r>
            <a:endParaRPr lang="en-US" sz="6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ctr">
              <a:lnSpc>
                <a:spcPct val="107000"/>
              </a:lnSpc>
              <a:spcBef>
                <a:spcPts val="0"/>
              </a:spcBef>
              <a:spcAft>
                <a:spcPts val="800"/>
              </a:spcAft>
              <a:buFont typeface="+mj-lt"/>
              <a:buAutoNum type="arabicPeriod"/>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 Title X of the Public Health Service Act, 42 U.S.C. 300, et seq.: Minors May Consent to Some Care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Contraception, STD treatment, and more. Courts have held that Title X providers must allow adolescents to obtain Title X services based on their own consent, even if state law explicitly requires parental consent or notification for such services.</a:t>
            </a: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 </a:t>
            </a:r>
          </a:p>
          <a:p>
            <a:pPr marR="0" lvl="0" algn="ctr">
              <a:lnSpc>
                <a:spcPct val="107000"/>
              </a:lnSpc>
              <a:spcBef>
                <a:spcPts val="0"/>
              </a:spcBef>
              <a:spcAft>
                <a:spcPts val="800"/>
              </a:spcAft>
            </a:pPr>
            <a:r>
              <a:rPr lang="en-US" sz="4400" kern="100" dirty="0">
                <a:latin typeface="Aptos" panose="020B0004020202020204" pitchFamily="34" charset="0"/>
                <a:ea typeface="Aptos" panose="020B0004020202020204" pitchFamily="34" charset="0"/>
                <a:cs typeface="Times New Roman" panose="02020603050405020304" pitchFamily="18" charset="0"/>
              </a:rPr>
              <a:t>2. </a:t>
            </a:r>
            <a:r>
              <a:rPr lang="en-US" sz="4400" b="1" kern="100" dirty="0">
                <a:effectLst/>
                <a:latin typeface="Aptos" panose="020B0004020202020204" pitchFamily="34" charset="0"/>
                <a:ea typeface="Aptos" panose="020B0004020202020204" pitchFamily="34" charset="0"/>
                <a:cs typeface="Times New Roman" panose="02020603050405020304" pitchFamily="18" charset="0"/>
              </a:rPr>
              <a:t>National Childhood Vaccine Injury Act of 1986</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kern="100" dirty="0">
                <a:effectLst/>
                <a:latin typeface="Aptos" panose="020B0004020202020204" pitchFamily="34" charset="0"/>
                <a:ea typeface="Aptos" panose="020B0004020202020204" pitchFamily="34" charset="0"/>
                <a:cs typeface="Times New Roman" panose="02020603050405020304" pitchFamily="18" charset="0"/>
              </a:rPr>
              <a:t>Minor consent contradicts the </a:t>
            </a:r>
            <a:r>
              <a:rPr lang="en-US" sz="4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National Childhood Vaccine Injury Act of 1986</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requiring that parents be provided with a vaccine information statement prior to a minor receiving an immunization. See </a:t>
            </a:r>
            <a:r>
              <a:rPr lang="en-US" sz="44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May 10, 2023 letter</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from law firm Siri </a:t>
            </a:r>
            <a:r>
              <a:rPr lang="en-US" sz="4400" kern="100" dirty="0" err="1">
                <a:effectLst/>
                <a:latin typeface="Aptos" panose="020B0004020202020204" pitchFamily="34" charset="0"/>
                <a:ea typeface="Aptos" panose="020B0004020202020204" pitchFamily="34" charset="0"/>
                <a:cs typeface="Times New Roman" panose="02020603050405020304" pitchFamily="18" charset="0"/>
              </a:rPr>
              <a:t>Glimstad</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This firm was counsel in </a:t>
            </a:r>
            <a:r>
              <a:rPr lang="en-US" sz="4400" i="1" kern="100" dirty="0">
                <a:effectLst/>
                <a:latin typeface="Aptos" panose="020B0004020202020204" pitchFamily="34" charset="0"/>
                <a:ea typeface="Aptos" panose="020B0004020202020204" pitchFamily="34" charset="0"/>
                <a:cs typeface="Times New Roman" panose="02020603050405020304" pitchFamily="18" charset="0"/>
              </a:rPr>
              <a:t>Booth v. Bowser</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07000"/>
              </a:lnSpc>
              <a:spcBef>
                <a:spcPts val="0"/>
              </a:spcBef>
              <a:spcAft>
                <a:spcPts val="800"/>
              </a:spcAft>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565624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BD0785-7BF9-2EC9-E4FD-F55D34758110}"/>
              </a:ext>
            </a:extLst>
          </p:cNvPr>
          <p:cNvSpPr txBox="1"/>
          <p:nvPr/>
        </p:nvSpPr>
        <p:spPr>
          <a:xfrm>
            <a:off x="770313" y="1467934"/>
            <a:ext cx="22843374" cy="10780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Broad Consent for Vaccination: Five States</a:t>
            </a:r>
          </a:p>
          <a:p>
            <a:pPr marL="0" marR="0" algn="ctr">
              <a:lnSpc>
                <a:spcPct val="107000"/>
              </a:lnSpc>
              <a:spcBef>
                <a:spcPts val="0"/>
              </a:spcBef>
              <a:spcAft>
                <a:spcPts val="800"/>
              </a:spcAf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Alabama: </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Minors who are 14 years old or older or have graduated from high school do not need their parent’s consent to receive all healthcare services, including vaccinations. Ala. Code, § 22-8-4</a:t>
            </a:r>
          </a:p>
          <a:p>
            <a:pPr marL="0" marR="0">
              <a:lnSpc>
                <a:spcPct val="107000"/>
              </a:lnSpc>
              <a:spcBef>
                <a:spcPts val="0"/>
              </a:spcBef>
              <a:spcAft>
                <a:spcPts val="800"/>
              </a:spcAf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Alaska:</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Minors of any age do not need their parent’s consent to receive all healthcare services, including vaccinations, if their parent or legal guardian cannot be contacted or if contacted, won’t grant consent.</a:t>
            </a:r>
          </a:p>
          <a:p>
            <a:pPr marL="0" marR="0">
              <a:lnSpc>
                <a:spcPct val="107000"/>
              </a:lnSpc>
              <a:spcBef>
                <a:spcPts val="0"/>
              </a:spcBef>
              <a:spcAft>
                <a:spcPts val="800"/>
              </a:spcAf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Delaware:</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Minors who are 12 years old or older do not need their parent’s consent to receive all vaccinations. Del. Code Ann. tit. 13, § 710</a:t>
            </a:r>
          </a:p>
          <a:p>
            <a:pPr marL="0" marR="0">
              <a:lnSpc>
                <a:spcPct val="107000"/>
              </a:lnSpc>
              <a:spcBef>
                <a:spcPts val="0"/>
              </a:spcBef>
              <a:spcAft>
                <a:spcPts val="800"/>
              </a:spcAf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North Carolina:</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For non-COVID-19 vaccines, minors of any age can consent to vaccinations (N.C. Gen. Stat. § 90</a:t>
            </a:r>
            <a:r>
              <a:rPr lang="en-US" sz="3600"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21.5).</a:t>
            </a:r>
          </a:p>
          <a:p>
            <a:pPr marL="0" marR="0">
              <a:lnSpc>
                <a:spcPct val="107000"/>
              </a:lnSpc>
              <a:spcBef>
                <a:spcPts val="0"/>
              </a:spcBef>
              <a:spcAft>
                <a:spcPts val="800"/>
              </a:spcAf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Louisiana: </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Minors of any age do not need their parent’s consent to receive any medical care they deem necessary, including vaccinations. LA. Rev Stat tit. § 40:1079.1</a:t>
            </a:r>
          </a:p>
        </p:txBody>
      </p:sp>
    </p:spTree>
    <p:extLst>
      <p:ext uri="{BB962C8B-B14F-4D97-AF65-F5344CB8AC3E}">
        <p14:creationId xmlns:p14="http://schemas.microsoft.com/office/powerpoint/2010/main" val="10129116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70C130-3E14-9120-7E54-FD452F184CA6}"/>
              </a:ext>
            </a:extLst>
          </p:cNvPr>
          <p:cNvSpPr txBox="1"/>
          <p:nvPr/>
        </p:nvSpPr>
        <p:spPr>
          <a:xfrm>
            <a:off x="515389" y="1873206"/>
            <a:ext cx="23308887" cy="11395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r>
              <a:rPr lang="en-US" sz="5400" b="1" kern="100" dirty="0">
                <a:effectLst/>
                <a:latin typeface="Aptos" panose="020B0004020202020204" pitchFamily="34" charset="0"/>
                <a:ea typeface="Aptos" panose="020B0004020202020204" pitchFamily="34" charset="0"/>
                <a:cs typeface="Times New Roman" panose="02020603050405020304" pitchFamily="18" charset="0"/>
              </a:rPr>
              <a:t>HPV and Hepatitis B: Four States</a:t>
            </a:r>
          </a:p>
          <a:p>
            <a:pPr marL="0" marR="0" algn="ctr">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California:</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Minors who are 12 years old or older do not need their parent’s consent to receive the Human Papillomavirus (HPV) or Hepatitis B vaccines. They still must have parental consent to receive all other vaccinations. Cal. Fam. Code § 6926</a:t>
            </a:r>
          </a:p>
          <a:p>
            <a:pPr marL="0" marR="0">
              <a:lnSpc>
                <a:spcPct val="107000"/>
              </a:lnSpc>
              <a:spcBef>
                <a:spcPts val="0"/>
              </a:spcBef>
              <a:spcAft>
                <a:spcPts val="800"/>
              </a:spcAft>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New York:</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Minors of any age do not need their parent’s consent to receive the Human Papillomavirus (HPV) vaccine. They still must have parental consent to receive all other vaccinations. 10 N.Y.C.R.R. § 23.4</a:t>
            </a:r>
          </a:p>
          <a:p>
            <a:pPr marL="0" marR="0">
              <a:lnSpc>
                <a:spcPct val="107000"/>
              </a:lnSpc>
              <a:spcBef>
                <a:spcPts val="0"/>
              </a:spcBef>
              <a:spcAft>
                <a:spcPts val="800"/>
              </a:spcAft>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Illinois:</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Minors who are 12 years old or older do not need their parent’s consent to receive the Human Papillomavirus (HPV) or Hepatitis B vaccines. They still must have parental consent to receive all other vaccinations. Illinois Administrative Code Tit. 77 Ch. 1K § 693.130</a:t>
            </a:r>
          </a:p>
          <a:p>
            <a:pPr marL="0" marR="0">
              <a:lnSpc>
                <a:spcPct val="107000"/>
              </a:lnSpc>
              <a:spcBef>
                <a:spcPts val="0"/>
              </a:spcBef>
              <a:spcAft>
                <a:spcPts val="800"/>
              </a:spcAft>
            </a:pP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Minnesota:</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Minors of any age do not need their parent’s consent to receive the Hepatitis B vaccine. They still must have parental consent to receive all other vaccinations. Minn. Stat. Ann. § 144.3441</a:t>
            </a:r>
          </a:p>
        </p:txBody>
      </p:sp>
    </p:spTree>
    <p:extLst>
      <p:ext uri="{BB962C8B-B14F-4D97-AF65-F5344CB8AC3E}">
        <p14:creationId xmlns:p14="http://schemas.microsoft.com/office/powerpoint/2010/main" val="28747257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C3C3A8-758A-F40B-A22C-D9087ADF9C27}"/>
              </a:ext>
            </a:extLst>
          </p:cNvPr>
          <p:cNvSpPr txBox="1"/>
          <p:nvPr/>
        </p:nvSpPr>
        <p:spPr>
          <a:xfrm>
            <a:off x="1230284" y="847898"/>
            <a:ext cx="21696218" cy="9618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endParaRPr lang="en-US" sz="4800" kern="100" dirty="0">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4800" b="1" kern="100" dirty="0">
                <a:effectLst/>
                <a:latin typeface="Aptos" panose="020B0004020202020204" pitchFamily="34" charset="0"/>
                <a:ea typeface="Aptos" panose="020B0004020202020204" pitchFamily="34" charset="0"/>
                <a:cs typeface="Times New Roman" panose="02020603050405020304" pitchFamily="18" charset="0"/>
              </a:rPr>
              <a:t>15-16 Year Olds</a:t>
            </a:r>
          </a:p>
          <a:p>
            <a:pPr marL="0" marR="0" algn="ctr">
              <a:lnSpc>
                <a:spcPct val="107000"/>
              </a:lnSpc>
              <a:spcBef>
                <a:spcPts val="0"/>
              </a:spcBef>
              <a:spcAft>
                <a:spcPts val="800"/>
              </a:spcAft>
            </a:pPr>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Rhode Island, South Carolina:</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Minors who are 16 years old or older do not need their parent’s consent to receive all healthcare services, including vaccinations. RIGL § 23-4.6-1; SC Code § 63-5-340.</a:t>
            </a:r>
          </a:p>
          <a:p>
            <a:pPr marL="0" marR="0">
              <a:lnSpc>
                <a:spcPct val="107000"/>
              </a:lnSpc>
              <a:spcBef>
                <a:spcPts val="0"/>
              </a:spcBef>
              <a:spcAft>
                <a:spcPts val="800"/>
              </a:spcAft>
            </a:pPr>
            <a:endParaRPr lang="en-US" sz="4400" kern="100" dirty="0">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400" b="1" kern="100" dirty="0">
                <a:effectLst/>
                <a:latin typeface="Aptos" panose="020B0004020202020204" pitchFamily="34" charset="0"/>
                <a:ea typeface="Aptos" panose="020B0004020202020204" pitchFamily="34" charset="0"/>
                <a:cs typeface="Times New Roman" panose="02020603050405020304" pitchFamily="18" charset="0"/>
              </a:rPr>
              <a:t>Oregon:</a:t>
            </a:r>
            <a:r>
              <a:rPr lang="en-US" sz="4400" kern="100" dirty="0">
                <a:effectLst/>
                <a:latin typeface="Aptos" panose="020B0004020202020204" pitchFamily="34" charset="0"/>
                <a:ea typeface="Aptos" panose="020B0004020202020204" pitchFamily="34" charset="0"/>
                <a:cs typeface="Times New Roman" panose="02020603050405020304" pitchFamily="18" charset="0"/>
              </a:rPr>
              <a:t> Minors who are 15 years old or older do not need their parent’s consent to receive all healthcare services, including vaccinations. OR Rev Stat § 109.640</a:t>
            </a:r>
          </a:p>
        </p:txBody>
      </p:sp>
    </p:spTree>
    <p:extLst>
      <p:ext uri="{BB962C8B-B14F-4D97-AF65-F5344CB8AC3E}">
        <p14:creationId xmlns:p14="http://schemas.microsoft.com/office/powerpoint/2010/main" val="11881896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CADFF7-0C3A-75CC-3954-1A62C02B3966}"/>
              </a:ext>
            </a:extLst>
          </p:cNvPr>
          <p:cNvSpPr txBox="1"/>
          <p:nvPr/>
        </p:nvSpPr>
        <p:spPr>
          <a:xfrm>
            <a:off x="3823855" y="532015"/>
            <a:ext cx="15727680" cy="11072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endParaRPr lang="en-US" sz="36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endParaRPr lang="en-US" sz="3600" kern="100" dirty="0">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Arkansas</a:t>
            </a:r>
            <a:r>
              <a:rPr lang="en-US" sz="3600" kern="100" dirty="0">
                <a:latin typeface="Aptos" panose="020B0004020202020204" pitchFamily="34" charset="0"/>
                <a:ea typeface="Aptos" panose="020B0004020202020204" pitchFamily="34" charset="0"/>
                <a:cs typeface="Times New Roman" panose="02020603050405020304" pitchFamily="18" charset="0"/>
              </a:rPr>
              <a:t> and</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 Idaho:</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a:t>
            </a:r>
            <a:r>
              <a:rPr lang="en-US" sz="3600" b="1" kern="100" dirty="0">
                <a:effectLst/>
                <a:latin typeface="Aptos" panose="020B0004020202020204" pitchFamily="34" charset="0"/>
                <a:ea typeface="Aptos" panose="020B0004020202020204" pitchFamily="34" charset="0"/>
                <a:cs typeface="Times New Roman" panose="02020603050405020304" pitchFamily="18" charset="0"/>
              </a:rPr>
              <a:t>“Mature Minors Doctrine” Statutes</a:t>
            </a:r>
          </a:p>
          <a:p>
            <a:pPr marL="0" marR="0" algn="ctr">
              <a:lnSpc>
                <a:spcPct val="107000"/>
              </a:lnSpc>
              <a:spcBef>
                <a:spcPts val="0"/>
              </a:spcBef>
              <a:spcAft>
                <a:spcPts val="800"/>
              </a:spcAf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Minors of any age do not need their parent’s consent to receive all healthcare services, including vaccinations. This is called a “mature minor doctrine” and essentially means that if you talk to your doctor/healthcare provider and they decide you are “mature enough” to make your own health care decisions, you can. Ark. Code Ann. § 20</a:t>
            </a:r>
            <a:r>
              <a:rPr lang="en-US" sz="3600"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9</a:t>
            </a:r>
            <a:r>
              <a:rPr lang="en-US" sz="3600"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602(7); Idaho Code § 39</a:t>
            </a:r>
            <a:r>
              <a:rPr lang="en-US" sz="3600" kern="100" dirty="0">
                <a:effectLst/>
                <a:latin typeface="Cambria Math" panose="02040503050406030204" pitchFamily="18" charset="0"/>
                <a:ea typeface="Aptos" panose="020B0004020202020204" pitchFamily="34" charset="0"/>
                <a:cs typeface="Cambria Math" panose="02040503050406030204" pitchFamily="18" charset="0"/>
              </a:rPr>
              <a:t>‐</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4503</a:t>
            </a:r>
          </a:p>
          <a:p>
            <a:pPr marL="0" marR="0">
              <a:lnSpc>
                <a:spcPct val="107000"/>
              </a:lnSpc>
              <a:spcBef>
                <a:spcPts val="0"/>
              </a:spcBef>
              <a:spcAft>
                <a:spcPts val="800"/>
              </a:spcAf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7000"/>
              </a:lnSpc>
              <a:spcBef>
                <a:spcPts val="0"/>
              </a:spcBef>
              <a:spcAft>
                <a:spcPts val="800"/>
              </a:spcAft>
            </a:pPr>
            <a:r>
              <a:rPr lang="en-US" sz="3600" b="1" kern="100" dirty="0">
                <a:effectLst/>
                <a:latin typeface="Aptos" panose="020B0004020202020204" pitchFamily="34" charset="0"/>
                <a:ea typeface="Aptos" panose="020B0004020202020204" pitchFamily="34" charset="0"/>
                <a:cs typeface="Times New Roman" panose="02020603050405020304" pitchFamily="18" charset="0"/>
              </a:rPr>
              <a:t>Tennessee and Washington State: “Mature Minors” Case Law</a:t>
            </a:r>
          </a:p>
          <a:p>
            <a:pPr marL="0" marR="0" algn="ctr">
              <a:lnSpc>
                <a:spcPct val="107000"/>
              </a:lnSpc>
              <a:spcBef>
                <a:spcPts val="0"/>
              </a:spcBef>
              <a:spcAft>
                <a:spcPts val="800"/>
              </a:spcAft>
            </a:pP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3600" kern="100" dirty="0">
                <a:effectLst/>
                <a:latin typeface="Aptos" panose="020B0004020202020204" pitchFamily="34" charset="0"/>
                <a:ea typeface="Aptos" panose="020B0004020202020204" pitchFamily="34" charset="0"/>
                <a:cs typeface="Times New Roman" panose="02020603050405020304" pitchFamily="18" charset="0"/>
              </a:rPr>
              <a:t>Minors who are 14 years old or older do not need their parent’s consent to receive all healthcare services, including vaccinations. </a:t>
            </a:r>
            <a:r>
              <a:rPr lang="en-US" sz="3600" i="1" kern="100" dirty="0">
                <a:effectLst/>
                <a:latin typeface="Aptos" panose="020B0004020202020204" pitchFamily="34" charset="0"/>
                <a:ea typeface="Aptos" panose="020B0004020202020204" pitchFamily="34" charset="0"/>
                <a:cs typeface="Times New Roman" panose="02020603050405020304" pitchFamily="18" charset="0"/>
              </a:rPr>
              <a:t>Cardwell v. </a:t>
            </a:r>
            <a:r>
              <a:rPr lang="en-US" sz="3600" i="1" kern="100" dirty="0" err="1">
                <a:effectLst/>
                <a:latin typeface="Aptos" panose="020B0004020202020204" pitchFamily="34" charset="0"/>
                <a:ea typeface="Aptos" panose="020B0004020202020204" pitchFamily="34" charset="0"/>
                <a:cs typeface="Times New Roman" panose="02020603050405020304" pitchFamily="18" charset="0"/>
              </a:rPr>
              <a:t>Bechtol</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724 S.W.2d 739, Tenn. 1987; Tenn. Op. </a:t>
            </a:r>
            <a:r>
              <a:rPr lang="en-US" sz="3600" kern="100" dirty="0" err="1">
                <a:effectLst/>
                <a:latin typeface="Aptos" panose="020B0004020202020204" pitchFamily="34" charset="0"/>
                <a:ea typeface="Aptos" panose="020B0004020202020204" pitchFamily="34" charset="0"/>
                <a:cs typeface="Times New Roman" panose="02020603050405020304" pitchFamily="18" charset="0"/>
              </a:rPr>
              <a:t>Att’y</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Gen. No. 03-087; </a:t>
            </a:r>
            <a:r>
              <a:rPr lang="en-US" sz="3600" i="1" kern="100" dirty="0">
                <a:effectLst/>
                <a:latin typeface="Aptos" panose="020B0004020202020204" pitchFamily="34" charset="0"/>
                <a:ea typeface="Aptos" panose="020B0004020202020204" pitchFamily="34" charset="0"/>
                <a:cs typeface="Times New Roman" panose="02020603050405020304" pitchFamily="18" charset="0"/>
              </a:rPr>
              <a:t>Smith v. </a:t>
            </a:r>
            <a:r>
              <a:rPr lang="en-US" sz="3600" i="1" kern="100" dirty="0" err="1">
                <a:effectLst/>
                <a:latin typeface="Aptos" panose="020B0004020202020204" pitchFamily="34" charset="0"/>
                <a:ea typeface="Aptos" panose="020B0004020202020204" pitchFamily="34" charset="0"/>
                <a:cs typeface="Times New Roman" panose="02020603050405020304" pitchFamily="18" charset="0"/>
              </a:rPr>
              <a:t>Seibly</a:t>
            </a:r>
            <a:r>
              <a:rPr lang="en-US" sz="3600" i="1" kern="100" dirty="0">
                <a:effectLst/>
                <a:latin typeface="Aptos" panose="020B0004020202020204" pitchFamily="34" charset="0"/>
                <a:ea typeface="Aptos" panose="020B0004020202020204" pitchFamily="34" charset="0"/>
                <a:cs typeface="Times New Roman" panose="02020603050405020304" pitchFamily="18" charset="0"/>
              </a:rPr>
              <a:t>,</a:t>
            </a:r>
            <a:r>
              <a:rPr lang="en-US" sz="3600" kern="100" dirty="0">
                <a:effectLst/>
                <a:latin typeface="Aptos" panose="020B0004020202020204" pitchFamily="34" charset="0"/>
                <a:ea typeface="Aptos" panose="020B0004020202020204" pitchFamily="34" charset="0"/>
                <a:cs typeface="Times New Roman" panose="02020603050405020304" pitchFamily="18" charset="0"/>
              </a:rPr>
              <a:t> 72 Wn.2d 16, 21, 431 P.2d 719 (1967).</a:t>
            </a:r>
          </a:p>
        </p:txBody>
      </p:sp>
    </p:spTree>
    <p:extLst>
      <p:ext uri="{BB962C8B-B14F-4D97-AF65-F5344CB8AC3E}">
        <p14:creationId xmlns:p14="http://schemas.microsoft.com/office/powerpoint/2010/main" val="106839613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9A3250B-6C9D-3AE3-E92B-913FB0C12D6C}"/>
              </a:ext>
            </a:extLst>
          </p:cNvPr>
          <p:cNvGraphicFramePr>
            <a:graphicFrameLocks noGrp="1"/>
          </p:cNvGraphicFramePr>
          <p:nvPr>
            <p:extLst>
              <p:ext uri="{D42A27DB-BD31-4B8C-83A1-F6EECF244321}">
                <p14:modId xmlns:p14="http://schemas.microsoft.com/office/powerpoint/2010/main" val="1132565155"/>
              </p:ext>
            </p:extLst>
          </p:nvPr>
        </p:nvGraphicFramePr>
        <p:xfrm>
          <a:off x="4064000" y="1439332"/>
          <a:ext cx="16256000" cy="12039600"/>
        </p:xfrm>
        <a:graphic>
          <a:graphicData uri="http://schemas.openxmlformats.org/drawingml/2006/table">
            <a:tbl>
              <a:tblPr firstRow="1" bandRow="1">
                <a:tableStyleId>{5940675A-B579-460E-94D1-54222C63F5DA}</a:tableStyleId>
              </a:tblPr>
              <a:tblGrid>
                <a:gridCol w="8128000">
                  <a:extLst>
                    <a:ext uri="{9D8B030D-6E8A-4147-A177-3AD203B41FA5}">
                      <a16:colId xmlns:a16="http://schemas.microsoft.com/office/drawing/2014/main" val="30389645"/>
                    </a:ext>
                  </a:extLst>
                </a:gridCol>
                <a:gridCol w="8128000">
                  <a:extLst>
                    <a:ext uri="{9D8B030D-6E8A-4147-A177-3AD203B41FA5}">
                      <a16:colId xmlns:a16="http://schemas.microsoft.com/office/drawing/2014/main" val="4063916624"/>
                    </a:ext>
                  </a:extLst>
                </a:gridCol>
              </a:tblGrid>
              <a:tr h="11678151">
                <a:tc>
                  <a:txBody>
                    <a:bodyPr/>
                    <a:lstStyle/>
                    <a:p>
                      <a:r>
                        <a:rPr lang="en-US" sz="4400" b="1" i="0" u="none" strike="noStrike" cap="none" spc="0" baseline="0" dirty="0">
                          <a:solidFill>
                            <a:schemeClr val="tx1"/>
                          </a:solidFill>
                          <a:effectLst/>
                          <a:uFillTx/>
                          <a:latin typeface="+mn-lt"/>
                          <a:ea typeface="+mn-ea"/>
                          <a:cs typeface="+mn-cs"/>
                          <a:sym typeface="Helvetica Neue Light"/>
                        </a:rPr>
                        <a:t>No Minor Consent for Vaccines: 32 States</a:t>
                      </a:r>
                      <a:endParaRPr lang="en-US" sz="4400" b="0" i="0" u="none" strike="noStrike" cap="none" spc="0" baseline="0" dirty="0">
                        <a:solidFill>
                          <a:schemeClr val="tx1"/>
                        </a:solidFill>
                        <a:effectLst/>
                        <a:uFillTx/>
                        <a:latin typeface="+mn-lt"/>
                        <a:ea typeface="+mn-ea"/>
                        <a:cs typeface="+mn-cs"/>
                        <a:sym typeface="Helvetica Neue Light"/>
                      </a:endParaRPr>
                    </a:p>
                    <a:p>
                      <a:endParaRPr lang="en-US" sz="2400" b="1" i="0" u="none" strike="noStrike" cap="none" spc="0" baseline="0" dirty="0">
                        <a:solidFill>
                          <a:schemeClr val="tx1"/>
                        </a:solidFill>
                        <a:effectLst/>
                        <a:uFillTx/>
                        <a:latin typeface="+mn-lt"/>
                        <a:ea typeface="+mn-ea"/>
                        <a:cs typeface="+mn-cs"/>
                        <a:sym typeface="Helvetica Neue Light"/>
                      </a:endParaRPr>
                    </a:p>
                    <a:p>
                      <a:endParaRPr lang="en-US" sz="2400" b="1" i="0" u="none" strike="noStrike" cap="none" spc="0" baseline="0" dirty="0">
                        <a:solidFill>
                          <a:schemeClr val="tx1"/>
                        </a:solidFill>
                        <a:effectLst/>
                        <a:uFillTx/>
                        <a:latin typeface="+mn-lt"/>
                        <a:ea typeface="+mn-ea"/>
                        <a:cs typeface="+mn-cs"/>
                        <a:sym typeface="Helvetica Neue Light"/>
                      </a:endParaRPr>
                    </a:p>
                    <a:p>
                      <a:endParaRPr lang="en-US" sz="2400" b="1"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Arizona</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Colorado</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Connecticut</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Florida</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Georgia</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Hawaii</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Kansas </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Kentucky</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Maine</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Maryland</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Massachusetts</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Michigan</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Mississippi</a:t>
                      </a:r>
                      <a:endParaRPr lang="en-US" sz="4000" b="0" i="0" u="none" strike="noStrike" cap="none" spc="0" baseline="0" dirty="0">
                        <a:solidFill>
                          <a:schemeClr val="tx1"/>
                        </a:solidFill>
                        <a:effectLst/>
                        <a:uFillTx/>
                        <a:latin typeface="+mn-lt"/>
                        <a:ea typeface="+mn-ea"/>
                        <a:cs typeface="+mn-cs"/>
                        <a:sym typeface="Helvetica Neue Light"/>
                      </a:endParaRPr>
                    </a:p>
                    <a:p>
                      <a:endParaRPr lang="en-US" dirty="0"/>
                    </a:p>
                  </a:txBody>
                  <a:tcPr/>
                </a:tc>
                <a:tc>
                  <a:txBody>
                    <a:bodyPr/>
                    <a:lstStyle/>
                    <a:p>
                      <a:r>
                        <a:rPr lang="en-US" sz="4000" b="1" i="0" u="none" strike="noStrike" cap="none" spc="0" baseline="0" dirty="0">
                          <a:solidFill>
                            <a:schemeClr val="tx1"/>
                          </a:solidFill>
                          <a:effectLst/>
                          <a:uFillTx/>
                          <a:latin typeface="+mn-lt"/>
                          <a:ea typeface="+mn-ea"/>
                          <a:cs typeface="+mn-cs"/>
                          <a:sym typeface="Helvetica Neue Light"/>
                        </a:rPr>
                        <a:t>Missouri (Possible implied 16-17)</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Montana</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Nebraska</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Nevada</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New Hampshire</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New Jersey</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New Mexico</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North Dakota (Homeless)</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Ohio</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Oklahoma</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Pennsylvania (versus Philadelphia)  </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South Dakota</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Texas</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Utah</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Vermont</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Virginia</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West Virginia </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Wisconsin</a:t>
                      </a:r>
                      <a:endParaRPr lang="en-US" sz="4000" b="0" i="0" u="none" strike="noStrike" cap="none" spc="0" baseline="0" dirty="0">
                        <a:solidFill>
                          <a:schemeClr val="tx1"/>
                        </a:solidFill>
                        <a:effectLst/>
                        <a:uFillTx/>
                        <a:latin typeface="+mn-lt"/>
                        <a:ea typeface="+mn-ea"/>
                        <a:cs typeface="+mn-cs"/>
                        <a:sym typeface="Helvetica Neue Light"/>
                      </a:endParaRPr>
                    </a:p>
                    <a:p>
                      <a:r>
                        <a:rPr lang="en-US" sz="4000" b="1" i="0" u="none" strike="noStrike" cap="none" spc="0" baseline="0" dirty="0">
                          <a:solidFill>
                            <a:schemeClr val="tx1"/>
                          </a:solidFill>
                          <a:effectLst/>
                          <a:uFillTx/>
                          <a:latin typeface="+mn-lt"/>
                          <a:ea typeface="+mn-ea"/>
                          <a:cs typeface="+mn-cs"/>
                          <a:sym typeface="Helvetica Neue Light"/>
                        </a:rPr>
                        <a:t>Wyoming</a:t>
                      </a:r>
                      <a:endParaRPr lang="en-US" sz="4000" b="0" i="0" u="none" strike="noStrike" cap="none" spc="0" baseline="0" dirty="0">
                        <a:solidFill>
                          <a:schemeClr val="tx1"/>
                        </a:solidFill>
                        <a:effectLst/>
                        <a:uFillTx/>
                        <a:latin typeface="+mn-lt"/>
                        <a:ea typeface="+mn-ea"/>
                        <a:cs typeface="+mn-cs"/>
                        <a:sym typeface="Helvetica Neue Light"/>
                      </a:endParaRPr>
                    </a:p>
                    <a:p>
                      <a:endParaRPr lang="en-US" dirty="0"/>
                    </a:p>
                  </a:txBody>
                  <a:tcPr/>
                </a:tc>
                <a:extLst>
                  <a:ext uri="{0D108BD9-81ED-4DB2-BD59-A6C34878D82A}">
                    <a16:rowId xmlns:a16="http://schemas.microsoft.com/office/drawing/2014/main" val="3344084748"/>
                  </a:ext>
                </a:extLst>
              </a:tr>
            </a:tbl>
          </a:graphicData>
        </a:graphic>
      </p:graphicFrame>
    </p:spTree>
    <p:extLst>
      <p:ext uri="{BB962C8B-B14F-4D97-AF65-F5344CB8AC3E}">
        <p14:creationId xmlns:p14="http://schemas.microsoft.com/office/powerpoint/2010/main" val="41518857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B276D6-EE7F-7904-4BE3-04B1946F5564}"/>
              </a:ext>
            </a:extLst>
          </p:cNvPr>
          <p:cNvSpPr txBox="1"/>
          <p:nvPr/>
        </p:nvSpPr>
        <p:spPr>
          <a:xfrm>
            <a:off x="1828801" y="465513"/>
            <a:ext cx="19767664" cy="11065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gn="ctr">
              <a:lnSpc>
                <a:spcPct val="107000"/>
              </a:lnSpc>
              <a:spcBef>
                <a:spcPts val="0"/>
              </a:spcBef>
              <a:spcAft>
                <a:spcPts val="800"/>
              </a:spcAft>
            </a:pPr>
            <a:endParaRPr lang="en-US" sz="4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endParaRPr lang="en-US" sz="4000" kern="100" dirty="0">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endParaRPr lang="en-US" sz="5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5400" b="1" kern="100" dirty="0">
                <a:effectLst/>
                <a:latin typeface="Aptos" panose="020B0004020202020204" pitchFamily="34" charset="0"/>
                <a:ea typeface="Aptos" panose="020B0004020202020204" pitchFamily="34" charset="0"/>
                <a:cs typeface="Times New Roman" panose="02020603050405020304" pitchFamily="18" charset="0"/>
              </a:rPr>
              <a:t>Legislation: New York and Vermont</a:t>
            </a:r>
            <a:endParaRPr lang="en-US" sz="5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New York </a:t>
            </a:r>
            <a:r>
              <a:rPr lang="en-US" sz="40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A6761</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 2023</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05/08/2023 referred to health</a:t>
            </a: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01/03/2024 referred to health</a:t>
            </a:r>
          </a:p>
          <a:p>
            <a:pPr marL="0" marR="0">
              <a:lnSpc>
                <a:spcPct val="107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“Any person, including a minor, who comprehends the need for, the nature of, and the reasonably foreseeable risks and benefits involved in any contemplated medical, dental, health, and/or hospital services, and any alternatives thereto, may give effective consent to such services….” </a:t>
            </a:r>
          </a:p>
        </p:txBody>
      </p:sp>
    </p:spTree>
    <p:extLst>
      <p:ext uri="{BB962C8B-B14F-4D97-AF65-F5344CB8AC3E}">
        <p14:creationId xmlns:p14="http://schemas.microsoft.com/office/powerpoint/2010/main" val="307734663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2357</TotalTime>
  <Words>2071</Words>
  <Application>Microsoft Office PowerPoint</Application>
  <PresentationFormat>Custom</PresentationFormat>
  <Paragraphs>178</Paragraphs>
  <Slides>19</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Avenir Book</vt:lpstr>
      <vt:lpstr>Avenir Heavy</vt:lpstr>
      <vt:lpstr>Cambria Math</vt:lpstr>
      <vt:lpstr>Helvetica Neue</vt:lpstr>
      <vt:lpstr>Helvetica Neue Light</vt:lpstr>
      <vt:lpstr>Helvetica Neue Medium</vt:lpstr>
      <vt:lpstr>Wingdings 3</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O'Connor</dc:creator>
  <cp:lastModifiedBy>Judy Buroker</cp:lastModifiedBy>
  <cp:revision>7</cp:revision>
  <dcterms:modified xsi:type="dcterms:W3CDTF">2024-05-26T04:38:24Z</dcterms:modified>
</cp:coreProperties>
</file>