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70" r:id="rId9"/>
    <p:sldId id="264" r:id="rId10"/>
    <p:sldId id="265" r:id="rId11"/>
    <p:sldId id="266" r:id="rId12"/>
    <p:sldId id="267" r:id="rId13"/>
    <p:sldId id="268" r:id="rId14"/>
    <p:sldId id="269" r:id="rId1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75B647-23D7-4420-A2AF-8D34D5CAC50B}" v="19" dt="2023-10-04T15:57:31.642"/>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7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78000" y="2298700"/>
            <a:ext cx="20828000" cy="4648200"/>
          </a:xfrm>
          <a:prstGeom prst="rect">
            <a:avLst/>
          </a:prstGeom>
        </p:spPr>
        <p:txBody>
          <a:bodyPr anchor="b"/>
          <a:lstStyle/>
          <a:p>
            <a:r>
              <a:t>Title Text</a:t>
            </a:r>
          </a:p>
        </p:txBody>
      </p:sp>
      <p:sp>
        <p:nvSpPr>
          <p:cNvPr id="12" name="Body Level One…"/>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atin typeface="Helvetica Neue"/>
                <a:ea typeface="Helvetica Neue"/>
                <a:cs typeface="Helvetica Neue"/>
                <a:sym typeface="Helvetica Neue"/>
              </a:defRPr>
            </a:lvl1pPr>
            <a:lvl2pPr marL="0" indent="0" algn="ctr">
              <a:spcBef>
                <a:spcPts val="0"/>
              </a:spcBef>
              <a:buSzTx/>
              <a:buNone/>
              <a:defRPr sz="5400">
                <a:latin typeface="Helvetica Neue"/>
                <a:ea typeface="Helvetica Neue"/>
                <a:cs typeface="Helvetica Neue"/>
                <a:sym typeface="Helvetica Neue"/>
              </a:defRPr>
            </a:lvl2pPr>
            <a:lvl3pPr marL="0" indent="0" algn="ctr">
              <a:spcBef>
                <a:spcPts val="0"/>
              </a:spcBef>
              <a:buSzTx/>
              <a:buNone/>
              <a:defRPr sz="5400">
                <a:latin typeface="Helvetica Neue"/>
                <a:ea typeface="Helvetica Neue"/>
                <a:cs typeface="Helvetica Neue"/>
                <a:sym typeface="Helvetica Neue"/>
              </a:defRPr>
            </a:lvl3pPr>
            <a:lvl4pPr marL="0" indent="0" algn="ctr">
              <a:spcBef>
                <a:spcPts val="0"/>
              </a:spcBef>
              <a:buSzTx/>
              <a:buNone/>
              <a:defRPr sz="5400">
                <a:latin typeface="Helvetica Neue"/>
                <a:ea typeface="Helvetica Neue"/>
                <a:cs typeface="Helvetica Neue"/>
                <a:sym typeface="Helvetica Neue"/>
              </a:defRPr>
            </a:lvl4pPr>
            <a:lvl5pPr marL="0" indent="0" algn="ctr">
              <a:spcBef>
                <a:spcPts val="0"/>
              </a:spcBef>
              <a:buSzTx/>
              <a:buNone/>
              <a:defRPr sz="54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View of beach and sea from a grassy sand dune"/>
          <p:cNvSpPr>
            <a:spLocks noGrp="1"/>
          </p:cNvSpPr>
          <p:nvPr>
            <p:ph type="pic" idx="21"/>
          </p:nvPr>
        </p:nvSpPr>
        <p:spPr>
          <a:xfrm>
            <a:off x="-50800" y="-1270000"/>
            <a:ext cx="24485600" cy="16323734"/>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View of beach and sea from a grassy sand dune"/>
          <p:cNvSpPr>
            <a:spLocks noGrp="1"/>
          </p:cNvSpPr>
          <p:nvPr>
            <p:ph type="pic" idx="21"/>
          </p:nvPr>
        </p:nvSpPr>
        <p:spPr>
          <a:xfrm>
            <a:off x="3125968" y="-393700"/>
            <a:ext cx="18135601" cy="120904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635000" y="9512300"/>
            <a:ext cx="23114000" cy="2006600"/>
          </a:xfrm>
          <a:prstGeom prst="rect">
            <a:avLst/>
          </a:prstGeom>
        </p:spPr>
        <p:txBody>
          <a:bodyPr anchor="b"/>
          <a:lstStyle/>
          <a:p>
            <a:r>
              <a:t>Title Text</a:t>
            </a:r>
          </a:p>
        </p:txBody>
      </p:sp>
      <p:sp>
        <p:nvSpPr>
          <p:cNvPr id="22"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atin typeface="Helvetica Neue"/>
                <a:ea typeface="Helvetica Neue"/>
                <a:cs typeface="Helvetica Neue"/>
                <a:sym typeface="Helvetica Neue"/>
              </a:defRPr>
            </a:lvl1pPr>
            <a:lvl2pPr marL="0" indent="0" algn="ctr">
              <a:spcBef>
                <a:spcPts val="0"/>
              </a:spcBef>
              <a:buSzTx/>
              <a:buNone/>
              <a:defRPr sz="5400">
                <a:latin typeface="Helvetica Neue"/>
                <a:ea typeface="Helvetica Neue"/>
                <a:cs typeface="Helvetica Neue"/>
                <a:sym typeface="Helvetica Neue"/>
              </a:defRPr>
            </a:lvl2pPr>
            <a:lvl3pPr marL="0" indent="0" algn="ctr">
              <a:spcBef>
                <a:spcPts val="0"/>
              </a:spcBef>
              <a:buSzTx/>
              <a:buNone/>
              <a:defRPr sz="5400">
                <a:latin typeface="Helvetica Neue"/>
                <a:ea typeface="Helvetica Neue"/>
                <a:cs typeface="Helvetica Neue"/>
                <a:sym typeface="Helvetica Neue"/>
              </a:defRPr>
            </a:lvl3pPr>
            <a:lvl4pPr marL="0" indent="0" algn="ctr">
              <a:spcBef>
                <a:spcPts val="0"/>
              </a:spcBef>
              <a:buSzTx/>
              <a:buNone/>
              <a:defRPr sz="5400">
                <a:latin typeface="Helvetica Neue"/>
                <a:ea typeface="Helvetica Neue"/>
                <a:cs typeface="Helvetica Neue"/>
                <a:sym typeface="Helvetica Neue"/>
              </a:defRPr>
            </a:lvl4pPr>
            <a:lvl5pPr marL="0" indent="0" algn="ctr">
              <a:spcBef>
                <a:spcPts val="0"/>
              </a:spcBef>
              <a:buSzTx/>
              <a:buNone/>
              <a:defRPr sz="54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Heron flying low over a beach with a short fence in the foreground"/>
          <p:cNvSpPr>
            <a:spLocks noGrp="1"/>
          </p:cNvSpPr>
          <p:nvPr>
            <p:ph type="pic" sz="half" idx="21"/>
          </p:nvPr>
        </p:nvSpPr>
        <p:spPr>
          <a:xfrm>
            <a:off x="12827000" y="952500"/>
            <a:ext cx="11468100" cy="114681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defTabSz="825500">
              <a:defRPr sz="8400">
                <a:solidFill>
                  <a:srgbClr val="000000"/>
                </a:solidFill>
                <a:latin typeface="Helvetica Neue Medium"/>
                <a:ea typeface="Helvetica Neue Medium"/>
                <a:cs typeface="Helvetica Neue Medium"/>
                <a:sym typeface="Helvetica Neue Medium"/>
              </a:defRPr>
            </a:lvl1pPr>
          </a:lstStyle>
          <a:p>
            <a:pPr>
              <a:defRPr>
                <a:effectLst/>
              </a:defRPr>
            </a:pPr>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atin typeface="Helvetica Neue"/>
                <a:ea typeface="Helvetica Neue"/>
                <a:cs typeface="Helvetica Neue"/>
                <a:sym typeface="Helvetica Neue"/>
              </a:defRPr>
            </a:lvl1pPr>
            <a:lvl2pPr marL="0" indent="0" algn="ctr">
              <a:spcBef>
                <a:spcPts val="0"/>
              </a:spcBef>
              <a:buSzTx/>
              <a:buNone/>
              <a:defRPr sz="5400">
                <a:latin typeface="Helvetica Neue"/>
                <a:ea typeface="Helvetica Neue"/>
                <a:cs typeface="Helvetica Neue"/>
                <a:sym typeface="Helvetica Neue"/>
              </a:defRPr>
            </a:lvl2pPr>
            <a:lvl3pPr marL="0" indent="0" algn="ctr">
              <a:spcBef>
                <a:spcPts val="0"/>
              </a:spcBef>
              <a:buSzTx/>
              <a:buNone/>
              <a:defRPr sz="5400">
                <a:latin typeface="Helvetica Neue"/>
                <a:ea typeface="Helvetica Neue"/>
                <a:cs typeface="Helvetica Neue"/>
                <a:sym typeface="Helvetica Neue"/>
              </a:defRPr>
            </a:lvl3pPr>
            <a:lvl4pPr marL="0" indent="0" algn="ctr">
              <a:spcBef>
                <a:spcPts val="0"/>
              </a:spcBef>
              <a:buSzTx/>
              <a:buNone/>
              <a:defRPr sz="5400">
                <a:latin typeface="Helvetica Neue"/>
                <a:ea typeface="Helvetica Neue"/>
                <a:cs typeface="Helvetica Neue"/>
                <a:sym typeface="Helvetica Neue"/>
              </a:defRPr>
            </a:lvl4pPr>
            <a:lvl5pPr marL="0" indent="0" algn="ctr">
              <a:spcBef>
                <a:spcPts val="0"/>
              </a:spcBef>
              <a:buSzTx/>
              <a:buNone/>
              <a:defRPr sz="54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andy path between two hills leading to the ocean"/>
          <p:cNvSpPr>
            <a:spLocks noGrp="1"/>
          </p:cNvSpPr>
          <p:nvPr>
            <p:ph type="pic" sz="half" idx="21"/>
          </p:nvPr>
        </p:nvSpPr>
        <p:spPr>
          <a:xfrm>
            <a:off x="10960100" y="3149600"/>
            <a:ext cx="139446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atin typeface="Helvetica Neue"/>
                <a:ea typeface="Helvetica Neue"/>
                <a:cs typeface="Helvetica Neue"/>
                <a:sym typeface="Helvetica Neue"/>
              </a:defRPr>
            </a:lvl1pPr>
            <a:lvl2pPr marL="1117600" indent="-558800">
              <a:spcBef>
                <a:spcPts val="4500"/>
              </a:spcBef>
              <a:defRPr sz="3800">
                <a:latin typeface="Helvetica Neue"/>
                <a:ea typeface="Helvetica Neue"/>
                <a:cs typeface="Helvetica Neue"/>
                <a:sym typeface="Helvetica Neue"/>
              </a:defRPr>
            </a:lvl2pPr>
            <a:lvl3pPr marL="1676400" indent="-558800">
              <a:spcBef>
                <a:spcPts val="4500"/>
              </a:spcBef>
              <a:defRPr sz="3800">
                <a:latin typeface="Helvetica Neue"/>
                <a:ea typeface="Helvetica Neue"/>
                <a:cs typeface="Helvetica Neue"/>
                <a:sym typeface="Helvetica Neue"/>
              </a:defRPr>
            </a:lvl3pPr>
            <a:lvl4pPr marL="2235200" indent="-558800">
              <a:spcBef>
                <a:spcPts val="4500"/>
              </a:spcBef>
              <a:defRPr sz="3800">
                <a:latin typeface="Helvetica Neue"/>
                <a:ea typeface="Helvetica Neue"/>
                <a:cs typeface="Helvetica Neue"/>
                <a:sym typeface="Helvetica Neue"/>
              </a:defRPr>
            </a:lvl4pPr>
            <a:lvl5pPr marL="2794000" indent="-558800">
              <a:spcBef>
                <a:spcPts val="4500"/>
              </a:spcBef>
              <a:defRPr sz="38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andy path between two hills leading to the ocean"/>
          <p:cNvSpPr>
            <a:spLocks noGrp="1"/>
          </p:cNvSpPr>
          <p:nvPr>
            <p:ph type="pic" sz="quarter" idx="21"/>
          </p:nvPr>
        </p:nvSpPr>
        <p:spPr>
          <a:xfrm>
            <a:off x="15300325" y="7048500"/>
            <a:ext cx="8324850" cy="5549900"/>
          </a:xfrm>
          <a:prstGeom prst="rect">
            <a:avLst/>
          </a:prstGeom>
        </p:spPr>
        <p:txBody>
          <a:bodyPr lIns="91439" tIns="45719" rIns="91439" bIns="45719" anchor="t">
            <a:noAutofit/>
          </a:bodyPr>
          <a:lstStyle/>
          <a:p>
            <a:endParaRPr/>
          </a:p>
        </p:txBody>
      </p:sp>
      <p:sp>
        <p:nvSpPr>
          <p:cNvPr id="84" name="Heron flying low over a beach with a short fence in the foreground"/>
          <p:cNvSpPr>
            <a:spLocks noGrp="1"/>
          </p:cNvSpPr>
          <p:nvPr>
            <p:ph type="pic" sz="quarter" idx="22"/>
          </p:nvPr>
        </p:nvSpPr>
        <p:spPr>
          <a:xfrm>
            <a:off x="15760700" y="863600"/>
            <a:ext cx="7404100" cy="7404100"/>
          </a:xfrm>
          <a:prstGeom prst="rect">
            <a:avLst/>
          </a:prstGeom>
        </p:spPr>
        <p:txBody>
          <a:bodyPr lIns="91439" tIns="45719" rIns="91439" bIns="45719" anchor="t">
            <a:noAutofit/>
          </a:bodyPr>
          <a:lstStyle/>
          <a:p>
            <a:endParaRPr/>
          </a:p>
        </p:txBody>
      </p:sp>
      <p:sp>
        <p:nvSpPr>
          <p:cNvPr id="85" name="View of beach and sea from a grassy sand dune"/>
          <p:cNvSpPr>
            <a:spLocks noGrp="1"/>
          </p:cNvSpPr>
          <p:nvPr>
            <p:ph type="pic" idx="23"/>
          </p:nvPr>
        </p:nvSpPr>
        <p:spPr>
          <a:xfrm>
            <a:off x="-990600" y="1130300"/>
            <a:ext cx="17202150"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Lst>
  <p:transition spd="med"/>
  <p:txStyles>
    <p:titleStyle>
      <a:lvl1pPr marL="0" marR="0" indent="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1pPr>
      <a:lvl2pPr marL="0" marR="0" indent="4572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2pPr>
      <a:lvl3pPr marL="0" marR="0" indent="9144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3pPr>
      <a:lvl4pPr marL="0" marR="0" indent="13716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4pPr>
      <a:lvl5pPr marL="0" marR="0" indent="18288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5pPr>
      <a:lvl6pPr marL="0" marR="0" indent="22860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6pPr>
      <a:lvl7pPr marL="0" marR="0" indent="27432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7pPr>
      <a:lvl8pPr marL="0" marR="0" indent="32004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8pPr>
      <a:lvl9pPr marL="0" marR="0" indent="36576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457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914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1371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18288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22860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2743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3200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3657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ationalhealthfreedom.org/" TargetMode="External"/><Relationship Id="rId1" Type="http://schemas.openxmlformats.org/officeDocument/2006/relationships/slideLayout" Target="../slideLayouts/slideLayout1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hyperlink" Target="https://leginfo.legislature.ca.gov/faces/billNavClient.xhtml?bill_id=202320240SB815" TargetMode="Externa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hyperlink" Target="https://www.law.cornell.edu/wex/sherman_antitrust_act" TargetMode="Externa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https://www.bbc.co.uk/beyondfakenews/trusted-news-initiative/" TargetMode="External"/><Relationship Id="rId2" Type="http://schemas.openxmlformats.org/officeDocument/2006/relationships/hyperlink" Target="https://digitalcommons.law.scu.edu/cgi/viewcontent.cgi?article=3750&amp;context=historical" TargetMode="Externa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hyperlink" Target="https://www.hrw.org/news/2021/02/11/covid-19-triggers-wave-free-speech-abuse"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www.ca5.uscourts.gov/opinions/pub/23/23-30445-CV0.pdf" TargetMode="External"/><Relationship Id="rId2" Type="http://schemas.openxmlformats.org/officeDocument/2006/relationships/hyperlink" Target="https://ago.mo.gov/wp-content/uploads/missouri-v-biden-ruling.pdf" TargetMode="Externa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hyperlink" Target="https://leginfo.legislature.ca.gov/faces/billTextClient.xhtml?bill_id=202120220AB2098" TargetMode="Externa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hyperlink" Target="https://nclalegal.org/wp-content/uploads/2023/01/Hoeg-v.-Newsom-PI-Decision.pdf"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19" name="Rectangle"/>
          <p:cNvSpPr/>
          <p:nvPr/>
        </p:nvSpPr>
        <p:spPr>
          <a:xfrm>
            <a:off x="829369" y="449435"/>
            <a:ext cx="22725262" cy="5636420"/>
          </a:xfrm>
          <a:prstGeom prst="rect">
            <a:avLst/>
          </a:prstGeom>
          <a:solidFill>
            <a:srgbClr val="343562"/>
          </a:solidFill>
          <a:ln w="12700">
            <a:miter lim="400000"/>
          </a:ln>
        </p:spPr>
        <p:txBody>
          <a:bodyPr lIns="0" tIns="0" rIns="0" bIns="0" anchor="ctr"/>
          <a:lstStyle/>
          <a:p>
            <a:pPr>
              <a:defRPr sz="3200" b="0">
                <a:solidFill>
                  <a:srgbClr val="343562"/>
                </a:solidFill>
                <a:latin typeface="Helvetica Neue Medium"/>
                <a:ea typeface="Helvetica Neue Medium"/>
                <a:cs typeface="Helvetica Neue Medium"/>
                <a:sym typeface="Helvetica Neue Medium"/>
              </a:defRPr>
            </a:pPr>
            <a:endParaRPr dirty="0"/>
          </a:p>
        </p:txBody>
      </p:sp>
      <p:sp>
        <p:nvSpPr>
          <p:cNvPr id="120" name="Overview of Laws Regarding Homeopathic Remedies"/>
          <p:cNvSpPr txBox="1"/>
          <p:nvPr/>
        </p:nvSpPr>
        <p:spPr>
          <a:xfrm>
            <a:off x="3980354" y="2166809"/>
            <a:ext cx="17083203"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r>
              <a:rPr lang="en-US" dirty="0"/>
              <a:t>Free Speech in the COVID-19 Era</a:t>
            </a:r>
            <a:endParaRPr dirty="0"/>
          </a:p>
        </p:txBody>
      </p:sp>
      <p:sp>
        <p:nvSpPr>
          <p:cNvPr id="121" name="NHFC and NHFA…"/>
          <p:cNvSpPr txBox="1"/>
          <p:nvPr/>
        </p:nvSpPr>
        <p:spPr>
          <a:xfrm>
            <a:off x="2645493" y="10229652"/>
            <a:ext cx="20568656" cy="274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r">
              <a:buClr>
                <a:srgbClr val="5FCBEF"/>
              </a:buClr>
              <a:buFont typeface="Wingdings 3"/>
              <a:defRPr sz="3800" b="0">
                <a:solidFill>
                  <a:srgbClr val="632423"/>
                </a:solidFill>
                <a:latin typeface="+mn-lt"/>
                <a:ea typeface="+mn-ea"/>
                <a:cs typeface="+mn-cs"/>
                <a:sym typeface="Avenir Heavy"/>
              </a:defRPr>
            </a:pPr>
            <a:r>
              <a:rPr dirty="0"/>
              <a:t>NHFC and NHFA</a:t>
            </a:r>
          </a:p>
          <a:p>
            <a:pPr algn="r">
              <a:buClr>
                <a:srgbClr val="5FCBEF"/>
              </a:buClr>
              <a:buFont typeface="Wingdings 3"/>
              <a:defRPr sz="3800" b="0">
                <a:solidFill>
                  <a:srgbClr val="632423"/>
                </a:solidFill>
                <a:latin typeface="+mn-lt"/>
                <a:ea typeface="+mn-ea"/>
                <a:cs typeface="+mn-cs"/>
                <a:sym typeface="Avenir Heavy"/>
              </a:defRPr>
            </a:pPr>
            <a:r>
              <a:rPr dirty="0"/>
              <a:t>PMB 218,  2136 Ford Parkway,  St. Paul, MN  55116-1863</a:t>
            </a:r>
          </a:p>
          <a:p>
            <a:pPr algn="r">
              <a:buClr>
                <a:srgbClr val="5FCBEF"/>
              </a:buClr>
              <a:buFont typeface="Wingdings 3"/>
              <a:defRPr sz="3800" b="0">
                <a:solidFill>
                  <a:srgbClr val="632423"/>
                </a:solidFill>
                <a:latin typeface="+mn-lt"/>
                <a:ea typeface="+mn-ea"/>
                <a:cs typeface="+mn-cs"/>
                <a:sym typeface="Avenir Heavy"/>
              </a:defRPr>
            </a:pPr>
            <a:r>
              <a:rPr dirty="0">
                <a:hlinkClick r:id="rId2"/>
              </a:rPr>
              <a:t>www.nationalhealthfreedom.org</a:t>
            </a:r>
            <a:r>
              <a:rPr dirty="0"/>
              <a:t>  </a:t>
            </a:r>
          </a:p>
          <a:p>
            <a:pPr algn="r">
              <a:buClr>
                <a:srgbClr val="5FCBEF"/>
              </a:buClr>
              <a:buFont typeface="Wingdings 3"/>
              <a:defRPr sz="3800" b="0">
                <a:solidFill>
                  <a:srgbClr val="632423"/>
                </a:solidFill>
                <a:latin typeface="+mn-lt"/>
                <a:ea typeface="+mn-ea"/>
                <a:cs typeface="+mn-cs"/>
                <a:sym typeface="Avenir Heavy"/>
              </a:defRPr>
            </a:pPr>
            <a:r>
              <a:rPr dirty="0"/>
              <a:t>E-mail: info@nationalhealthfreedom.org</a:t>
            </a:r>
          </a:p>
        </p:txBody>
      </p:sp>
      <p:pic>
        <p:nvPicPr>
          <p:cNvPr id="122" name="NHFA_LOGO-with-glow.png" descr="NHFA_LOGO-with-glow.png"/>
          <p:cNvPicPr>
            <a:picLocks noChangeAspect="1"/>
          </p:cNvPicPr>
          <p:nvPr/>
        </p:nvPicPr>
        <p:blipFill>
          <a:blip r:embed="rId3"/>
          <a:stretch>
            <a:fillRect/>
          </a:stretch>
        </p:blipFill>
        <p:spPr>
          <a:xfrm>
            <a:off x="18935700" y="6679112"/>
            <a:ext cx="4464146" cy="3027058"/>
          </a:xfrm>
          <a:prstGeom prst="rect">
            <a:avLst/>
          </a:prstGeom>
          <a:ln w="12700">
            <a:miter lim="400000"/>
          </a:ln>
        </p:spPr>
      </p:pic>
      <p:pic>
        <p:nvPicPr>
          <p:cNvPr id="123" name="NHFC_ Logo_Final_2020.jpeg" descr="NHFC_ Logo_Final_2020.jpeg"/>
          <p:cNvPicPr>
            <a:picLocks noChangeAspect="1"/>
          </p:cNvPicPr>
          <p:nvPr/>
        </p:nvPicPr>
        <p:blipFill>
          <a:blip r:embed="rId4"/>
          <a:stretch>
            <a:fillRect/>
          </a:stretch>
        </p:blipFill>
        <p:spPr>
          <a:xfrm>
            <a:off x="16153542" y="6934200"/>
            <a:ext cx="2561279" cy="2516883"/>
          </a:xfrm>
          <a:prstGeom prst="rect">
            <a:avLst/>
          </a:prstGeom>
          <a:ln w="12700">
            <a:miter lim="400000"/>
          </a:ln>
        </p:spPr>
      </p:pic>
      <p:sp>
        <p:nvSpPr>
          <p:cNvPr id="124" name="2023"/>
          <p:cNvSpPr txBox="1"/>
          <p:nvPr/>
        </p:nvSpPr>
        <p:spPr>
          <a:xfrm>
            <a:off x="11157993" y="4585494"/>
            <a:ext cx="850553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spcBef>
                <a:spcPts val="5900"/>
              </a:spcBef>
              <a:defRPr sz="10000" b="0">
                <a:solidFill>
                  <a:srgbClr val="FFFFFF"/>
                </a:solidFill>
                <a:latin typeface="+mn-lt"/>
                <a:ea typeface="+mn-ea"/>
                <a:cs typeface="+mn-cs"/>
                <a:sym typeface="Avenir Heavy"/>
              </a:defRPr>
            </a:lvl1pPr>
          </a:lstStyle>
          <a:p>
            <a:r>
              <a:rPr lang="en-US" dirty="0"/>
              <a:t>October 4, 2023</a:t>
            </a:r>
            <a:endParaRPr dirty="0"/>
          </a:p>
        </p:txBody>
      </p:sp>
      <p:sp>
        <p:nvSpPr>
          <p:cNvPr id="125" name="Diane M. Miller JD Law and Public Policy Advisor…"/>
          <p:cNvSpPr txBox="1"/>
          <p:nvPr/>
        </p:nvSpPr>
        <p:spPr>
          <a:xfrm>
            <a:off x="6792256" y="7236426"/>
            <a:ext cx="7870744" cy="20877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914400">
              <a:defRPr sz="4300" b="0">
                <a:solidFill>
                  <a:srgbClr val="632423"/>
                </a:solidFill>
                <a:latin typeface="+mn-lt"/>
                <a:ea typeface="+mn-ea"/>
                <a:cs typeface="+mn-cs"/>
                <a:sym typeface="Avenir Heavy"/>
              </a:defRPr>
            </a:pPr>
            <a:r>
              <a:rPr lang="en-US" dirty="0"/>
              <a:t>Steven O’Connor</a:t>
            </a:r>
            <a:r>
              <a:rPr dirty="0"/>
              <a:t> JD</a:t>
            </a:r>
            <a:br>
              <a:rPr dirty="0"/>
            </a:br>
            <a:r>
              <a:rPr lang="en-US" dirty="0"/>
              <a:t>Staff Attorney</a:t>
            </a:r>
            <a:endParaRPr dirty="0"/>
          </a:p>
          <a:p>
            <a:pPr algn="l" defTabSz="914400">
              <a:defRPr sz="4300" b="0">
                <a:solidFill>
                  <a:srgbClr val="632423"/>
                </a:solidFill>
                <a:latin typeface="+mn-lt"/>
                <a:ea typeface="+mn-ea"/>
                <a:cs typeface="+mn-cs"/>
                <a:sym typeface="Avenir Heavy"/>
              </a:defRPr>
            </a:pPr>
            <a:r>
              <a:rPr dirty="0"/>
              <a:t>National Health Freedom Coalition</a:t>
            </a:r>
          </a:p>
        </p:txBody>
      </p:sp>
      <p:pic>
        <p:nvPicPr>
          <p:cNvPr id="2" name="Picture 2" descr="Image preview">
            <a:extLst>
              <a:ext uri="{FF2B5EF4-FFF2-40B4-BE49-F238E27FC236}">
                <a16:creationId xmlns:a16="http://schemas.microsoft.com/office/drawing/2014/main" id="{6F91B3BE-BD99-2D13-FF17-C1535E20C0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7029" y="9706170"/>
            <a:ext cx="6466069" cy="35918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948002" y="965200"/>
            <a:ext cx="22664738" cy="11785600"/>
          </a:xfrm>
          <a:prstGeom prst="rect">
            <a:avLst/>
          </a:prstGeom>
          <a:solidFill>
            <a:srgbClr val="FFFFFF"/>
          </a:solidFill>
          <a:ln w="12700">
            <a:miter lim="400000"/>
          </a:ln>
        </p:spPr>
        <p:txBody>
          <a:bodyPr lIns="0" tIns="0" rIns="0" bIns="0" anchor="ctr"/>
          <a:lstStyle/>
          <a:p>
            <a:pPr marL="0" marR="0">
              <a:lnSpc>
                <a:spcPct val="107000"/>
              </a:lnSpc>
              <a:spcBef>
                <a:spcPts val="0"/>
              </a:spcBef>
              <a:spcAft>
                <a:spcPts val="800"/>
              </a:spcAft>
            </a:pPr>
            <a:r>
              <a:rPr lang="en-US" sz="4800">
                <a:effectLst/>
                <a:latin typeface="Calibri" panose="020F0502020204030204" pitchFamily="34" charset="0"/>
                <a:ea typeface="Calibri" panose="020F0502020204030204" pitchFamily="34" charset="0"/>
                <a:cs typeface="Times New Roman" panose="02020603050405020304" pitchFamily="18" charset="0"/>
              </a:rPr>
              <a:t>"However, AB 2098 does not apply the term 'scientific consensus' to such basic facts, but rather to COVID-19 — a disease that scientists have only been studying for a few years, and about which scientific conclusions have been hotly contested. COVID-19 is a quickly evolving area of science that in many aspects eludes consensus," Shubb noted.  </a:t>
            </a:r>
          </a:p>
          <a:p>
            <a:pPr marL="0" marR="0">
              <a:lnSpc>
                <a:spcPct val="107000"/>
              </a:lnSpc>
              <a:spcBef>
                <a:spcPts val="0"/>
              </a:spcBef>
              <a:spcAft>
                <a:spcPts val="800"/>
              </a:spcAft>
            </a:pPr>
            <a:endParaRPr lang="en-US" sz="480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4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a:effectLst/>
                <a:latin typeface="Calibri" panose="020F0502020204030204" pitchFamily="34" charset="0"/>
                <a:ea typeface="Calibri" panose="020F0502020204030204" pitchFamily="34" charset="0"/>
                <a:cs typeface="Times New Roman" panose="02020603050405020304" pitchFamily="18" charset="0"/>
              </a:rPr>
              <a:t>Shubb also said that the law’s definition of misinformation is “grammatically incoherent” and unconstitutionally vague. Shubb put the law on hold, and then under </a:t>
            </a:r>
            <a:r>
              <a:rPr lang="en-US" sz="4800"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SB815</a:t>
            </a:r>
            <a:r>
              <a:rPr lang="en-US" sz="4800">
                <a:effectLst/>
                <a:latin typeface="Calibri" panose="020F0502020204030204" pitchFamily="34" charset="0"/>
                <a:ea typeface="Calibri" panose="020F0502020204030204" pitchFamily="34" charset="0"/>
                <a:cs typeface="Times New Roman" panose="02020603050405020304" pitchFamily="18" charset="0"/>
              </a:rPr>
              <a:t>, California’s legislature has repealed AB2098 pending governor’s approval. </a:t>
            </a:r>
            <a:endParaRPr lang="en-US" sz="4800" dirty="0"/>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12280371" y="9635777"/>
            <a:ext cx="102657" cy="872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endParaRPr dirty="0"/>
          </a:p>
        </p:txBody>
      </p:sp>
    </p:spTree>
    <p:extLst>
      <p:ext uri="{BB962C8B-B14F-4D97-AF65-F5344CB8AC3E}">
        <p14:creationId xmlns:p14="http://schemas.microsoft.com/office/powerpoint/2010/main" val="60675694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859631" y="965200"/>
            <a:ext cx="22664738" cy="11785600"/>
          </a:xfrm>
          <a:prstGeom prst="rect">
            <a:avLst/>
          </a:prstGeom>
          <a:solidFill>
            <a:srgbClr val="FFFFFF"/>
          </a:solidFill>
          <a:ln w="12700">
            <a:miter lim="400000"/>
          </a:ln>
        </p:spPr>
        <p:txBody>
          <a:bodyPr lIns="0" tIns="0" rIns="0" bIns="0" anchor="ctr"/>
          <a:lstStyle/>
          <a:p>
            <a:pPr marL="0" marR="0" algn="ctr">
              <a:lnSpc>
                <a:spcPct val="107000"/>
              </a:lnSpc>
              <a:spcBef>
                <a:spcPts val="0"/>
              </a:spcBef>
              <a:spcAft>
                <a:spcPts val="800"/>
              </a:spcAft>
            </a:pPr>
            <a:r>
              <a:rPr lang="en-US" sz="4800" b="1" kern="100">
                <a:effectLst/>
                <a:latin typeface="Calibri" panose="020F0502020204030204" pitchFamily="34" charset="0"/>
                <a:ea typeface="Calibri" panose="020F0502020204030204" pitchFamily="34" charset="0"/>
                <a:cs typeface="Times New Roman" panose="02020603050405020304" pitchFamily="18" charset="0"/>
              </a:rPr>
              <a:t>Antitrust: Another Angle on Protecting Speech; Putting Checks on the Fact-Checkers</a:t>
            </a:r>
            <a:endParaRPr lang="en-US" sz="4000" kern="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5229224" y="9157394"/>
            <a:ext cx="14204951" cy="1828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r>
              <a:rPr dirty="0"/>
              <a:t>Manufacturing, Selling, Marketing or </a:t>
            </a:r>
          </a:p>
          <a:p>
            <a:pPr defTabSz="914400">
              <a:defRPr sz="5000" b="0">
                <a:solidFill>
                  <a:srgbClr val="FFFFFF"/>
                </a:solidFill>
                <a:latin typeface="Avenir Medium"/>
                <a:ea typeface="Avenir Medium"/>
                <a:cs typeface="Avenir Medium"/>
                <a:sym typeface="Avenir Medium"/>
              </a:defRPr>
            </a:pPr>
            <a:r>
              <a:rPr dirty="0"/>
              <a:t>Making Health Claims of Homeopathic Remedies</a:t>
            </a:r>
          </a:p>
        </p:txBody>
      </p:sp>
    </p:spTree>
    <p:extLst>
      <p:ext uri="{BB962C8B-B14F-4D97-AF65-F5344CB8AC3E}">
        <p14:creationId xmlns:p14="http://schemas.microsoft.com/office/powerpoint/2010/main" val="320687548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948002" y="726662"/>
            <a:ext cx="22664738" cy="11785600"/>
          </a:xfrm>
          <a:prstGeom prst="rect">
            <a:avLst/>
          </a:prstGeom>
          <a:solidFill>
            <a:srgbClr val="FFFFFF"/>
          </a:solidFill>
          <a:ln w="12700">
            <a:miter lim="400000"/>
          </a:ln>
        </p:spPr>
        <p:txBody>
          <a:bodyPr lIns="0" tIns="0" rIns="0" bIns="0" anchor="ctr"/>
          <a:lstStyle/>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Antitrust is not a First Amendment issue, but instead it provides a way to challenge private parties restricting the speech of others. </a:t>
            </a:r>
          </a:p>
          <a:p>
            <a:pPr marL="0" marR="0">
              <a:lnSpc>
                <a:spcPct val="107000"/>
              </a:lnSpc>
              <a:spcBef>
                <a:spcPts val="0"/>
              </a:spcBef>
              <a:spcAft>
                <a:spcPts val="800"/>
              </a:spcAft>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Under </a:t>
            </a: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Antitrust</a:t>
            </a: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principles, if economic actors with large market shares collude to harm the business of lesser competitors, it may be illegal.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12280371" y="9635777"/>
            <a:ext cx="102657" cy="872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endParaRPr dirty="0"/>
          </a:p>
        </p:txBody>
      </p:sp>
    </p:spTree>
    <p:extLst>
      <p:ext uri="{BB962C8B-B14F-4D97-AF65-F5344CB8AC3E}">
        <p14:creationId xmlns:p14="http://schemas.microsoft.com/office/powerpoint/2010/main" val="90654888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694528" y="1144105"/>
            <a:ext cx="22664738" cy="11785600"/>
          </a:xfrm>
          <a:prstGeom prst="rect">
            <a:avLst/>
          </a:prstGeom>
          <a:solidFill>
            <a:srgbClr val="FFFFFF"/>
          </a:solidFill>
          <a:ln w="12700">
            <a:miter lim="400000"/>
          </a:ln>
        </p:spPr>
        <p:txBody>
          <a:bodyPr lIns="0" tIns="0" rIns="0" bIns="0" anchor="ctr"/>
          <a:lstStyle/>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In a </a:t>
            </a: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Complaint</a:t>
            </a: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filed in January 2023, content creators sued the “</a:t>
            </a: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Trusted News Initiative</a:t>
            </a: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 project of The Washington Post, BBC, AP, and Reuters, for conspiring to decide what should be allowed on social media and communicating these directions to the big platforms. </a:t>
            </a:r>
          </a:p>
          <a:p>
            <a:pPr marL="0" marR="0">
              <a:lnSpc>
                <a:spcPct val="107000"/>
              </a:lnSpc>
              <a:spcBef>
                <a:spcPts val="0"/>
              </a:spcBef>
              <a:spcAft>
                <a:spcPts val="800"/>
              </a:spcAft>
            </a:pPr>
            <a:endParaRPr lang="en-US" sz="4800" kern="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The case was brought by CHD; RFK, Jr.; </a:t>
            </a:r>
            <a:r>
              <a:rPr lang="en-US" sz="4800" kern="100" dirty="0" err="1">
                <a:effectLst/>
                <a:latin typeface="Calibri" panose="020F0502020204030204" pitchFamily="34" charset="0"/>
                <a:ea typeface="Calibri" panose="020F0502020204030204" pitchFamily="34" charset="0"/>
                <a:cs typeface="Times New Roman" panose="02020603050405020304" pitchFamily="18" charset="0"/>
              </a:rPr>
              <a:t>TrialSite</a:t>
            </a: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Inc.; Dr. Mercola; Ty and Charlene Bollinger; and others. This case is in an early stage, but it shows that there are creative ways to defend free speech, especially medical information.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12280371" y="9635777"/>
            <a:ext cx="102657" cy="872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endParaRPr dirty="0"/>
          </a:p>
        </p:txBody>
      </p:sp>
    </p:spTree>
    <p:extLst>
      <p:ext uri="{BB962C8B-B14F-4D97-AF65-F5344CB8AC3E}">
        <p14:creationId xmlns:p14="http://schemas.microsoft.com/office/powerpoint/2010/main" val="272638665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12280371" y="9635777"/>
            <a:ext cx="102657" cy="872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endParaRPr dirty="0"/>
          </a:p>
        </p:txBody>
      </p:sp>
      <p:pic>
        <p:nvPicPr>
          <p:cNvPr id="1028" name="Picture 4" descr="Free Speech | The Foundation for Individual Rights and Expression">
            <a:extLst>
              <a:ext uri="{FF2B5EF4-FFF2-40B4-BE49-F238E27FC236}">
                <a16:creationId xmlns:a16="http://schemas.microsoft.com/office/drawing/2014/main" id="{BD35BA44-50A4-9557-CCC1-7B6D065ED8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0" y="49530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37538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859631" y="965200"/>
            <a:ext cx="22664738" cy="11785600"/>
          </a:xfrm>
          <a:prstGeom prst="rect">
            <a:avLst/>
          </a:prstGeom>
          <a:solidFill>
            <a:srgbClr val="FFFFFF"/>
          </a:solidFill>
          <a:ln w="12700">
            <a:miter lim="400000"/>
          </a:ln>
        </p:spPr>
        <p:txBody>
          <a:bodyPr lIns="0" tIns="0" rIns="0" bIns="0" anchor="ctr"/>
          <a:lstStyle/>
          <a:p>
            <a:pPr marL="0" marR="0">
              <a:spcBef>
                <a:spcPts val="0"/>
              </a:spcBef>
              <a:spcAft>
                <a:spcPts val="0"/>
              </a:spcAft>
            </a:pPr>
            <a:r>
              <a:rPr lang="en-US" sz="5400" b="1" kern="100" dirty="0">
                <a:effectLst/>
                <a:latin typeface="Calibri" panose="020F0502020204030204" pitchFamily="34" charset="0"/>
                <a:ea typeface="Calibri" panose="020F0502020204030204" pitchFamily="34" charset="0"/>
                <a:cs typeface="Times New Roman" panose="02020603050405020304" pitchFamily="18" charset="0"/>
              </a:rPr>
              <a:t>Defending Free Speech in the COVID-19 Era: Challenges and Successes</a:t>
            </a:r>
            <a:br>
              <a:rPr lang="en-US" sz="5400" b="1"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Free speech in the health freedom arena has been under attack for many years, but this phenomenon has exploded in the COVID-19 era, with many forms of radical censorship being applied.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Doctors have lost their licenses and certifications for daring to critique lockdowns, vaccines, and other measures.</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Even search engines offer carefully crafted results bolstering official truth.</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Likewise, the news also curates what we are allowed to hear.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Herein we look at some issues that highlight this current state of affairs in Social Media, Doctors’ Free Speech, and Antitrust law.</a:t>
            </a: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8050477" y="9435829"/>
            <a:ext cx="102657" cy="872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909508" y="965200"/>
            <a:ext cx="22664738" cy="11785600"/>
          </a:xfrm>
          <a:prstGeom prst="rect">
            <a:avLst/>
          </a:prstGeom>
          <a:solidFill>
            <a:srgbClr val="FFFFFF"/>
          </a:solidFill>
          <a:ln w="12700">
            <a:miter lim="400000"/>
          </a:ln>
        </p:spPr>
        <p:txBody>
          <a:bodyPr lIns="0" tIns="0" rIns="0" bIns="0" anchor="ctr"/>
          <a:lstStyle/>
          <a:p>
            <a:pPr marL="0" marR="0">
              <a:lnSpc>
                <a:spcPct val="107000"/>
              </a:lnSpc>
              <a:spcBef>
                <a:spcPts val="0"/>
              </a:spcBef>
              <a:spcAft>
                <a:spcPts val="800"/>
              </a:spcAft>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Free Speech During COVID-19 Regime: A Worldwide Problem</a:t>
            </a:r>
          </a:p>
          <a:p>
            <a:pPr marL="0" marR="0">
              <a:lnSpc>
                <a:spcPct val="107000"/>
              </a:lnSpc>
              <a:spcBef>
                <a:spcPts val="0"/>
              </a:spcBef>
              <a:spcAft>
                <a:spcPts val="800"/>
              </a:spcAft>
            </a:pPr>
            <a:endParaRPr lang="en-US" sz="4000" kern="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“At least 83 governments worldwide have used the Covid-19 pandemic to justify violating the exercise of free speech and peaceful assembly, Human Rights Watch said today. Authorities have attacked, detained, prosecuted, and in some cases killed critics, broken up peaceful protests, closed media outlets, and enacted vague laws criminalizing speech that they claim threatens public health. The victims include journalists, activists, healthcare workers, political opposition groups, and others who have criticized government responses to the coronavirus.”</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Human Rights Watch February, 2021</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5229224" y="9157394"/>
            <a:ext cx="14204951" cy="1828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r>
              <a:rPr dirty="0"/>
              <a:t>Manufacturing, Selling, Marketing or </a:t>
            </a:r>
          </a:p>
          <a:p>
            <a:pPr defTabSz="914400">
              <a:defRPr sz="5000" b="0">
                <a:solidFill>
                  <a:srgbClr val="FFFFFF"/>
                </a:solidFill>
                <a:latin typeface="Avenir Medium"/>
                <a:ea typeface="Avenir Medium"/>
                <a:cs typeface="Avenir Medium"/>
                <a:sym typeface="Avenir Medium"/>
              </a:defRPr>
            </a:pPr>
            <a:r>
              <a:rPr dirty="0"/>
              <a:t>Making Health Claims of Homeopathic Remedies</a:t>
            </a:r>
          </a:p>
        </p:txBody>
      </p:sp>
    </p:spTree>
    <p:extLst>
      <p:ext uri="{BB962C8B-B14F-4D97-AF65-F5344CB8AC3E}">
        <p14:creationId xmlns:p14="http://schemas.microsoft.com/office/powerpoint/2010/main" val="233412121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909508" y="965200"/>
            <a:ext cx="22664738" cy="11785600"/>
          </a:xfrm>
          <a:prstGeom prst="rect">
            <a:avLst/>
          </a:prstGeom>
          <a:solidFill>
            <a:srgbClr val="FFFFFF"/>
          </a:solidFill>
          <a:ln w="12700">
            <a:miter lim="400000"/>
          </a:ln>
        </p:spPr>
        <p:txBody>
          <a:bodyPr lIns="0" tIns="0" rIns="0" bIns="0" anchor="ctr"/>
          <a:lstStyle/>
          <a:p>
            <a:pPr marL="0" marR="0" algn="ctr">
              <a:lnSpc>
                <a:spcPct val="107000"/>
              </a:lnSpc>
              <a:spcBef>
                <a:spcPts val="0"/>
              </a:spcBef>
              <a:spcAft>
                <a:spcPts val="800"/>
              </a:spcAft>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Social Media Censorship</a:t>
            </a:r>
          </a:p>
          <a:p>
            <a:pPr marL="0" marR="0" algn="ctr">
              <a:lnSpc>
                <a:spcPct val="107000"/>
              </a:lnSpc>
              <a:spcBef>
                <a:spcPts val="0"/>
              </a:spcBef>
              <a:spcAft>
                <a:spcPts val="800"/>
              </a:spcAft>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4800" dirty="0">
                <a:effectLst/>
                <a:latin typeface="Calibri" panose="020F0502020204030204" pitchFamily="34" charset="0"/>
                <a:ea typeface="Calibri" panose="020F0502020204030204" pitchFamily="34" charset="0"/>
                <a:cs typeface="Times New Roman" panose="02020603050405020304" pitchFamily="18" charset="0"/>
              </a:rPr>
              <a:t>Social media is a modern town square. Can media firms censor our speech? May the government censor these platforms? </a:t>
            </a:r>
            <a:endParaRPr sz="4800" dirty="0"/>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5229224" y="9157394"/>
            <a:ext cx="14204951" cy="1828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r>
              <a:rPr dirty="0"/>
              <a:t>Manufacturing, Selling, Marketing or </a:t>
            </a:r>
          </a:p>
          <a:p>
            <a:pPr defTabSz="914400">
              <a:defRPr sz="5000" b="0">
                <a:solidFill>
                  <a:srgbClr val="FFFFFF"/>
                </a:solidFill>
                <a:latin typeface="Avenir Medium"/>
                <a:ea typeface="Avenir Medium"/>
                <a:cs typeface="Avenir Medium"/>
                <a:sym typeface="Avenir Medium"/>
              </a:defRPr>
            </a:pPr>
            <a:r>
              <a:rPr dirty="0"/>
              <a:t>Making Health Claims of Homeopathic Remedies</a:t>
            </a:r>
          </a:p>
        </p:txBody>
      </p:sp>
    </p:spTree>
    <p:extLst>
      <p:ext uri="{BB962C8B-B14F-4D97-AF65-F5344CB8AC3E}">
        <p14:creationId xmlns:p14="http://schemas.microsoft.com/office/powerpoint/2010/main" val="418846554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999330" y="1288719"/>
            <a:ext cx="22664738" cy="11785600"/>
          </a:xfrm>
          <a:prstGeom prst="rect">
            <a:avLst/>
          </a:prstGeom>
          <a:solidFill>
            <a:srgbClr val="FFFFFF"/>
          </a:solidFill>
          <a:ln w="12700">
            <a:miter lim="400000"/>
          </a:ln>
        </p:spPr>
        <p:txBody>
          <a:bodyPr lIns="0" tIns="0" rIns="0" bIns="0" anchor="ctr"/>
          <a:lstStyle/>
          <a:p>
            <a:pPr marL="0" marR="0">
              <a:lnSpc>
                <a:spcPct val="107000"/>
              </a:lnSpc>
              <a:spcBef>
                <a:spcPts val="0"/>
              </a:spcBef>
              <a:spcAft>
                <a:spcPts val="800"/>
              </a:spcAft>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Case Study:</a:t>
            </a: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4800" b="1" i="1" kern="100" dirty="0">
                <a:effectLst/>
                <a:latin typeface="Calibri" panose="020F0502020204030204" pitchFamily="34" charset="0"/>
                <a:ea typeface="Calibri" panose="020F0502020204030204" pitchFamily="34" charset="0"/>
                <a:cs typeface="Times New Roman" panose="02020603050405020304" pitchFamily="18" charset="0"/>
              </a:rPr>
              <a:t>Missouri v. Biden</a:t>
            </a: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Government </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may not Coerce Social Media Firms to Remove Content</a:t>
            </a:r>
          </a:p>
          <a:p>
            <a:pPr marL="0" marR="0">
              <a:lnSpc>
                <a:spcPct val="107000"/>
              </a:lnSpc>
              <a:spcBef>
                <a:spcPts val="0"/>
              </a:spcBef>
              <a:spcAft>
                <a:spcPts val="800"/>
              </a:spcAft>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4800" dirty="0">
                <a:effectLst/>
                <a:latin typeface="Calibri" panose="020F0502020204030204" pitchFamily="34" charset="0"/>
                <a:ea typeface="Calibri" panose="020F0502020204030204" pitchFamily="34" charset="0"/>
                <a:cs typeface="Times New Roman" panose="02020603050405020304" pitchFamily="18" charset="0"/>
              </a:rPr>
              <a:t>This is a huge case which put restrictions on government contacts with social media firms, based on a track record of coercive actions. </a:t>
            </a:r>
          </a:p>
          <a:p>
            <a:endParaRPr lang="en-US" sz="4800" dirty="0">
              <a:latin typeface="Calibri" panose="020F0502020204030204" pitchFamily="34" charset="0"/>
              <a:ea typeface="Calibri" panose="020F0502020204030204" pitchFamily="34" charset="0"/>
              <a:cs typeface="Times New Roman" panose="02020603050405020304" pitchFamily="18" charset="0"/>
            </a:endParaRPr>
          </a:p>
          <a:p>
            <a:r>
              <a:rPr lang="en-US" sz="4800" dirty="0">
                <a:effectLst/>
                <a:latin typeface="Calibri" panose="020F0502020204030204" pitchFamily="34" charset="0"/>
                <a:ea typeface="Calibri" panose="020F0502020204030204" pitchFamily="34" charset="0"/>
                <a:cs typeface="Times New Roman" panose="02020603050405020304" pitchFamily="18" charset="0"/>
              </a:rPr>
              <a:t>And threats can be implied; one appeals Judge at oral arguments compared government actions to the Mafia: </a:t>
            </a:r>
          </a:p>
          <a:p>
            <a:endParaRPr lang="en-US" sz="4800" b="1" dirty="0">
              <a:latin typeface="Calibri" panose="020F0502020204030204" pitchFamily="34" charset="0"/>
              <a:ea typeface="Calibri" panose="020F0502020204030204" pitchFamily="34" charset="0"/>
              <a:cs typeface="Times New Roman" panose="02020603050405020304" pitchFamily="18" charset="0"/>
            </a:endParaRPr>
          </a:p>
          <a:p>
            <a:r>
              <a:rPr lang="en-US" sz="4800" b="1" dirty="0">
                <a:effectLst/>
                <a:latin typeface="Calibri" panose="020F0502020204030204" pitchFamily="34" charset="0"/>
                <a:ea typeface="Calibri" panose="020F0502020204030204" pitchFamily="34" charset="0"/>
                <a:cs typeface="Times New Roman" panose="02020603050405020304" pitchFamily="18" charset="0"/>
              </a:rPr>
              <a:t>“</a:t>
            </a:r>
            <a:r>
              <a:rPr lang="en-US" sz="4800" b="1" i="1" dirty="0">
                <a:effectLst/>
                <a:latin typeface="Calibri" panose="020F0502020204030204" pitchFamily="34" charset="0"/>
                <a:ea typeface="Calibri" panose="020F0502020204030204" pitchFamily="34" charset="0"/>
                <a:cs typeface="Times New Roman" panose="02020603050405020304" pitchFamily="18" charset="0"/>
              </a:rPr>
              <a:t>That’s a nice social media company you have there, I’d be a shame if anything happened to it</a:t>
            </a:r>
            <a:r>
              <a:rPr lang="en-US" sz="4800" b="1" dirty="0">
                <a:effectLst/>
                <a:latin typeface="Calibri" panose="020F0502020204030204" pitchFamily="34" charset="0"/>
                <a:ea typeface="Calibri" panose="020F0502020204030204" pitchFamily="34" charset="0"/>
                <a:cs typeface="Times New Roman" panose="02020603050405020304" pitchFamily="18" charset="0"/>
              </a:rPr>
              <a:t>.”</a:t>
            </a:r>
            <a:endParaRPr sz="4800" dirty="0"/>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12280371" y="9635777"/>
            <a:ext cx="102657" cy="872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endParaRPr dirty="0"/>
          </a:p>
        </p:txBody>
      </p:sp>
    </p:spTree>
    <p:extLst>
      <p:ext uri="{BB962C8B-B14F-4D97-AF65-F5344CB8AC3E}">
        <p14:creationId xmlns:p14="http://schemas.microsoft.com/office/powerpoint/2010/main" val="164852849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745856" y="1004956"/>
            <a:ext cx="22664738" cy="11785600"/>
          </a:xfrm>
          <a:prstGeom prst="rect">
            <a:avLst/>
          </a:prstGeom>
          <a:solidFill>
            <a:srgbClr val="FFFFFF"/>
          </a:solidFill>
          <a:ln w="12700">
            <a:miter lim="400000"/>
          </a:ln>
        </p:spPr>
        <p:txBody>
          <a:bodyPr lIns="0" tIns="0" rIns="0" bIns="0" anchor="ctr"/>
          <a:lstStyle/>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Case is now on hold with a tangled procedural history: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July 4, 2023: District Court </a:t>
            </a:r>
            <a:r>
              <a:rPr lang="en-US" sz="36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grants preliminary injunction</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against Biden administration.</a:t>
            </a:r>
          </a:p>
          <a:p>
            <a:pPr marL="457200" marR="0">
              <a:lnSpc>
                <a:spcPct val="107000"/>
              </a:lnSpc>
              <a:spcBef>
                <a:spcPts val="0"/>
              </a:spcBef>
              <a:spcAft>
                <a:spcPts val="800"/>
              </a:spcAft>
            </a:pP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September 8, 2023: US District Court of Appeals for the Fifth Circuit </a:t>
            </a:r>
            <a:r>
              <a:rPr lang="en-US" sz="36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mostly upheld</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the decision. Puts brief stay on injunction to allow government to appeal.</a:t>
            </a:r>
          </a:p>
          <a:p>
            <a:pPr marL="457200" marR="0">
              <a:lnSpc>
                <a:spcPct val="107000"/>
              </a:lnSpc>
              <a:spcBef>
                <a:spcPts val="0"/>
              </a:spcBef>
              <a:spcAft>
                <a:spcPts val="800"/>
              </a:spcAft>
            </a:pP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September 14, 2023: US Supreme Court took up case, extended stay on injunction to September 22. </a:t>
            </a:r>
          </a:p>
          <a:p>
            <a:pPr marL="457200" marR="0">
              <a:lnSpc>
                <a:spcPct val="107000"/>
              </a:lnSpc>
              <a:spcBef>
                <a:spcPts val="0"/>
              </a:spcBef>
              <a:spcAft>
                <a:spcPts val="800"/>
              </a:spcAft>
            </a:pP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September 22, 2023: US Supreme Court extends stay to September 27. </a:t>
            </a:r>
          </a:p>
          <a:p>
            <a:pPr marL="457200" marR="0">
              <a:lnSpc>
                <a:spcPct val="107000"/>
              </a:lnSpc>
              <a:spcBef>
                <a:spcPts val="0"/>
              </a:spcBef>
              <a:spcAft>
                <a:spcPts val="800"/>
              </a:spcAft>
            </a:pP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September 26, 2023: Court of Appeals for the Fifth Circuit jumps back in and orders government to respond to plaintiffs’ Petition for Panel Rehearing (to add more officials to injunction order). Injunction now stayed until Rehearing complete.</a:t>
            </a:r>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12208268" y="9635777"/>
            <a:ext cx="246862" cy="872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r>
              <a:rPr lang="en-US" dirty="0"/>
              <a:t> </a:t>
            </a:r>
            <a:endParaRPr dirty="0"/>
          </a:p>
        </p:txBody>
      </p:sp>
    </p:spTree>
    <p:extLst>
      <p:ext uri="{BB962C8B-B14F-4D97-AF65-F5344CB8AC3E}">
        <p14:creationId xmlns:p14="http://schemas.microsoft.com/office/powerpoint/2010/main" val="418469910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745856" y="826052"/>
            <a:ext cx="22664738" cy="11785600"/>
          </a:xfrm>
          <a:prstGeom prst="rect">
            <a:avLst/>
          </a:prstGeom>
          <a:solidFill>
            <a:srgbClr val="FFFFFF"/>
          </a:solidFill>
          <a:ln w="12700">
            <a:miter lim="400000"/>
          </a:ln>
        </p:spPr>
        <p:txBody>
          <a:bodyPr lIns="0" tIns="0" rIns="0" bIns="0" anchor="ctr"/>
          <a:lstStyle/>
          <a:p>
            <a:pPr marL="0" marR="0" algn="ctr">
              <a:lnSpc>
                <a:spcPct val="107000"/>
              </a:lnSpc>
              <a:spcBef>
                <a:spcPts val="0"/>
              </a:spcBef>
              <a:spcAft>
                <a:spcPts val="800"/>
              </a:spcAft>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Doctors’ Speech</a:t>
            </a:r>
          </a:p>
          <a:p>
            <a:pPr marL="0" marR="0" algn="ctr">
              <a:lnSpc>
                <a:spcPct val="107000"/>
              </a:lnSpc>
              <a:spcBef>
                <a:spcPts val="0"/>
              </a:spcBef>
              <a:spcAft>
                <a:spcPts val="800"/>
              </a:spcAft>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There is a nationwide problem, pre- and post-COVID: Doctors can be subject to discipline for expressing views different from the mainstream narrative that tends to support a “standard of care.” </a:t>
            </a:r>
          </a:p>
          <a:p>
            <a:pPr marL="0" marR="0">
              <a:lnSpc>
                <a:spcPct val="107000"/>
              </a:lnSpc>
              <a:spcBef>
                <a:spcPts val="0"/>
              </a:spcBef>
              <a:spcAft>
                <a:spcPts val="800"/>
              </a:spcAft>
            </a:pPr>
            <a:endParaRPr lang="en-US" sz="4800" kern="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The latter is often dictated by federal agencies and financial interests, rather than the good judgment of highly educated and trained doctors providing care specific to their patient and open to integrative, traditional, and alternative medicine with its many methods and approaches.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12208268" y="9635777"/>
            <a:ext cx="246862" cy="872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r>
              <a:rPr lang="en-US" dirty="0"/>
              <a:t> </a:t>
            </a:r>
            <a:endParaRPr dirty="0"/>
          </a:p>
        </p:txBody>
      </p:sp>
    </p:spTree>
    <p:extLst>
      <p:ext uri="{BB962C8B-B14F-4D97-AF65-F5344CB8AC3E}">
        <p14:creationId xmlns:p14="http://schemas.microsoft.com/office/powerpoint/2010/main" val="161265984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745856" y="826052"/>
            <a:ext cx="22664738" cy="11785600"/>
          </a:xfrm>
          <a:prstGeom prst="rect">
            <a:avLst/>
          </a:prstGeom>
          <a:solidFill>
            <a:srgbClr val="FFFFFF"/>
          </a:solidFill>
          <a:ln w="12700">
            <a:miter lim="400000"/>
          </a:ln>
        </p:spPr>
        <p:txBody>
          <a:bodyPr lIns="0" tIns="0" rIns="0" bIns="0" anchor="ctr"/>
          <a:lstStyle/>
          <a:p>
            <a:pPr marL="0" marR="0" algn="ctr">
              <a:lnSpc>
                <a:spcPct val="107000"/>
              </a:lnSpc>
              <a:spcBef>
                <a:spcPts val="0"/>
              </a:spcBef>
              <a:spcAft>
                <a:spcPts val="800"/>
              </a:spcAft>
            </a:pP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Case Study: California’s AB2098 Restricting Physicians’ Free Speech</a:t>
            </a:r>
          </a:p>
          <a:p>
            <a:pPr marL="0" marR="0" algn="ctr">
              <a:lnSpc>
                <a:spcPct val="107000"/>
              </a:lnSpc>
              <a:spcBef>
                <a:spcPts val="0"/>
              </a:spcBef>
              <a:spcAft>
                <a:spcPts val="800"/>
              </a:spcAft>
            </a:pPr>
            <a:endParaRPr lang="en-US" sz="4000" kern="100" dirty="0">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California’s </a:t>
            </a:r>
            <a:r>
              <a:rPr lang="en-US" sz="4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AB 2098</a:t>
            </a: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was an attempt to strengthen the already-existing power to control physicians’ speech. This misinformation law punished doctors who varied from “the contemporary scientific consensus” on COVID-19 issues. The bill was signed into law in September 2022.</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12208268" y="9635777"/>
            <a:ext cx="246862" cy="872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r>
              <a:rPr lang="en-US" dirty="0"/>
              <a:t> </a:t>
            </a:r>
            <a:endParaRPr dirty="0"/>
          </a:p>
        </p:txBody>
      </p:sp>
    </p:spTree>
    <p:extLst>
      <p:ext uri="{BB962C8B-B14F-4D97-AF65-F5344CB8AC3E}">
        <p14:creationId xmlns:p14="http://schemas.microsoft.com/office/powerpoint/2010/main" val="421211268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909508" y="965200"/>
            <a:ext cx="22664738" cy="11785600"/>
          </a:xfrm>
          <a:prstGeom prst="rect">
            <a:avLst/>
          </a:prstGeom>
          <a:solidFill>
            <a:srgbClr val="FFFFFF"/>
          </a:solidFill>
          <a:ln w="12700">
            <a:miter lim="400000"/>
          </a:ln>
        </p:spPr>
        <p:txBody>
          <a:bodyPr lIns="0" tIns="0" rIns="0" bIns="0" anchor="ctr"/>
          <a:lstStyle/>
          <a:p>
            <a:pPr marL="0" marR="0">
              <a:lnSpc>
                <a:spcPct val="107000"/>
              </a:lnSpc>
              <a:spcBef>
                <a:spcPts val="0"/>
              </a:spcBef>
              <a:spcAft>
                <a:spcPts val="800"/>
              </a:spcAft>
            </a:pPr>
            <a:r>
              <a:rPr lang="en-US" sz="4800" dirty="0">
                <a:effectLst/>
                <a:latin typeface="Calibri" panose="020F0502020204030204" pitchFamily="34" charset="0"/>
                <a:ea typeface="Calibri" panose="020F0502020204030204" pitchFamily="34" charset="0"/>
                <a:cs typeface="Times New Roman" panose="02020603050405020304" pitchFamily="18" charset="0"/>
              </a:rPr>
              <a:t>On January 25, 2023, Judge William B. </a:t>
            </a:r>
            <a:r>
              <a:rPr lang="en-US" sz="4800" dirty="0" err="1">
                <a:effectLst/>
                <a:latin typeface="Calibri" panose="020F0502020204030204" pitchFamily="34" charset="0"/>
                <a:ea typeface="Calibri" panose="020F0502020204030204" pitchFamily="34" charset="0"/>
                <a:cs typeface="Times New Roman" panose="02020603050405020304" pitchFamily="18" charset="0"/>
              </a:rPr>
              <a:t>Shubb</a:t>
            </a:r>
            <a:r>
              <a:rPr lang="en-US" sz="4800" dirty="0">
                <a:effectLst/>
                <a:latin typeface="Calibri" panose="020F0502020204030204" pitchFamily="34" charset="0"/>
                <a:ea typeface="Calibri" panose="020F0502020204030204" pitchFamily="34" charset="0"/>
                <a:cs typeface="Times New Roman" panose="02020603050405020304" pitchFamily="18" charset="0"/>
              </a:rPr>
              <a:t> of the US District Court in California </a:t>
            </a:r>
            <a:r>
              <a:rPr lang="en-US" sz="4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overturned</a:t>
            </a:r>
            <a:r>
              <a:rPr lang="en-US" sz="4800" dirty="0">
                <a:effectLst/>
                <a:latin typeface="Calibri" panose="020F0502020204030204" pitchFamily="34" charset="0"/>
                <a:ea typeface="Calibri" panose="020F0502020204030204" pitchFamily="34" charset="0"/>
                <a:cs typeface="Times New Roman" panose="02020603050405020304" pitchFamily="18" charset="0"/>
              </a:rPr>
              <a:t> this law, saying: </a:t>
            </a:r>
          </a:p>
          <a:p>
            <a:pPr marL="0" marR="0">
              <a:lnSpc>
                <a:spcPct val="107000"/>
              </a:lnSpc>
              <a:spcBef>
                <a:spcPts val="0"/>
              </a:spcBef>
              <a:spcAft>
                <a:spcPts val="800"/>
              </a:spcAft>
            </a:pPr>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dirty="0">
                <a:effectLst/>
                <a:latin typeface="Calibri" panose="020F0502020204030204" pitchFamily="34" charset="0"/>
                <a:ea typeface="Calibri" panose="020F0502020204030204" pitchFamily="34" charset="0"/>
                <a:cs typeface="Times New Roman" panose="02020603050405020304" pitchFamily="18" charset="0"/>
              </a:rPr>
              <a:t>"Defendants argue that while the scientific consensus may sometimes be difficult to define, there is a clear scientific consensus on certain issues — for example, that apples contain sugar, that measles is caused by a virus, or that Down’s syndrome is caused by a </a:t>
            </a:r>
            <a:r>
              <a:rPr lang="en-US" sz="4800">
                <a:effectLst/>
                <a:latin typeface="Calibri" panose="020F0502020204030204" pitchFamily="34" charset="0"/>
                <a:ea typeface="Calibri" panose="020F0502020204030204" pitchFamily="34" charset="0"/>
                <a:cs typeface="Times New Roman" panose="02020603050405020304" pitchFamily="18" charset="0"/>
              </a:rPr>
              <a:t>chromosomal abnormality</a:t>
            </a:r>
            <a:r>
              <a:rPr lang="en-US" sz="4800">
                <a:latin typeface="Calibri" panose="020F0502020204030204" pitchFamily="34" charset="0"/>
                <a:ea typeface="Calibri" panose="020F0502020204030204" pitchFamily="34" charset="0"/>
                <a:cs typeface="Times New Roman" panose="02020603050405020304" pitchFamily="18" charset="0"/>
              </a:rPr>
              <a:t>.</a:t>
            </a:r>
            <a:r>
              <a:rPr lang="en-US" sz="4800">
                <a:effectLst/>
                <a:latin typeface="Calibri" panose="020F0502020204030204" pitchFamily="34" charset="0"/>
                <a:ea typeface="Calibri" panose="020F0502020204030204" pitchFamily="34" charset="0"/>
                <a:cs typeface="Times New Roman" panose="02020603050405020304" pitchFamily="18" charset="0"/>
              </a:rPr>
              <a:t>" </a:t>
            </a:r>
            <a:endParaRPr sz="4800" dirty="0"/>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5229224" y="9157394"/>
            <a:ext cx="14204951" cy="1828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r>
              <a:rPr dirty="0"/>
              <a:t>Manufacturing, Selling, Marketing or </a:t>
            </a:r>
          </a:p>
          <a:p>
            <a:pPr defTabSz="914400">
              <a:defRPr sz="5000" b="0">
                <a:solidFill>
                  <a:srgbClr val="FFFFFF"/>
                </a:solidFill>
                <a:latin typeface="Avenir Medium"/>
                <a:ea typeface="Avenir Medium"/>
                <a:cs typeface="Avenir Medium"/>
                <a:sym typeface="Avenir Medium"/>
              </a:defRPr>
            </a:pPr>
            <a:r>
              <a:rPr dirty="0"/>
              <a:t>Making Health Claims of Homeopathic Remedies</a:t>
            </a:r>
          </a:p>
        </p:txBody>
      </p:sp>
    </p:spTree>
    <p:extLst>
      <p:ext uri="{BB962C8B-B14F-4D97-AF65-F5344CB8AC3E}">
        <p14:creationId xmlns:p14="http://schemas.microsoft.com/office/powerpoint/2010/main" val="564941512"/>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293</TotalTime>
  <Words>1047</Words>
  <Application>Microsoft Office PowerPoint</Application>
  <PresentationFormat>Custom</PresentationFormat>
  <Paragraphs>81</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Avenir Book</vt:lpstr>
      <vt:lpstr>Avenir Heavy</vt:lpstr>
      <vt:lpstr>Calibri</vt:lpstr>
      <vt:lpstr>Helvetica Neue</vt:lpstr>
      <vt:lpstr>Helvetica Neue Light</vt:lpstr>
      <vt:lpstr>Helvetica Neue Medium</vt:lpstr>
      <vt:lpstr>Symbol</vt:lpstr>
      <vt:lpstr>Wingdings 3</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O'Connor</dc:creator>
  <cp:lastModifiedBy>Judy Buroker</cp:lastModifiedBy>
  <cp:revision>3</cp:revision>
  <dcterms:modified xsi:type="dcterms:W3CDTF">2024-05-26T04:33:19Z</dcterms:modified>
</cp:coreProperties>
</file>