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8" r:id="rId3"/>
    <p:sldId id="259" r:id="rId4"/>
    <p:sldId id="262" r:id="rId5"/>
    <p:sldId id="265" r:id="rId6"/>
    <p:sldId id="264" r:id="rId7"/>
    <p:sldId id="263" r:id="rId8"/>
    <p:sldId id="261" r:id="rId9"/>
    <p:sldId id="260" r:id="rId10"/>
    <p:sldId id="269" r:id="rId11"/>
    <p:sldId id="268" r:id="rId12"/>
    <p:sldId id="267" r:id="rId13"/>
    <p:sldId id="266" r:id="rId14"/>
    <p:sldId id="271" r:id="rId15"/>
    <p:sldId id="270" r:id="rId16"/>
    <p:sldId id="273" r:id="rId17"/>
    <p:sldId id="272" r:id="rId18"/>
    <p:sldId id="275" r:id="rId19"/>
    <p:sldId id="276" r:id="rId20"/>
    <p:sldId id="277" r:id="rId21"/>
    <p:sldId id="257"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FAAAF-32BA-4BD8-AA8E-0D54FA218AF0}" v="1" dt="2024-04-16T18:25:03.52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7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defTabSz="825500">
              <a:defRPr sz="8400">
                <a:solidFill>
                  <a:srgbClr val="000000"/>
                </a:solidFill>
                <a:latin typeface="Helvetica Neue Medium"/>
                <a:ea typeface="Helvetica Neue Medium"/>
                <a:cs typeface="Helvetica Neue Medium"/>
                <a:sym typeface="Helvetica Neue Medium"/>
              </a:defRPr>
            </a:lvl1pPr>
          </a:lstStyle>
          <a:p>
            <a:pPr>
              <a:defRPr>
                <a:effectLst/>
              </a:defRPr>
            </a:pPr>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atin typeface="Helvetica Neue"/>
                <a:ea typeface="Helvetica Neue"/>
                <a:cs typeface="Helvetica Neue"/>
                <a:sym typeface="Helvetica Neue"/>
              </a:defRPr>
            </a:lvl1pPr>
            <a:lvl2pPr marL="0" indent="0" algn="ctr">
              <a:spcBef>
                <a:spcPts val="0"/>
              </a:spcBef>
              <a:buSzTx/>
              <a:buNone/>
              <a:defRPr sz="5400">
                <a:latin typeface="Helvetica Neue"/>
                <a:ea typeface="Helvetica Neue"/>
                <a:cs typeface="Helvetica Neue"/>
                <a:sym typeface="Helvetica Neue"/>
              </a:defRPr>
            </a:lvl2pPr>
            <a:lvl3pPr marL="0" indent="0" algn="ctr">
              <a:spcBef>
                <a:spcPts val="0"/>
              </a:spcBef>
              <a:buSzTx/>
              <a:buNone/>
              <a:defRPr sz="5400">
                <a:latin typeface="Helvetica Neue"/>
                <a:ea typeface="Helvetica Neue"/>
                <a:cs typeface="Helvetica Neue"/>
                <a:sym typeface="Helvetica Neue"/>
              </a:defRPr>
            </a:lvl3pPr>
            <a:lvl4pPr marL="0" indent="0" algn="ctr">
              <a:spcBef>
                <a:spcPts val="0"/>
              </a:spcBef>
              <a:buSzTx/>
              <a:buNone/>
              <a:defRPr sz="5400">
                <a:latin typeface="Helvetica Neue"/>
                <a:ea typeface="Helvetica Neue"/>
                <a:cs typeface="Helvetica Neue"/>
                <a:sym typeface="Helvetica Neue"/>
              </a:defRPr>
            </a:lvl4pPr>
            <a:lvl5pPr marL="0" indent="0" algn="ctr">
              <a:spcBef>
                <a:spcPts val="0"/>
              </a:spcBef>
              <a:buSzTx/>
              <a:buNone/>
              <a:defRPr sz="5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atin typeface="Helvetica Neue"/>
                <a:ea typeface="Helvetica Neue"/>
                <a:cs typeface="Helvetica Neue"/>
                <a:sym typeface="Helvetica Neue"/>
              </a:defRPr>
            </a:lvl1pPr>
            <a:lvl2pPr marL="1117600" indent="-558800">
              <a:spcBef>
                <a:spcPts val="4500"/>
              </a:spcBef>
              <a:defRPr sz="3800">
                <a:latin typeface="Helvetica Neue"/>
                <a:ea typeface="Helvetica Neue"/>
                <a:cs typeface="Helvetica Neue"/>
                <a:sym typeface="Helvetica Neue"/>
              </a:defRPr>
            </a:lvl2pPr>
            <a:lvl3pPr marL="1676400" indent="-558800">
              <a:spcBef>
                <a:spcPts val="4500"/>
              </a:spcBef>
              <a:defRPr sz="3800">
                <a:latin typeface="Helvetica Neue"/>
                <a:ea typeface="Helvetica Neue"/>
                <a:cs typeface="Helvetica Neue"/>
                <a:sym typeface="Helvetica Neue"/>
              </a:defRPr>
            </a:lvl3pPr>
            <a:lvl4pPr marL="2235200" indent="-558800">
              <a:spcBef>
                <a:spcPts val="4500"/>
              </a:spcBef>
              <a:defRPr sz="3800">
                <a:latin typeface="Helvetica Neue"/>
                <a:ea typeface="Helvetica Neue"/>
                <a:cs typeface="Helvetica Neue"/>
                <a:sym typeface="Helvetica Neue"/>
              </a:defRPr>
            </a:lvl4pPr>
            <a:lvl5pPr marL="2794000" indent="-558800">
              <a:spcBef>
                <a:spcPts val="4500"/>
              </a:spcBef>
              <a:defRPr sz="38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2" r:id="rId1"/>
    <p:sldLayoutId id="2147483655" r:id="rId2"/>
    <p:sldLayoutId id="2147483657" r:id="rId3"/>
    <p:sldLayoutId id="2147483660" r:id="rId4"/>
  </p:sldLayoutIdLst>
  <p:transition spd="med"/>
  <p:txStyles>
    <p:titleStyle>
      <a:lvl1pPr marL="0" marR="0" indent="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1pPr>
      <a:lvl2pPr marL="0" marR="0" indent="4572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2pPr>
      <a:lvl3pPr marL="0" marR="0" indent="9144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3pPr>
      <a:lvl4pPr marL="0" marR="0" indent="13716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4pPr>
      <a:lvl5pPr marL="0" marR="0" indent="18288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5pPr>
      <a:lvl6pPr marL="0" marR="0" indent="22860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6pPr>
      <a:lvl7pPr marL="0" marR="0" indent="27432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7pPr>
      <a:lvl8pPr marL="0" marR="0" indent="32004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8pPr>
      <a:lvl9pPr marL="0" marR="0" indent="36576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3.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www.nationalhealthfreedom.org/"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usatoday.com/story/news/nation/2024/04/10/with-fluoride-in-dental-products-so-we-still-need-it-in-drinking-water/73183454007/"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portlandoregon.gov/auditor/59271?a=411905"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adanews.ada.org/ada-news/2024/february/states-debate-the-future-of-community-water-fluoridation/"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apps.legislature.ky.gov/record/24RS/hb141.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nebraskalegislature.gov/FloorDocs/108/PDF/Intro/LB1387.pdf" TargetMode="External"/><Relationship Id="rId2" Type="http://schemas.openxmlformats.org/officeDocument/2006/relationships/hyperlink" Target="https://www.legis.ga.gov/api/legislation/document/20232024/222028"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documents.house.mo.gov/billtracking/bills241/hlrbillspdf/3628H.01I.pdf"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ncleg.gov/Sessions/2023/Bills/Senate/PDF/S658v1.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news.bloomberglaw.com/environment-and-energy/fluoride-science-on-trial-in-case-with-broader-chemical-impacts" TargetMode="External"/><Relationship Id="rId2" Type="http://schemas.openxmlformats.org/officeDocument/2006/relationships/hyperlink" Target="https://www.bloomberglaw.com/public/document/Food__Water_Watch_Inc_et_al_v_Environmental_Protection_Agency_et_/1?doc_id=X1Q6NQUEMPO2"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bloomberglaw.com/public/document/FoodWaterWatchIncetalvEnvironmentalProtectionAgencyetalDocketNo31/18?doc_id=X5RP7A18CNJ96QB9L8EERFMVP8U" TargetMode="External"/><Relationship Id="rId2" Type="http://schemas.openxmlformats.org/officeDocument/2006/relationships/hyperlink" Target="https://www.bloomberglaw.com/public/document/Food__Water_Watch_Inc_et_al_v_Environmental_Protection_Agency_et_/1?doc_id=X1Q6NQUEMPO2"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3.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www.nationalhealthfreedom.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www.fluoridealert.org/studies/brain05/" TargetMode="External"/><Relationship Id="rId3" Type="http://schemas.openxmlformats.org/officeDocument/2006/relationships/hyperlink" Target="http://fluoridealert.org/studytracker/?effect=brain-2&amp;sub=&amp;type=&amp;start_year=&amp;end_year=&amp;show=10&amp;fulltext=&amp;fantranslation=" TargetMode="External"/><Relationship Id="rId7" Type="http://schemas.openxmlformats.org/officeDocument/2006/relationships/hyperlink" Target="http://www.fluoridealert.org/studies/brain03/" TargetMode="External"/><Relationship Id="rId2" Type="http://schemas.openxmlformats.org/officeDocument/2006/relationships/hyperlink" Target="https://fluoridealert.org/issues/health/brain/" TargetMode="External"/><Relationship Id="rId1" Type="http://schemas.openxmlformats.org/officeDocument/2006/relationships/slideLayout" Target="../slideLayouts/slideLayout4.xml"/><Relationship Id="rId6" Type="http://schemas.openxmlformats.org/officeDocument/2006/relationships/hyperlink" Target="http://www.fluoridealert.org/studies/brain02/" TargetMode="External"/><Relationship Id="rId5" Type="http://schemas.openxmlformats.org/officeDocument/2006/relationships/hyperlink" Target="http://www.fluoridealert.org/studies/brain01/" TargetMode="External"/><Relationship Id="rId4" Type="http://schemas.openxmlformats.org/officeDocument/2006/relationships/hyperlink" Target="http://fluoridealert.org/studytracker/?effect=brain-2&amp;sub=cellulartissue-damage&amp;type=animals&amp;start_year=&amp;end_year=&amp;fulltext=&amp;fantranslation=" TargetMode="External"/><Relationship Id="rId9" Type="http://schemas.openxmlformats.org/officeDocument/2006/relationships/hyperlink" Target="http://fluoridealert.org/issues/moms2b/mother-offspring-studi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luoridealert.org/researchers/fda/" TargetMode="External"/><Relationship Id="rId2" Type="http://schemas.openxmlformats.org/officeDocument/2006/relationships/hyperlink" Target="https://fluoridealert.org/issues/water/medical-ethics/" TargetMode="External"/><Relationship Id="rId1" Type="http://schemas.openxmlformats.org/officeDocument/2006/relationships/slideLayout" Target="../slideLayouts/slideLayout4.xml"/><Relationship Id="rId4" Type="http://schemas.openxmlformats.org/officeDocument/2006/relationships/hyperlink" Target="http://www.fluoridealert.org/content/europe-statemen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cda-adc.ca/jcda/vol-66/issue-11/592.html"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bfsweb.org/ethics-of-water-fluoridation/"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19" name="Rectangle"/>
          <p:cNvSpPr/>
          <p:nvPr/>
        </p:nvSpPr>
        <p:spPr>
          <a:xfrm>
            <a:off x="1206599" y="660699"/>
            <a:ext cx="22725262" cy="5636420"/>
          </a:xfrm>
          <a:prstGeom prst="rect">
            <a:avLst/>
          </a:prstGeom>
          <a:solidFill>
            <a:srgbClr val="343562"/>
          </a:solidFill>
          <a:ln w="12700">
            <a:miter lim="400000"/>
          </a:ln>
        </p:spPr>
        <p:txBody>
          <a:bodyPr lIns="0" tIns="0" rIns="0" bIns="0" anchor="ctr"/>
          <a:lstStyle/>
          <a:p>
            <a:pPr>
              <a:defRPr sz="3200" b="0">
                <a:solidFill>
                  <a:srgbClr val="343562"/>
                </a:solidFill>
                <a:latin typeface="Helvetica Neue Medium"/>
                <a:ea typeface="Helvetica Neue Medium"/>
                <a:cs typeface="Helvetica Neue Medium"/>
                <a:sym typeface="Helvetica Neue Medium"/>
              </a:defRPr>
            </a:pPr>
            <a:endParaRPr lang="en-US" dirty="0"/>
          </a:p>
        </p:txBody>
      </p:sp>
      <p:sp>
        <p:nvSpPr>
          <p:cNvPr id="120" name="Overview of Laws Regarding Homeopathic Remedies"/>
          <p:cNvSpPr txBox="1"/>
          <p:nvPr/>
        </p:nvSpPr>
        <p:spPr>
          <a:xfrm>
            <a:off x="7709252" y="-49183"/>
            <a:ext cx="9347111" cy="60734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endParaRPr lang="en-US" sz="54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54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6000" b="1" kern="100" dirty="0">
                <a:effectLst/>
                <a:latin typeface="Aptos" panose="020B0004020202020204" pitchFamily="34" charset="0"/>
                <a:ea typeface="Aptos" panose="020B0004020202020204" pitchFamily="34" charset="0"/>
                <a:cs typeface="Times New Roman" panose="02020603050405020304" pitchFamily="18" charset="0"/>
              </a:rPr>
              <a:t>Fluoride in the News: Ethics, Legislation, and Litigation</a:t>
            </a:r>
            <a:r>
              <a:rPr lang="en-US" sz="54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 </a:t>
            </a:r>
          </a:p>
        </p:txBody>
      </p:sp>
      <p:sp>
        <p:nvSpPr>
          <p:cNvPr id="121" name="NHFC and NHFA…"/>
          <p:cNvSpPr txBox="1"/>
          <p:nvPr/>
        </p:nvSpPr>
        <p:spPr>
          <a:xfrm>
            <a:off x="2645493" y="10229652"/>
            <a:ext cx="20568656" cy="274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a:buClr>
                <a:srgbClr val="5FCBEF"/>
              </a:buClr>
              <a:buFont typeface="Wingdings 3"/>
              <a:defRPr sz="3800" b="0">
                <a:solidFill>
                  <a:srgbClr val="632423"/>
                </a:solidFill>
                <a:latin typeface="+mn-lt"/>
                <a:ea typeface="+mn-ea"/>
                <a:cs typeface="+mn-cs"/>
                <a:sym typeface="Avenir Heavy"/>
              </a:defRPr>
            </a:pPr>
            <a:r>
              <a:rPr dirty="0"/>
              <a:t>NHFC and NHFA</a:t>
            </a:r>
          </a:p>
          <a:p>
            <a:pPr algn="r">
              <a:buClr>
                <a:srgbClr val="5FCBEF"/>
              </a:buClr>
              <a:buFont typeface="Wingdings 3"/>
              <a:defRPr sz="3800" b="0">
                <a:solidFill>
                  <a:srgbClr val="632423"/>
                </a:solidFill>
                <a:latin typeface="+mn-lt"/>
                <a:ea typeface="+mn-ea"/>
                <a:cs typeface="+mn-cs"/>
                <a:sym typeface="Avenir Heavy"/>
              </a:defRPr>
            </a:pPr>
            <a:r>
              <a:rPr dirty="0"/>
              <a:t>PMB 218,  2136 Ford Parkway,  St. Paul, MN  55116-1863</a:t>
            </a:r>
          </a:p>
          <a:p>
            <a:pPr algn="r">
              <a:buClr>
                <a:srgbClr val="5FCBEF"/>
              </a:buClr>
              <a:buFont typeface="Wingdings 3"/>
              <a:defRPr sz="3800" b="0">
                <a:solidFill>
                  <a:srgbClr val="632423"/>
                </a:solidFill>
                <a:latin typeface="+mn-lt"/>
                <a:ea typeface="+mn-ea"/>
                <a:cs typeface="+mn-cs"/>
                <a:sym typeface="Avenir Heavy"/>
              </a:defRPr>
            </a:pPr>
            <a:r>
              <a:rPr dirty="0">
                <a:hlinkClick r:id="rId4"/>
              </a:rPr>
              <a:t>www.nationalhealthfreedom.org</a:t>
            </a:r>
            <a:r>
              <a:rPr dirty="0"/>
              <a:t>  </a:t>
            </a:r>
          </a:p>
          <a:p>
            <a:pPr algn="r">
              <a:buClr>
                <a:srgbClr val="5FCBEF"/>
              </a:buClr>
              <a:buFont typeface="Wingdings 3"/>
              <a:defRPr sz="3800" b="0">
                <a:solidFill>
                  <a:srgbClr val="632423"/>
                </a:solidFill>
                <a:latin typeface="+mn-lt"/>
                <a:ea typeface="+mn-ea"/>
                <a:cs typeface="+mn-cs"/>
                <a:sym typeface="Avenir Heavy"/>
              </a:defRPr>
            </a:pPr>
            <a:r>
              <a:rPr dirty="0"/>
              <a:t>E-mail: info@nationalhealthfreedom.org</a:t>
            </a:r>
          </a:p>
        </p:txBody>
      </p:sp>
      <p:pic>
        <p:nvPicPr>
          <p:cNvPr id="122" name="NHFA_LOGO-with-glow.png" descr="NHFA_LOGO-with-glow.png"/>
          <p:cNvPicPr>
            <a:picLocks noChangeAspect="1"/>
          </p:cNvPicPr>
          <p:nvPr/>
        </p:nvPicPr>
        <p:blipFill>
          <a:blip r:embed="rId5"/>
          <a:stretch>
            <a:fillRect/>
          </a:stretch>
        </p:blipFill>
        <p:spPr>
          <a:xfrm>
            <a:off x="18935700" y="6679112"/>
            <a:ext cx="4464146" cy="3027058"/>
          </a:xfrm>
          <a:prstGeom prst="rect">
            <a:avLst/>
          </a:prstGeom>
          <a:ln w="12700">
            <a:miter lim="400000"/>
          </a:ln>
        </p:spPr>
      </p:pic>
      <p:pic>
        <p:nvPicPr>
          <p:cNvPr id="123" name="NHFC_ Logo_Final_2020.jpeg" descr="NHFC_ Logo_Final_2020.jpeg"/>
          <p:cNvPicPr>
            <a:picLocks noChangeAspect="1"/>
          </p:cNvPicPr>
          <p:nvPr/>
        </p:nvPicPr>
        <p:blipFill>
          <a:blip r:embed="rId6"/>
          <a:stretch>
            <a:fillRect/>
          </a:stretch>
        </p:blipFill>
        <p:spPr>
          <a:xfrm>
            <a:off x="16153542" y="6934200"/>
            <a:ext cx="2561279" cy="2516883"/>
          </a:xfrm>
          <a:prstGeom prst="rect">
            <a:avLst/>
          </a:prstGeom>
          <a:ln w="12700">
            <a:miter lim="400000"/>
          </a:ln>
        </p:spPr>
      </p:pic>
      <p:sp>
        <p:nvSpPr>
          <p:cNvPr id="124" name="2023"/>
          <p:cNvSpPr txBox="1"/>
          <p:nvPr/>
        </p:nvSpPr>
        <p:spPr>
          <a:xfrm>
            <a:off x="11157993" y="4893270"/>
            <a:ext cx="445154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spcBef>
                <a:spcPts val="5900"/>
              </a:spcBef>
              <a:defRPr sz="10000" b="0">
                <a:solidFill>
                  <a:srgbClr val="FFFFFF"/>
                </a:solidFill>
                <a:latin typeface="+mn-lt"/>
                <a:ea typeface="+mn-ea"/>
                <a:cs typeface="+mn-cs"/>
                <a:sym typeface="Avenir Heavy"/>
              </a:defRPr>
            </a:lvl1pPr>
          </a:lstStyle>
          <a:p>
            <a:r>
              <a:rPr lang="en-US" sz="6000" dirty="0"/>
              <a:t>April 17, 2024</a:t>
            </a:r>
            <a:endParaRPr sz="6000" dirty="0"/>
          </a:p>
        </p:txBody>
      </p:sp>
      <p:sp>
        <p:nvSpPr>
          <p:cNvPr id="125" name="Diane M. Miller JD Law and Public Policy Advisor…"/>
          <p:cNvSpPr txBox="1"/>
          <p:nvPr/>
        </p:nvSpPr>
        <p:spPr>
          <a:xfrm>
            <a:off x="6792256" y="7236426"/>
            <a:ext cx="7870744" cy="2087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914400">
              <a:defRPr sz="4300" b="0">
                <a:solidFill>
                  <a:srgbClr val="632423"/>
                </a:solidFill>
                <a:latin typeface="+mn-lt"/>
                <a:ea typeface="+mn-ea"/>
                <a:cs typeface="+mn-cs"/>
                <a:sym typeface="Avenir Heavy"/>
              </a:defRPr>
            </a:pPr>
            <a:r>
              <a:rPr lang="en-US" dirty="0"/>
              <a:t>Steven O’Connor</a:t>
            </a:r>
            <a:r>
              <a:rPr dirty="0"/>
              <a:t> JD</a:t>
            </a:r>
            <a:br>
              <a:rPr dirty="0"/>
            </a:br>
            <a:r>
              <a:rPr lang="en-US" dirty="0"/>
              <a:t>Staff Attorney</a:t>
            </a:r>
            <a:endParaRPr dirty="0"/>
          </a:p>
          <a:p>
            <a:pPr algn="l" defTabSz="914400">
              <a:defRPr sz="4300" b="0">
                <a:solidFill>
                  <a:srgbClr val="632423"/>
                </a:solidFill>
                <a:latin typeface="+mn-lt"/>
                <a:ea typeface="+mn-ea"/>
                <a:cs typeface="+mn-cs"/>
                <a:sym typeface="Avenir Heavy"/>
              </a:defRPr>
            </a:pPr>
            <a:r>
              <a:rPr dirty="0"/>
              <a:t>National Health Freedom Coalition</a:t>
            </a:r>
          </a:p>
        </p:txBody>
      </p:sp>
      <p:pic>
        <p:nvPicPr>
          <p:cNvPr id="2" name="Picture 2" descr="Image preview">
            <a:extLst>
              <a:ext uri="{FF2B5EF4-FFF2-40B4-BE49-F238E27FC236}">
                <a16:creationId xmlns:a16="http://schemas.microsoft.com/office/drawing/2014/main" id="{6F91B3BE-BD99-2D13-FF17-C1535E20C0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7029" y="9706170"/>
            <a:ext cx="6466069" cy="3591809"/>
          </a:xfrm>
          <a:prstGeom prst="rect">
            <a:avLst/>
          </a:prstGeom>
          <a:noFill/>
          <a:extLst>
            <a:ext uri="{909E8E84-426E-40DD-AFC4-6F175D3DCCD1}">
              <a14:hiddenFill xmlns:a14="http://schemas.microsoft.com/office/drawing/2010/main">
                <a:solidFill>
                  <a:srgbClr val="FFFFFF"/>
                </a:solidFill>
              </a14:hiddenFill>
            </a:ext>
          </a:extLst>
        </p:spPr>
      </p:pic>
      <p:pic>
        <p:nvPicPr>
          <p:cNvPr id="8" name="Audio 7">
            <a:hlinkClick r:id="" action="ppaction://media"/>
            <a:extLst>
              <a:ext uri="{FF2B5EF4-FFF2-40B4-BE49-F238E27FC236}">
                <a16:creationId xmlns:a16="http://schemas.microsoft.com/office/drawing/2014/main" id="{86F6134A-FD06-509E-26EC-958720324738}"/>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372150" t="-372150" r="-372150" b="-372150"/>
          <a:stretch>
            <a:fillRect/>
          </a:stretch>
        </p:blipFill>
        <p:spPr>
          <a:xfrm>
            <a:off x="20104608" y="9455658"/>
            <a:ext cx="4114800" cy="4114800"/>
          </a:xfrm>
          <a:prstGeom prst="ellipse">
            <a:avLst/>
          </a:prstGeom>
        </p:spPr>
      </p:pic>
    </p:spTree>
  </p:cSld>
  <p:clrMapOvr>
    <a:masterClrMapping/>
  </p:clrMapOvr>
  <p:transition spd="med" advTm="331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4A1CB0-DB3B-BAE5-5B1A-7A0BB63F1544}"/>
              </a:ext>
            </a:extLst>
          </p:cNvPr>
          <p:cNvSpPr txBox="1"/>
          <p:nvPr/>
        </p:nvSpPr>
        <p:spPr>
          <a:xfrm>
            <a:off x="5681749" y="3210300"/>
            <a:ext cx="12194770" cy="67931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44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As bans spread, fluoride in drinking water divides communities across the US</a:t>
            </a:r>
            <a:r>
              <a:rPr lang="en-US" sz="44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4400" i="1" kern="100" dirty="0">
                <a:effectLst/>
                <a:latin typeface="Aptos" panose="020B0004020202020204" pitchFamily="34" charset="0"/>
                <a:ea typeface="Aptos" panose="020B0004020202020204" pitchFamily="34" charset="0"/>
                <a:cs typeface="Times New Roman" panose="02020603050405020304" pitchFamily="18" charset="0"/>
              </a:rPr>
              <a:t>USA Today</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 April 10, 2024</a:t>
            </a:r>
          </a:p>
          <a:p>
            <a:pPr marL="0" marR="0">
              <a:lnSpc>
                <a:spcPct val="107000"/>
              </a:lnSpc>
              <a:spcBef>
                <a:spcPts val="0"/>
              </a:spcBef>
              <a:spcAft>
                <a:spcPts val="800"/>
              </a:spcAft>
            </a:pP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400" i="1" kern="100" dirty="0">
                <a:effectLst/>
                <a:latin typeface="Aptos" panose="020B0004020202020204" pitchFamily="34" charset="0"/>
                <a:ea typeface="Aptos" panose="020B0004020202020204" pitchFamily="34" charset="0"/>
                <a:cs typeface="Times New Roman" panose="02020603050405020304" pitchFamily="18" charset="0"/>
              </a:rPr>
              <a:t>“With fluoride in so many dental products, some say adding it to drinking water is no longer necessary. But health experts worry that like vaccines, fluoridation may be a victim of its own success.” </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802326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07C122-0933-49E8-776B-A1ED9D9C0285}"/>
              </a:ext>
            </a:extLst>
          </p:cNvPr>
          <p:cNvSpPr txBox="1"/>
          <p:nvPr/>
        </p:nvSpPr>
        <p:spPr>
          <a:xfrm>
            <a:off x="6094615" y="1533859"/>
            <a:ext cx="12194770" cy="10258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In recent years hundreds of communities from Oregon to Pennsylvania have either stopped adding fluoride to water supply or voted against adding it.</a:t>
            </a:r>
          </a:p>
          <a:p>
            <a:pPr marL="457200" marR="0">
              <a:lnSpc>
                <a:spcPct val="107000"/>
              </a:lnSpc>
              <a:spcBef>
                <a:spcPts val="0"/>
              </a:spcBef>
              <a:spcAft>
                <a:spcPts val="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Fluoride Action Network indicates that since 2010 over 240 communities around the globe have either removed fluoride or decided not to add it. </a:t>
            </a:r>
          </a:p>
          <a:p>
            <a:pPr marL="457200" marR="0">
              <a:lnSpc>
                <a:spcPct val="107000"/>
              </a:lnSpc>
              <a:spcBef>
                <a:spcPts val="0"/>
              </a:spcBef>
              <a:spcAft>
                <a:spcPts val="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Portland, Oregon, is the largest city in the USA that has consistently </a:t>
            </a:r>
            <a:r>
              <a:rPr lang="en-US" sz="36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refused to fluoridate</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its drinking water. Voters have repeatedly rejected measures to add it, first in 1956 and most recently in 2013.</a:t>
            </a:r>
          </a:p>
          <a:p>
            <a:pPr marL="45720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indent="-457200">
              <a:buFont typeface="Arial" panose="020B0604020202020204" pitchFamily="34" charset="0"/>
              <a:buChar char="•"/>
            </a:pPr>
            <a:r>
              <a:rPr lang="en-US" sz="3600" dirty="0">
                <a:effectLst/>
                <a:latin typeface="Aptos" panose="020B0004020202020204" pitchFamily="34" charset="0"/>
                <a:ea typeface="Aptos" panose="020B0004020202020204" pitchFamily="34" charset="0"/>
                <a:cs typeface="Times New Roman" panose="02020603050405020304" pitchFamily="18" charset="0"/>
              </a:rPr>
              <a:t>Despite the recommendations of local doctors and dentists, voters in Wichita, Kansas, have rejected adding fluoride to the water multiple times, last in 2012 </a:t>
            </a:r>
            <a:endParaRPr lang="en-US" sz="3600" dirty="0"/>
          </a:p>
        </p:txBody>
      </p:sp>
    </p:spTree>
    <p:extLst>
      <p:ext uri="{BB962C8B-B14F-4D97-AF65-F5344CB8AC3E}">
        <p14:creationId xmlns:p14="http://schemas.microsoft.com/office/powerpoint/2010/main" val="26172340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ABEA24-6488-2FD2-D66C-6D5F338C73E7}"/>
              </a:ext>
            </a:extLst>
          </p:cNvPr>
          <p:cNvSpPr txBox="1"/>
          <p:nvPr/>
        </p:nvSpPr>
        <p:spPr>
          <a:xfrm>
            <a:off x="5831379" y="5371740"/>
            <a:ext cx="12194770"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States and localities debate the future of community water fluoridation</a:t>
            </a:r>
            <a:r>
              <a:rPr lang="en-US" sz="4800" b="1" dirty="0">
                <a:effectLst/>
                <a:latin typeface="Aptos" panose="020B0004020202020204" pitchFamily="34" charset="0"/>
                <a:ea typeface="Aptos" panose="020B0004020202020204" pitchFamily="34" charset="0"/>
                <a:cs typeface="Times New Roman" panose="02020603050405020304" pitchFamily="18" charset="0"/>
              </a:rPr>
              <a:t>: </a:t>
            </a:r>
            <a:r>
              <a:rPr lang="en-US" sz="4800" dirty="0">
                <a:effectLst/>
                <a:latin typeface="Aptos" panose="020B0004020202020204" pitchFamily="34" charset="0"/>
                <a:ea typeface="Aptos" panose="020B0004020202020204" pitchFamily="34" charset="0"/>
                <a:cs typeface="Times New Roman" panose="02020603050405020304" pitchFamily="18" charset="0"/>
              </a:rPr>
              <a:t>American Dental Association, February 27, 2024</a:t>
            </a:r>
            <a:endParaRPr lang="en-US" sz="4800" dirty="0"/>
          </a:p>
        </p:txBody>
      </p:sp>
    </p:spTree>
    <p:extLst>
      <p:ext uri="{BB962C8B-B14F-4D97-AF65-F5344CB8AC3E}">
        <p14:creationId xmlns:p14="http://schemas.microsoft.com/office/powerpoint/2010/main" val="338305139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F89510-77A8-64DF-EF28-1E0A51CB5BDC}"/>
              </a:ext>
            </a:extLst>
          </p:cNvPr>
          <p:cNvSpPr txBox="1"/>
          <p:nvPr/>
        </p:nvSpPr>
        <p:spPr>
          <a:xfrm>
            <a:off x="5814753" y="1254107"/>
            <a:ext cx="12194770" cy="11847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Rutland City, Vermont</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The Board of Aldermen approved a ballot measure in Rutland City, Vermont, where voters will decide whether or not to keep fluoride in the city’s water supply. Opponents of water fluoridation collected enough signatures in support of a referendum that it will appear on the city’s Town Meeting Day ballot March 5. If it passes, the initiative will remove fluoridation from the city’s water, which has been in effect since 1983.  </a:t>
            </a:r>
          </a:p>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Update: Fluoride ban fails in Rutland. 2,031 no votes; 1,334 in favor per unofficial results. </a:t>
            </a:r>
          </a:p>
          <a:p>
            <a:pPr marL="0" marR="0">
              <a:lnSpc>
                <a:spcPct val="107000"/>
              </a:lnSpc>
              <a:spcBef>
                <a:spcPts val="0"/>
              </a:spcBef>
              <a:spcAft>
                <a:spcPts val="800"/>
              </a:spcAf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Lebanon, Oregon</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In Lebanon, Oregon, the city council passed a motion in December 2023 that puts the question of whether or not to remove fluoride from water treatment processes on the November 2024 general election ballot. The motion passed 4-2. Prior efforts to remove fluoride via petition have failed. </a:t>
            </a:r>
          </a:p>
        </p:txBody>
      </p:sp>
    </p:spTree>
    <p:extLst>
      <p:ext uri="{BB962C8B-B14F-4D97-AF65-F5344CB8AC3E}">
        <p14:creationId xmlns:p14="http://schemas.microsoft.com/office/powerpoint/2010/main" val="339071609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5A3D76-E1E6-42A6-2C7D-6FB2ABF0D02E}"/>
              </a:ext>
            </a:extLst>
          </p:cNvPr>
          <p:cNvSpPr txBox="1"/>
          <p:nvPr/>
        </p:nvSpPr>
        <p:spPr>
          <a:xfrm>
            <a:off x="5498869" y="1348799"/>
            <a:ext cx="12194770" cy="110184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4000" b="1" kern="100" dirty="0">
                <a:effectLst/>
                <a:latin typeface="Aptos" panose="020B0004020202020204" pitchFamily="34" charset="0"/>
                <a:ea typeface="Aptos" panose="020B0004020202020204" pitchFamily="34" charset="0"/>
                <a:cs typeface="Times New Roman" panose="02020603050405020304" pitchFamily="18" charset="0"/>
              </a:rPr>
              <a:t>Kentucky </a:t>
            </a:r>
            <a:r>
              <a:rPr lang="en-US" sz="40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HB141</a:t>
            </a:r>
            <a:endParaRPr lang="en-US" sz="40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Kentucky lawmakers have proposed a bill that would permit local municipalities and water districts to stop fluoridating their water if they choose. Current law requires the state to establish, maintain, monitor and enforce water fluoridation programs. Under the new law, water systems that are currently operating would continue until their governing body votes to end its participation. Although the bill’s sponsor, Rep. Mark Hart, R-Ky., has proposed the measure in the past, this is the first time it received a committee hearing. The bill passed the state House committee on a 16-1 vote.</a:t>
            </a:r>
          </a:p>
          <a:p>
            <a:pPr marL="0" marR="0">
              <a:lnSpc>
                <a:spcPct val="107000"/>
              </a:lnSpc>
              <a:spcBef>
                <a:spcPts val="0"/>
              </a:spcBef>
              <a:spcAft>
                <a:spcPts val="800"/>
              </a:spcAft>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Update: 03/27/24	Sent to Appropriations &amp; Revenue </a:t>
            </a:r>
          </a:p>
        </p:txBody>
      </p:sp>
    </p:spTree>
    <p:extLst>
      <p:ext uri="{BB962C8B-B14F-4D97-AF65-F5344CB8AC3E}">
        <p14:creationId xmlns:p14="http://schemas.microsoft.com/office/powerpoint/2010/main" val="54596386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01478F-1302-9819-B0DE-184606F561A6}"/>
              </a:ext>
            </a:extLst>
          </p:cNvPr>
          <p:cNvSpPr txBox="1"/>
          <p:nvPr/>
        </p:nvSpPr>
        <p:spPr>
          <a:xfrm>
            <a:off x="5698375" y="0"/>
            <a:ext cx="12194770" cy="137289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Georgia </a:t>
            </a:r>
            <a:r>
              <a:rPr lang="en-US" sz="36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SB408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SB408 in Georgia would remove the state’s authority to require fluoridation and instead offer the option for communities to choose whether or not they want community water fluoridation. It would also remove the 1 ppm limit on fluoridation and the tax deduction allowed for those with an allergy to fluoride. Currently, the state has authority to require community water fluoridation unless a community removes itself from the requirement by referendum.</a:t>
            </a:r>
          </a:p>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Status: Referred to committee January 26, 2024</a:t>
            </a:r>
          </a:p>
          <a:p>
            <a:pPr marL="0" marR="0">
              <a:lnSpc>
                <a:spcPct val="107000"/>
              </a:lnSpc>
              <a:spcBef>
                <a:spcPts val="0"/>
              </a:spcBef>
              <a:spcAft>
                <a:spcPts val="800"/>
              </a:spcAf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Nebraska </a:t>
            </a:r>
            <a:r>
              <a:rPr lang="en-US" sz="36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LB1387</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Starting in 2025, LB1387 would change local fluoridation laws. Currently the law mandates fluoridation for towns with over 1,000 people unless a town affirmatively votes to end it. The bill says that towns of any size must specifically adopt a local ordinance in order to continue fluoridation. LB1387 passed the Health and Human Services committee, yet was not voted on by full legislature. </a:t>
            </a:r>
          </a:p>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Status: Likely to be re-filed for the next session. </a:t>
            </a:r>
          </a:p>
        </p:txBody>
      </p:sp>
    </p:spTree>
    <p:extLst>
      <p:ext uri="{BB962C8B-B14F-4D97-AF65-F5344CB8AC3E}">
        <p14:creationId xmlns:p14="http://schemas.microsoft.com/office/powerpoint/2010/main" val="239368171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D7D043-E6BD-34EE-7A5E-F96984E08E7B}"/>
              </a:ext>
            </a:extLst>
          </p:cNvPr>
          <p:cNvSpPr txBox="1"/>
          <p:nvPr/>
        </p:nvSpPr>
        <p:spPr>
          <a:xfrm>
            <a:off x="5631874" y="2075530"/>
            <a:ext cx="12194770" cy="103597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4000" b="1" kern="100" dirty="0">
                <a:effectLst/>
                <a:latin typeface="Aptos" panose="020B0004020202020204" pitchFamily="34" charset="0"/>
                <a:ea typeface="Aptos" panose="020B0004020202020204" pitchFamily="34" charset="0"/>
                <a:cs typeface="Times New Roman" panose="02020603050405020304" pitchFamily="18" charset="0"/>
              </a:rPr>
              <a:t>Missouri </a:t>
            </a:r>
            <a:r>
              <a:rPr lang="en-US" sz="40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HB1621</a:t>
            </a:r>
            <a:endParaRPr lang="en-US" sz="40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A proposed amendment to Missouri’s early notification law would fortify the existing requirement that water systems provide prior notice when modifying their fluoridation operations. Current law requires water systems to publicize proposed fluoridation changes at least 90 days prior to any vote. The new law would add that, prior to publicizing the plan to vote, water systems that intend to start or stop water fluoridation must seek and receive local health departments’ information on fluoride’s impact on public health.</a:t>
            </a: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Status: Read Second Time, 1/4/24</a:t>
            </a: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90461765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FF781-F194-7DE5-4F57-0570AD45B154}"/>
              </a:ext>
            </a:extLst>
          </p:cNvPr>
          <p:cNvSpPr txBox="1"/>
          <p:nvPr/>
        </p:nvSpPr>
        <p:spPr>
          <a:xfrm>
            <a:off x="5881255" y="1680685"/>
            <a:ext cx="12194770" cy="11050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North Carolina </a:t>
            </a:r>
            <a:r>
              <a:rPr lang="en-US" sz="36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SB658</a:t>
            </a:r>
            <a:r>
              <a:rPr lang="en-US" sz="3600" b="1" kern="100" dirty="0">
                <a:effectLst/>
                <a:latin typeface="Aptos" panose="020B0004020202020204" pitchFamily="34" charset="0"/>
                <a:ea typeface="Aptos" panose="020B0004020202020204" pitchFamily="34" charset="0"/>
                <a:cs typeface="Times New Roman" panose="02020603050405020304" pitchFamily="18" charset="0"/>
              </a:rPr>
              <a:t>: Water Safety Act of 2023</a:t>
            </a:r>
          </a:p>
          <a:p>
            <a:pPr marL="0" marR="0">
              <a:lnSpc>
                <a:spcPct val="107000"/>
              </a:lnSpc>
              <a:spcBef>
                <a:spcPts val="0"/>
              </a:spcBef>
              <a:spcAft>
                <a:spcPts val="800"/>
              </a:spcAf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SB658 would require a review of the National Toxicology Program Monograph to determine if there is sufficient evidence for a link between fluoride in the public water supply and cognitive decline or any other neurological detriment in children. The NTP Monograph includes evaluations of the evidence that environmental substances are associated with noncancer health effects. </a:t>
            </a:r>
          </a:p>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The NTP report has not yet been approved for final release. The National Academies of Science, Engineering and Medicine twice sent the monograph back for review because of questions on whether the science supported the proposed claims. Currently, a panel is reviewing the report again before a final release. Bill covers both fluoride and PFAS.</a:t>
            </a:r>
          </a:p>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 Status: stuck in committee since April 2023. Session ends July 2024.</a:t>
            </a:r>
          </a:p>
        </p:txBody>
      </p:sp>
    </p:spTree>
    <p:extLst>
      <p:ext uri="{BB962C8B-B14F-4D97-AF65-F5344CB8AC3E}">
        <p14:creationId xmlns:p14="http://schemas.microsoft.com/office/powerpoint/2010/main" val="295132005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0E688F-55EC-049A-530B-C6B09232F55A}"/>
              </a:ext>
            </a:extLst>
          </p:cNvPr>
          <p:cNvSpPr txBox="1"/>
          <p:nvPr/>
        </p:nvSpPr>
        <p:spPr>
          <a:xfrm>
            <a:off x="5282739" y="4363931"/>
            <a:ext cx="12194770" cy="35344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48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rPr>
              <a:t>Litigation:</a:t>
            </a:r>
          </a:p>
          <a:p>
            <a:pPr marL="0" marR="0">
              <a:lnSpc>
                <a:spcPct val="107000"/>
              </a:lnSpc>
              <a:spcBef>
                <a:spcPts val="0"/>
              </a:spcBef>
              <a:spcAft>
                <a:spcPts val="800"/>
              </a:spcAft>
            </a:pPr>
            <a:endParaRPr lang="en-US" sz="4800" b="1"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endParaRPr>
          </a:p>
          <a:p>
            <a:pPr marL="0" marR="0">
              <a:lnSpc>
                <a:spcPct val="107000"/>
              </a:lnSpc>
              <a:spcBef>
                <a:spcPts val="0"/>
              </a:spcBef>
              <a:spcAft>
                <a:spcPts val="800"/>
              </a:spcAft>
            </a:pPr>
            <a:r>
              <a:rPr lang="en-US" sz="4800" b="1"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Food &amp; Water Watch Inc. v. EPA</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0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Bloomberg Law</a:t>
            </a:r>
            <a:r>
              <a:rPr lang="en-US" sz="4000" i="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 January 2024</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3763263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C1A040-22FE-06E9-282C-8067931D3D29}"/>
              </a:ext>
            </a:extLst>
          </p:cNvPr>
          <p:cNvSpPr txBox="1"/>
          <p:nvPr/>
        </p:nvSpPr>
        <p:spPr>
          <a:xfrm>
            <a:off x="5565371" y="2963477"/>
            <a:ext cx="12194770" cy="83710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The health effects of a cavity-fighting chemical backed by health providers for decades will be on trial starting Wednesday, marking a unique development in implementation of the EPA’s landmark chemicals law.</a:t>
            </a:r>
          </a:p>
          <a:p>
            <a:pPr marL="457200" marR="0">
              <a:lnSpc>
                <a:spcPct val="107000"/>
              </a:lnSpc>
              <a:spcBef>
                <a:spcPts val="0"/>
              </a:spcBef>
              <a:spcAft>
                <a:spcPts val="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A federal judge in California will decide if adding fluoride to the drinking water of 200 million Americans is too risky for children’s developing brains based on research showing it could lower their IQs.</a:t>
            </a:r>
          </a:p>
          <a:p>
            <a:pPr marL="457200" marR="0">
              <a:lnSpc>
                <a:spcPct val="107000"/>
              </a:lnSpc>
              <a:spcBef>
                <a:spcPts val="0"/>
              </a:spcBef>
              <a:spcAft>
                <a:spcPts val="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800"/>
              </a:spcAft>
              <a:buFont typeface="Symbol" panose="05050102010706020507" pitchFamily="18" charset="2"/>
              <a:buChar char=""/>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If Judge Edward M. Chen decides fluoride poses an unreasonable risk, the Environmental Protection Agency would have to restrict its drinking water use in some way.</a:t>
            </a:r>
          </a:p>
        </p:txBody>
      </p:sp>
    </p:spTree>
    <p:extLst>
      <p:ext uri="{BB962C8B-B14F-4D97-AF65-F5344CB8AC3E}">
        <p14:creationId xmlns:p14="http://schemas.microsoft.com/office/powerpoint/2010/main" val="277409260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6C2433-D673-72EF-5505-A877F2D88D0C}"/>
              </a:ext>
            </a:extLst>
          </p:cNvPr>
          <p:cNvSpPr txBox="1"/>
          <p:nvPr/>
        </p:nvSpPr>
        <p:spPr>
          <a:xfrm>
            <a:off x="5133109" y="3201774"/>
            <a:ext cx="12194770" cy="73124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400" b="1" kern="100" dirty="0">
                <a:effectLst/>
                <a:latin typeface="Aptos" panose="020B0004020202020204" pitchFamily="34" charset="0"/>
                <a:ea typeface="Aptos" panose="020B0004020202020204" pitchFamily="34" charset="0"/>
                <a:cs typeface="Times New Roman" panose="02020603050405020304" pitchFamily="18" charset="0"/>
              </a:rPr>
              <a:t>Fluoride pro and con.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07000"/>
              </a:lnSpc>
              <a:spcBef>
                <a:spcPts val="0"/>
              </a:spcBef>
              <a:spcAft>
                <a:spcPts val="0"/>
              </a:spcAft>
            </a:pPr>
            <a:r>
              <a:rPr lang="en-US" sz="44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400" b="1" kern="100" dirty="0">
                <a:effectLst/>
                <a:latin typeface="Aptos" panose="020B0004020202020204" pitchFamily="34" charset="0"/>
                <a:ea typeface="Aptos" panose="020B0004020202020204" pitchFamily="34" charset="0"/>
                <a:cs typeface="Times New Roman" panose="02020603050405020304" pitchFamily="18" charset="0"/>
              </a:rPr>
              <a:t>Unconsented medical intervention. Practicing medicine without a license? How is it legal/ethical?</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07000"/>
              </a:lnSpc>
              <a:spcBef>
                <a:spcPts val="0"/>
              </a:spcBef>
              <a:spcAft>
                <a:spcPts val="0"/>
              </a:spcAft>
            </a:pPr>
            <a:r>
              <a:rPr lang="en-US" sz="44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400" b="1" kern="100" dirty="0">
                <a:effectLst/>
                <a:latin typeface="Aptos" panose="020B0004020202020204" pitchFamily="34" charset="0"/>
                <a:ea typeface="Aptos" panose="020B0004020202020204" pitchFamily="34" charset="0"/>
                <a:cs typeface="Times New Roman" panose="02020603050405020304" pitchFamily="18" charset="0"/>
              </a:rPr>
              <a:t>Local and state efforts to remove, or decline to use, fluoride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07000"/>
              </a:lnSpc>
              <a:spcBef>
                <a:spcPts val="0"/>
              </a:spcBef>
              <a:spcAft>
                <a:spcPts val="0"/>
              </a:spcAft>
            </a:pPr>
            <a:r>
              <a:rPr lang="en-US" sz="44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4400" b="1" kern="100" dirty="0">
                <a:effectLst/>
                <a:latin typeface="Aptos" panose="020B0004020202020204" pitchFamily="34" charset="0"/>
                <a:ea typeface="Aptos" panose="020B0004020202020204" pitchFamily="34" charset="0"/>
                <a:cs typeface="Times New Roman" panose="02020603050405020304" pitchFamily="18" charset="0"/>
              </a:rPr>
              <a:t>Federal trial in San Francisco </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7540378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5FDAFC-331D-D661-15F3-226B903E8F6C}"/>
              </a:ext>
            </a:extLst>
          </p:cNvPr>
          <p:cNvSpPr txBox="1"/>
          <p:nvPr/>
        </p:nvSpPr>
        <p:spPr>
          <a:xfrm>
            <a:off x="5482244" y="2123516"/>
            <a:ext cx="12194770" cy="104387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The case, </a:t>
            </a:r>
            <a:r>
              <a:rPr lang="en-US" sz="36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Food &amp; Water Watch Inc. v. EPA</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is the first-ever trial challenging the EPA’s dismissal of a citizens’ petition to compel a regulation using a section of the Toxic Substances Control Act (TSCA) that allows such petitions. It also puts a judge in the uncommon role of judging science without deference to a federal agency.</a:t>
            </a:r>
          </a:p>
          <a:p>
            <a:pPr marL="457200" marR="0">
              <a:lnSpc>
                <a:spcPct val="107000"/>
              </a:lnSpc>
              <a:spcBef>
                <a:spcPts val="0"/>
              </a:spcBef>
              <a:spcAft>
                <a:spcPts val="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800"/>
              </a:spcAft>
              <a:buFont typeface="Symbol" panose="05050102010706020507" pitchFamily="18" charset="2"/>
              <a:buChar char=""/>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TSCA specifies that determinations of “unreasonable risk of injury to health” must be made “without consideration of costs or other non-risk factors.” That means evidence on fluoride’s benefits can’t be introduced, Judge Chen </a:t>
            </a:r>
            <a:r>
              <a:rPr lang="en-US" sz="36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ruled</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in 2020.</a:t>
            </a:r>
          </a:p>
          <a:p>
            <a:pPr marL="342900" marR="0" lvl="0" indent="-342900">
              <a:lnSpc>
                <a:spcPct val="107000"/>
              </a:lnSpc>
              <a:spcBef>
                <a:spcPts val="0"/>
              </a:spcBef>
              <a:spcAft>
                <a:spcPts val="800"/>
              </a:spcAft>
              <a:buFont typeface="Symbol" panose="05050102010706020507" pitchFamily="18" charset="2"/>
              <a:buChar char=""/>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Status: Judge in deliberations since mid-March 2024. Decision expected in April or May 2024. Case pending since 2016!</a:t>
            </a:r>
          </a:p>
          <a:p>
            <a:r>
              <a:rPr lang="en-US" sz="3600" dirty="0">
                <a:effectLst/>
                <a:latin typeface="Aptos" panose="020B0004020202020204" pitchFamily="34" charset="0"/>
                <a:ea typeface="Aptos" panose="020B0004020202020204" pitchFamily="34" charset="0"/>
                <a:cs typeface="Times New Roman" panose="02020603050405020304" pitchFamily="18" charset="0"/>
              </a:rPr>
              <a:t> </a:t>
            </a:r>
            <a:endParaRPr lang="en-US" sz="3600" dirty="0"/>
          </a:p>
        </p:txBody>
      </p:sp>
    </p:spTree>
    <p:extLst>
      <p:ext uri="{BB962C8B-B14F-4D97-AF65-F5344CB8AC3E}">
        <p14:creationId xmlns:p14="http://schemas.microsoft.com/office/powerpoint/2010/main" val="58023908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19" name="Rectangle"/>
          <p:cNvSpPr/>
          <p:nvPr/>
        </p:nvSpPr>
        <p:spPr>
          <a:xfrm>
            <a:off x="1206599" y="660699"/>
            <a:ext cx="22725262" cy="5636420"/>
          </a:xfrm>
          <a:prstGeom prst="rect">
            <a:avLst/>
          </a:prstGeom>
          <a:solidFill>
            <a:srgbClr val="343562"/>
          </a:solidFill>
          <a:ln w="12700">
            <a:miter lim="400000"/>
          </a:ln>
        </p:spPr>
        <p:txBody>
          <a:bodyPr lIns="0" tIns="0" rIns="0" bIns="0" anchor="ctr"/>
          <a:lstStyle/>
          <a:p>
            <a:pPr>
              <a:defRPr sz="3200" b="0">
                <a:solidFill>
                  <a:srgbClr val="343562"/>
                </a:solidFill>
                <a:latin typeface="Helvetica Neue Medium"/>
                <a:ea typeface="Helvetica Neue Medium"/>
                <a:cs typeface="Helvetica Neue Medium"/>
                <a:sym typeface="Helvetica Neue Medium"/>
              </a:defRPr>
            </a:pPr>
            <a:endParaRPr lang="en-US" dirty="0"/>
          </a:p>
        </p:txBody>
      </p:sp>
      <p:sp>
        <p:nvSpPr>
          <p:cNvPr id="120" name="Overview of Laws Regarding Homeopathic Remedies"/>
          <p:cNvSpPr txBox="1"/>
          <p:nvPr/>
        </p:nvSpPr>
        <p:spPr>
          <a:xfrm>
            <a:off x="7709252" y="-49183"/>
            <a:ext cx="9347111" cy="60734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endParaRPr lang="en-US" sz="54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54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6000" b="1" kern="100" dirty="0">
                <a:effectLst/>
                <a:latin typeface="Aptos" panose="020B0004020202020204" pitchFamily="34" charset="0"/>
                <a:ea typeface="Aptos" panose="020B0004020202020204" pitchFamily="34" charset="0"/>
                <a:cs typeface="Times New Roman" panose="02020603050405020304" pitchFamily="18" charset="0"/>
              </a:rPr>
              <a:t>Fluoride in the News: Ethics, Legislation, and Litigation</a:t>
            </a:r>
            <a:r>
              <a:rPr lang="en-US" sz="54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 </a:t>
            </a:r>
          </a:p>
        </p:txBody>
      </p:sp>
      <p:sp>
        <p:nvSpPr>
          <p:cNvPr id="121" name="NHFC and NHFA…"/>
          <p:cNvSpPr txBox="1"/>
          <p:nvPr/>
        </p:nvSpPr>
        <p:spPr>
          <a:xfrm>
            <a:off x="2645493" y="10229652"/>
            <a:ext cx="20568656" cy="274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a:buClr>
                <a:srgbClr val="5FCBEF"/>
              </a:buClr>
              <a:buFont typeface="Wingdings 3"/>
              <a:defRPr sz="3800" b="0">
                <a:solidFill>
                  <a:srgbClr val="632423"/>
                </a:solidFill>
                <a:latin typeface="+mn-lt"/>
                <a:ea typeface="+mn-ea"/>
                <a:cs typeface="+mn-cs"/>
                <a:sym typeface="Avenir Heavy"/>
              </a:defRPr>
            </a:pPr>
            <a:r>
              <a:rPr dirty="0"/>
              <a:t>NHFC and NHFA</a:t>
            </a:r>
          </a:p>
          <a:p>
            <a:pPr algn="r">
              <a:buClr>
                <a:srgbClr val="5FCBEF"/>
              </a:buClr>
              <a:buFont typeface="Wingdings 3"/>
              <a:defRPr sz="3800" b="0">
                <a:solidFill>
                  <a:srgbClr val="632423"/>
                </a:solidFill>
                <a:latin typeface="+mn-lt"/>
                <a:ea typeface="+mn-ea"/>
                <a:cs typeface="+mn-cs"/>
                <a:sym typeface="Avenir Heavy"/>
              </a:defRPr>
            </a:pPr>
            <a:r>
              <a:rPr dirty="0"/>
              <a:t>PMB 218,  2136 Ford Parkway,  St. Paul, MN  55116-1863</a:t>
            </a:r>
          </a:p>
          <a:p>
            <a:pPr algn="r">
              <a:buClr>
                <a:srgbClr val="5FCBEF"/>
              </a:buClr>
              <a:buFont typeface="Wingdings 3"/>
              <a:defRPr sz="3800" b="0">
                <a:solidFill>
                  <a:srgbClr val="632423"/>
                </a:solidFill>
                <a:latin typeface="+mn-lt"/>
                <a:ea typeface="+mn-ea"/>
                <a:cs typeface="+mn-cs"/>
                <a:sym typeface="Avenir Heavy"/>
              </a:defRPr>
            </a:pPr>
            <a:r>
              <a:rPr dirty="0">
                <a:hlinkClick r:id="rId4"/>
              </a:rPr>
              <a:t>www.nationalhealthfreedom.org</a:t>
            </a:r>
            <a:r>
              <a:rPr dirty="0"/>
              <a:t>  </a:t>
            </a:r>
          </a:p>
          <a:p>
            <a:pPr algn="r">
              <a:buClr>
                <a:srgbClr val="5FCBEF"/>
              </a:buClr>
              <a:buFont typeface="Wingdings 3"/>
              <a:defRPr sz="3800" b="0">
                <a:solidFill>
                  <a:srgbClr val="632423"/>
                </a:solidFill>
                <a:latin typeface="+mn-lt"/>
                <a:ea typeface="+mn-ea"/>
                <a:cs typeface="+mn-cs"/>
                <a:sym typeface="Avenir Heavy"/>
              </a:defRPr>
            </a:pPr>
            <a:r>
              <a:rPr dirty="0"/>
              <a:t>E-mail: info@nationalhealthfreedom.org</a:t>
            </a:r>
          </a:p>
        </p:txBody>
      </p:sp>
      <p:pic>
        <p:nvPicPr>
          <p:cNvPr id="122" name="NHFA_LOGO-with-glow.png" descr="NHFA_LOGO-with-glow.png"/>
          <p:cNvPicPr>
            <a:picLocks noChangeAspect="1"/>
          </p:cNvPicPr>
          <p:nvPr/>
        </p:nvPicPr>
        <p:blipFill>
          <a:blip r:embed="rId5"/>
          <a:stretch>
            <a:fillRect/>
          </a:stretch>
        </p:blipFill>
        <p:spPr>
          <a:xfrm>
            <a:off x="18935700" y="6679112"/>
            <a:ext cx="4464146" cy="3027058"/>
          </a:xfrm>
          <a:prstGeom prst="rect">
            <a:avLst/>
          </a:prstGeom>
          <a:ln w="12700">
            <a:miter lim="400000"/>
          </a:ln>
        </p:spPr>
      </p:pic>
      <p:pic>
        <p:nvPicPr>
          <p:cNvPr id="123" name="NHFC_ Logo_Final_2020.jpeg" descr="NHFC_ Logo_Final_2020.jpeg"/>
          <p:cNvPicPr>
            <a:picLocks noChangeAspect="1"/>
          </p:cNvPicPr>
          <p:nvPr/>
        </p:nvPicPr>
        <p:blipFill>
          <a:blip r:embed="rId6"/>
          <a:stretch>
            <a:fillRect/>
          </a:stretch>
        </p:blipFill>
        <p:spPr>
          <a:xfrm>
            <a:off x="16153542" y="6934200"/>
            <a:ext cx="2561279" cy="2516883"/>
          </a:xfrm>
          <a:prstGeom prst="rect">
            <a:avLst/>
          </a:prstGeom>
          <a:ln w="12700">
            <a:miter lim="400000"/>
          </a:ln>
        </p:spPr>
      </p:pic>
      <p:sp>
        <p:nvSpPr>
          <p:cNvPr id="124" name="2023"/>
          <p:cNvSpPr txBox="1"/>
          <p:nvPr/>
        </p:nvSpPr>
        <p:spPr>
          <a:xfrm>
            <a:off x="11157993" y="4893270"/>
            <a:ext cx="445154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spcBef>
                <a:spcPts val="5900"/>
              </a:spcBef>
              <a:defRPr sz="10000" b="0">
                <a:solidFill>
                  <a:srgbClr val="FFFFFF"/>
                </a:solidFill>
                <a:latin typeface="+mn-lt"/>
                <a:ea typeface="+mn-ea"/>
                <a:cs typeface="+mn-cs"/>
                <a:sym typeface="Avenir Heavy"/>
              </a:defRPr>
            </a:lvl1pPr>
          </a:lstStyle>
          <a:p>
            <a:r>
              <a:rPr lang="en-US" sz="6000" dirty="0"/>
              <a:t>April 17, 2024</a:t>
            </a:r>
            <a:endParaRPr sz="6000" dirty="0"/>
          </a:p>
        </p:txBody>
      </p:sp>
      <p:sp>
        <p:nvSpPr>
          <p:cNvPr id="125" name="Diane M. Miller JD Law and Public Policy Advisor…"/>
          <p:cNvSpPr txBox="1"/>
          <p:nvPr/>
        </p:nvSpPr>
        <p:spPr>
          <a:xfrm>
            <a:off x="6792256" y="7236426"/>
            <a:ext cx="7870744" cy="2087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914400">
              <a:defRPr sz="4300" b="0">
                <a:solidFill>
                  <a:srgbClr val="632423"/>
                </a:solidFill>
                <a:latin typeface="+mn-lt"/>
                <a:ea typeface="+mn-ea"/>
                <a:cs typeface="+mn-cs"/>
                <a:sym typeface="Avenir Heavy"/>
              </a:defRPr>
            </a:pPr>
            <a:r>
              <a:rPr lang="en-US" dirty="0"/>
              <a:t>Steven O’Connor</a:t>
            </a:r>
            <a:r>
              <a:rPr dirty="0"/>
              <a:t> JD</a:t>
            </a:r>
            <a:br>
              <a:rPr dirty="0"/>
            </a:br>
            <a:r>
              <a:rPr lang="en-US" dirty="0"/>
              <a:t>Staff Attorney</a:t>
            </a:r>
            <a:endParaRPr dirty="0"/>
          </a:p>
          <a:p>
            <a:pPr algn="l" defTabSz="914400">
              <a:defRPr sz="4300" b="0">
                <a:solidFill>
                  <a:srgbClr val="632423"/>
                </a:solidFill>
                <a:latin typeface="+mn-lt"/>
                <a:ea typeface="+mn-ea"/>
                <a:cs typeface="+mn-cs"/>
                <a:sym typeface="Avenir Heavy"/>
              </a:defRPr>
            </a:pPr>
            <a:r>
              <a:rPr dirty="0"/>
              <a:t>National Health Freedom Coalition</a:t>
            </a:r>
          </a:p>
        </p:txBody>
      </p:sp>
      <p:pic>
        <p:nvPicPr>
          <p:cNvPr id="2" name="Picture 2" descr="Image preview">
            <a:extLst>
              <a:ext uri="{FF2B5EF4-FFF2-40B4-BE49-F238E27FC236}">
                <a16:creationId xmlns:a16="http://schemas.microsoft.com/office/drawing/2014/main" id="{6F91B3BE-BD99-2D13-FF17-C1535E20C0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7029" y="9706170"/>
            <a:ext cx="6466069" cy="3591809"/>
          </a:xfrm>
          <a:prstGeom prst="rect">
            <a:avLst/>
          </a:prstGeom>
          <a:noFill/>
          <a:extLst>
            <a:ext uri="{909E8E84-426E-40DD-AFC4-6F175D3DCCD1}">
              <a14:hiddenFill xmlns:a14="http://schemas.microsoft.com/office/drawing/2010/main">
                <a:solidFill>
                  <a:srgbClr val="FFFFFF"/>
                </a:solidFill>
              </a14:hiddenFill>
            </a:ext>
          </a:extLst>
        </p:spPr>
      </p:pic>
      <p:pic>
        <p:nvPicPr>
          <p:cNvPr id="8" name="Audio 7">
            <a:hlinkClick r:id="" action="ppaction://media"/>
            <a:extLst>
              <a:ext uri="{FF2B5EF4-FFF2-40B4-BE49-F238E27FC236}">
                <a16:creationId xmlns:a16="http://schemas.microsoft.com/office/drawing/2014/main" id="{86F6134A-FD06-509E-26EC-958720324738}"/>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372150" t="-372150" r="-372150" b="-372150"/>
          <a:stretch>
            <a:fillRect/>
          </a:stretch>
        </p:blipFill>
        <p:spPr>
          <a:xfrm>
            <a:off x="20104608" y="9455658"/>
            <a:ext cx="4114800" cy="4114800"/>
          </a:xfrm>
          <a:prstGeom prst="ellipse">
            <a:avLst/>
          </a:prstGeom>
        </p:spPr>
      </p:pic>
    </p:spTree>
    <p:extLst>
      <p:ext uri="{BB962C8B-B14F-4D97-AF65-F5344CB8AC3E}">
        <p14:creationId xmlns:p14="http://schemas.microsoft.com/office/powerpoint/2010/main" val="363138476"/>
      </p:ext>
    </p:extLst>
  </p:cSld>
  <p:clrMapOvr>
    <a:masterClrMapping/>
  </p:clrMapOvr>
  <p:transition spd="med" advTm="331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656AE9-6A1B-F6FD-A26C-8E6C05A8E63C}"/>
              </a:ext>
            </a:extLst>
          </p:cNvPr>
          <p:cNvSpPr txBox="1"/>
          <p:nvPr/>
        </p:nvSpPr>
        <p:spPr>
          <a:xfrm>
            <a:off x="5498870" y="3590147"/>
            <a:ext cx="12194770" cy="73835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American Dental Association:</a:t>
            </a:r>
          </a:p>
          <a:p>
            <a:pPr marL="0" marR="0">
              <a:lnSpc>
                <a:spcPct val="107000"/>
              </a:lnSpc>
              <a:spcBef>
                <a:spcPts val="0"/>
              </a:spcBef>
              <a:spcAft>
                <a:spcPts val="800"/>
              </a:spcAft>
            </a:pP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“Water fluoridation is safe, effective and healthy. Seventy years of research, thousands of studies and the experience of more than 210 million Americans tell us that water fluoridation is effective in preventing cavities and is safe for children and adults.”</a:t>
            </a:r>
          </a:p>
        </p:txBody>
      </p:sp>
    </p:spTree>
    <p:extLst>
      <p:ext uri="{BB962C8B-B14F-4D97-AF65-F5344CB8AC3E}">
        <p14:creationId xmlns:p14="http://schemas.microsoft.com/office/powerpoint/2010/main" val="4425144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2D4624-2F9B-EEFF-B501-AF529E73F35B}"/>
              </a:ext>
            </a:extLst>
          </p:cNvPr>
          <p:cNvSpPr txBox="1"/>
          <p:nvPr/>
        </p:nvSpPr>
        <p:spPr>
          <a:xfrm>
            <a:off x="1064028" y="375194"/>
            <a:ext cx="20515811" cy="11756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endParaRPr lang="en-US" sz="32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endParaRPr>
          </a:p>
          <a:p>
            <a:pPr marL="0" marR="0">
              <a:lnSpc>
                <a:spcPct val="107000"/>
              </a:lnSpc>
              <a:spcBef>
                <a:spcPts val="0"/>
              </a:spcBef>
              <a:spcAft>
                <a:spcPts val="800"/>
              </a:spcAft>
            </a:pPr>
            <a:r>
              <a:rPr lang="en-US" sz="32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Fluoride Action Network: The Brain</a:t>
            </a:r>
            <a:endParaRPr lang="en-US" sz="32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Fluoride’s ability to damage the brain is one of the most active areas of fluoride research today. Over </a:t>
            </a:r>
            <a:r>
              <a:rPr lang="en-US" sz="3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400 studies</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have found that fluoride is a neurotoxin (a chemical that can damage the brain). This research includes:</a:t>
            </a:r>
          </a:p>
          <a:p>
            <a:pPr marL="0" marR="0">
              <a:lnSpc>
                <a:spcPct val="107000"/>
              </a:lnSpc>
              <a:spcBef>
                <a:spcPts val="0"/>
              </a:spcBef>
              <a:spcAft>
                <a:spcPts val="800"/>
              </a:spcAft>
            </a:pPr>
            <a:endParaRPr lang="en-US" sz="2400" kern="100" dirty="0">
              <a:latin typeface="Aptos" panose="020B0004020202020204" pitchFamily="34" charset="0"/>
              <a:ea typeface="Aptos" panose="020B0004020202020204" pitchFamily="34" charset="0"/>
              <a:cs typeface="Times New Roman" panose="02020603050405020304" pitchFamily="18" charset="0"/>
            </a:endParaRPr>
          </a:p>
          <a:p>
            <a:pPr marR="0">
              <a:lnSpc>
                <a:spcPct val="107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Over 200 animal studies showing that prolonged exposure to varying levels of fluoride can </a:t>
            </a:r>
            <a:r>
              <a:rPr lang="en-US" sz="3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damage the brain</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particularly when coupled with an iodine deficiency, or aluminum excess;</a:t>
            </a:r>
          </a:p>
          <a:p>
            <a:pPr marR="0" lvl="0">
              <a:lnSpc>
                <a:spcPct val="107000"/>
              </a:lnSpc>
              <a:spcBef>
                <a:spcPts val="0"/>
              </a:spcBef>
              <a:spcAft>
                <a:spcPts val="800"/>
              </a:spcAft>
              <a:buSzPts val="1000"/>
              <a:tabLst>
                <a:tab pos="457200" algn="l"/>
              </a:tabLst>
            </a:pPr>
            <a:endParaRPr lang="en-US" sz="2400" kern="100" dirty="0">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74 human studies linking moderately high fluoride exposures with </a:t>
            </a:r>
            <a:r>
              <a:rPr lang="en-US" sz="3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reduced intelligence</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Over 60 animal studies reporting that mice or rats ingesting fluoride have an impaired capacity to </a:t>
            </a:r>
            <a:r>
              <a:rPr lang="en-US" sz="3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learn and/or remember</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12 studies (7 human, 5 animal) linking fluoride with </a:t>
            </a:r>
            <a:r>
              <a:rPr lang="en-US" sz="3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neurobehavioral deficits</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(e.g., impaired visual-spatial organization);</a:t>
            </a:r>
          </a:p>
          <a:p>
            <a:pPr marR="0" lvl="0">
              <a:lnSpc>
                <a:spcPct val="107000"/>
              </a:lnSpc>
              <a:spcBef>
                <a:spcPts val="0"/>
              </a:spcBef>
              <a:spcAft>
                <a:spcPts val="800"/>
              </a:spcAft>
              <a:buSzPts val="1000"/>
              <a:tabLst>
                <a:tab pos="457200" algn="l"/>
              </a:tabLst>
            </a:pPr>
            <a:endParaRPr lang="en-US" sz="2400" kern="100" dirty="0">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3 human studies linking fluoride exposure with impaired </a:t>
            </a:r>
            <a:r>
              <a:rPr lang="en-US" sz="3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fetal brain development.</a:t>
            </a:r>
            <a:endParaRPr lang="en-US" sz="3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9 Mother-Offspring studies linking </a:t>
            </a:r>
            <a:r>
              <a:rPr lang="en-US" sz="3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9"/>
              </a:rPr>
              <a:t>certain levels of fluoride in the urine of pregnant women to reduced IQ in their offspring</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2208978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6C8588-D9F2-AB00-0843-5234865F225F}"/>
              </a:ext>
            </a:extLst>
          </p:cNvPr>
          <p:cNvSpPr txBox="1"/>
          <p:nvPr/>
        </p:nvSpPr>
        <p:spPr>
          <a:xfrm>
            <a:off x="4023360" y="1662546"/>
            <a:ext cx="15511549" cy="9069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endParaRPr lang="en-US" sz="44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endParaRPr>
          </a:p>
          <a:p>
            <a:pPr marL="0" marR="0">
              <a:lnSpc>
                <a:spcPct val="107000"/>
              </a:lnSpc>
              <a:spcBef>
                <a:spcPts val="0"/>
              </a:spcBef>
              <a:spcAft>
                <a:spcPts val="800"/>
              </a:spcAft>
            </a:pPr>
            <a:r>
              <a:rPr lang="en-US" sz="44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Fluoride Action Network: MEDICAL ETHICS</a:t>
            </a:r>
            <a:endParaRPr lang="en-US" sz="44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Unlike all other water treatment processes, fluoridation does not treat the water itself, but the person consuming it. The Food &amp; Drug Administration accepts that fluoride is a </a:t>
            </a:r>
            <a:r>
              <a:rPr lang="en-US" sz="4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drug</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 not a nutrient, when used to prevent disease. By definition, therefore, fluoridating water is a form of mass medication. This is why most western European nations have rejected the practice — because, in their view, the public water supply is </a:t>
            </a:r>
            <a:r>
              <a:rPr lang="en-US" sz="4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tooltip="Statements from European Health, Water, &amp; Environment Authorities on Water Fluoridation"/>
              </a:rPr>
              <a:t>not an appropriate place to be adding drugs</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898058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FFC7BA-BAC6-137C-9B68-676D53FFD0C1}"/>
              </a:ext>
            </a:extLst>
          </p:cNvPr>
          <p:cNvSpPr txBox="1"/>
          <p:nvPr/>
        </p:nvSpPr>
        <p:spPr>
          <a:xfrm>
            <a:off x="5615248" y="1946182"/>
            <a:ext cx="12194770" cy="103799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Fluoridation – or any practice that uses the public water supply as a vehicle to deliver medicine – violates medical ethics in several important ways: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It deprives the individual of his or her right to informed consent to medication.</a:t>
            </a:r>
            <a:endParaRPr lang="en-US" sz="2400" kern="100" dirty="0">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It is approved and delivered by people without medical qualifications.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p>
          <a:p>
            <a:pPr marR="0" lvl="0">
              <a:lnSpc>
                <a:spcPct val="107000"/>
              </a:lnSpc>
              <a:spcBef>
                <a:spcPts val="0"/>
              </a:spcBef>
              <a:spcAft>
                <a:spcPts val="800"/>
              </a:spcAft>
              <a:buSzPts val="1000"/>
              <a:tabLst>
                <a:tab pos="457200" algn="l"/>
              </a:tabLs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It is delivered to everyone regardless of age, health or nutritional status, without individual oversight by a doctor and without control of dose.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The safety and effectiveness of fluoridated water has never been demonstrated by randomized controlled trials–the gold standard study that is now generally required before a drug can enter the market.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057761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AF4B1C-3ADC-7EFC-5920-656FE9E1CBBA}"/>
              </a:ext>
            </a:extLst>
          </p:cNvPr>
          <p:cNvSpPr txBox="1"/>
          <p:nvPr/>
        </p:nvSpPr>
        <p:spPr>
          <a:xfrm>
            <a:off x="5864630" y="1926140"/>
            <a:ext cx="12194770" cy="103773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ctr">
              <a:lnSpc>
                <a:spcPct val="107000"/>
              </a:lnSpc>
              <a:spcBef>
                <a:spcPts val="0"/>
              </a:spcBef>
              <a:spcAft>
                <a:spcPts val="800"/>
              </a:spcAft>
            </a:pPr>
            <a:r>
              <a:rPr lang="en-US" sz="36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The Ethics of Water Fluoridation</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 Mary McNally, M.Sc., DDS •</a:t>
            </a:r>
          </a:p>
          <a:p>
            <a:pPr marL="0" marR="0" algn="ctr">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 Jocelyn Downie, MA, </a:t>
            </a:r>
            <a:r>
              <a:rPr lang="en-US" sz="3600" kern="100" dirty="0" err="1">
                <a:effectLst/>
                <a:latin typeface="Aptos" panose="020B0004020202020204" pitchFamily="34" charset="0"/>
                <a:ea typeface="Aptos" panose="020B0004020202020204" pitchFamily="34" charset="0"/>
                <a:cs typeface="Times New Roman" panose="02020603050405020304" pitchFamily="18" charset="0"/>
              </a:rPr>
              <a:t>Mlitt</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LLM, SJD •</a:t>
            </a:r>
          </a:p>
          <a:p>
            <a:pPr marL="0" marR="0" algn="ctr">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Canadian Dental Association, 2000</a:t>
            </a:r>
          </a:p>
          <a:p>
            <a:pPr marL="0" marR="0" algn="ctr">
              <a:lnSpc>
                <a:spcPct val="107000"/>
              </a:lnSpc>
              <a:spcBef>
                <a:spcPts val="0"/>
              </a:spcBef>
              <a:spcAft>
                <a:spcPts val="800"/>
              </a:spcAf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The liberal individualist arguments against the involuntary medication of populations may initially seem compelling. </a:t>
            </a:r>
          </a:p>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However, Canadian society has established a </a:t>
            </a:r>
            <a:r>
              <a:rPr lang="en-US" sz="3600" b="1" kern="100" dirty="0">
                <a:effectLst/>
                <a:latin typeface="Aptos" panose="020B0004020202020204" pitchFamily="34" charset="0"/>
                <a:ea typeface="Aptos" panose="020B0004020202020204" pitchFamily="34" charset="0"/>
                <a:cs typeface="Times New Roman" panose="02020603050405020304" pitchFamily="18" charset="0"/>
              </a:rPr>
              <a:t>core set of values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which allow for the infringement of individual rights in certain instances. </a:t>
            </a:r>
          </a:p>
          <a:p>
            <a:pPr marL="0" marR="0">
              <a:lnSpc>
                <a:spcPct val="107000"/>
              </a:lnSpc>
              <a:spcBef>
                <a:spcPts val="0"/>
              </a:spcBef>
              <a:spcAft>
                <a:spcPts val="800"/>
              </a:spcAft>
            </a:pPr>
            <a:endParaRPr lang="en-US" sz="36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For example,</a:t>
            </a:r>
            <a:r>
              <a:rPr lang="en-US" sz="3600" b="1" kern="100" dirty="0">
                <a:effectLst/>
                <a:latin typeface="Aptos" panose="020B0004020202020204" pitchFamily="34" charset="0"/>
                <a:ea typeface="Aptos" panose="020B0004020202020204" pitchFamily="34" charset="0"/>
                <a:cs typeface="Times New Roman" panose="02020603050405020304" pitchFamily="18" charset="0"/>
              </a:rPr>
              <a:t> mandatory vaccinations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fortification of foods with essential nutrients, and testing for certain genetic diseases at birth are accepted public health measures despite the fact that these measures can be seen as an infringement on individual rights.  </a:t>
            </a:r>
          </a:p>
        </p:txBody>
      </p:sp>
    </p:spTree>
    <p:extLst>
      <p:ext uri="{BB962C8B-B14F-4D97-AF65-F5344CB8AC3E}">
        <p14:creationId xmlns:p14="http://schemas.microsoft.com/office/powerpoint/2010/main" val="138899022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0E9D5A-C37F-733A-1EE5-AA1B7B508CA0}"/>
              </a:ext>
            </a:extLst>
          </p:cNvPr>
          <p:cNvSpPr txBox="1"/>
          <p:nvPr/>
        </p:nvSpPr>
        <p:spPr>
          <a:xfrm>
            <a:off x="3674226" y="2477193"/>
            <a:ext cx="15881465" cy="104001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36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British Fluoridation Society: Ethics of Water Fluoridation</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Dental caries (tooth decay) is still a major </a:t>
            </a:r>
            <a:r>
              <a:rPr lang="en-US" sz="3600" b="1" kern="100" dirty="0">
                <a:effectLst/>
                <a:latin typeface="Aptos" panose="020B0004020202020204" pitchFamily="34" charset="0"/>
                <a:ea typeface="Aptos" panose="020B0004020202020204" pitchFamily="34" charset="0"/>
                <a:cs typeface="Times New Roman" panose="02020603050405020304" pitchFamily="18" charset="0"/>
              </a:rPr>
              <a:t>public health</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problem.</a:t>
            </a:r>
          </a:p>
          <a:p>
            <a:pPr marR="0" lvl="0">
              <a:lnSpc>
                <a:spcPct val="107000"/>
              </a:lnSpc>
              <a:spcBef>
                <a:spcPts val="0"/>
              </a:spcBef>
              <a:spcAft>
                <a:spcPts val="800"/>
              </a:spcAft>
              <a:buSzPts val="1000"/>
              <a:tabLst>
                <a:tab pos="457200" algn="l"/>
              </a:tabLs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Major </a:t>
            </a:r>
            <a:r>
              <a:rPr lang="en-US" sz="3600" b="1" kern="100" dirty="0">
                <a:effectLst/>
                <a:latin typeface="Aptos" panose="020B0004020202020204" pitchFamily="34" charset="0"/>
                <a:ea typeface="Aptos" panose="020B0004020202020204" pitchFamily="34" charset="0"/>
                <a:cs typeface="Times New Roman" panose="02020603050405020304" pitchFamily="18" charset="0"/>
              </a:rPr>
              <a:t>inequalities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in dental health persist between different social groups.</a:t>
            </a:r>
          </a:p>
          <a:p>
            <a:pPr marR="0" lvl="0">
              <a:lnSpc>
                <a:spcPct val="107000"/>
              </a:lnSpc>
              <a:spcBef>
                <a:spcPts val="0"/>
              </a:spcBef>
              <a:spcAft>
                <a:spcPts val="800"/>
              </a:spcAft>
              <a:buSzPts val="1000"/>
              <a:tabLst>
                <a:tab pos="457200" algn="l"/>
              </a:tabLs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Fluoridation replicates a naturally occurring benefit.</a:t>
            </a:r>
          </a:p>
          <a:p>
            <a:pPr marR="0" lvl="0">
              <a:lnSpc>
                <a:spcPct val="107000"/>
              </a:lnSpc>
              <a:spcBef>
                <a:spcPts val="0"/>
              </a:spcBef>
              <a:spcAft>
                <a:spcPts val="800"/>
              </a:spcAft>
              <a:buSzPts val="1000"/>
              <a:tabLst>
                <a:tab pos="457200" algn="l"/>
              </a:tabLst>
            </a:pPr>
            <a:endParaRPr lang="en-US" sz="3600" b="1"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There is no ‘right’ to drink fluoride-free water</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merely a personal preference.</a:t>
            </a:r>
          </a:p>
          <a:p>
            <a:pPr marR="0" lvl="0">
              <a:lnSpc>
                <a:spcPct val="107000"/>
              </a:lnSpc>
              <a:spcBef>
                <a:spcPts val="0"/>
              </a:spcBef>
              <a:spcAft>
                <a:spcPts val="800"/>
              </a:spcAft>
              <a:buSzPts val="1000"/>
              <a:tabLst>
                <a:tab pos="457200" algn="l"/>
              </a:tabLs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Fluoride is a </a:t>
            </a:r>
            <a:r>
              <a:rPr lang="en-US" sz="3600" b="1" kern="100" dirty="0">
                <a:effectLst/>
                <a:latin typeface="Aptos" panose="020B0004020202020204" pitchFamily="34" charset="0"/>
                <a:ea typeface="Aptos" panose="020B0004020202020204" pitchFamily="34" charset="0"/>
                <a:cs typeface="Times New Roman" panose="02020603050405020304" pitchFamily="18" charset="0"/>
              </a:rPr>
              <a:t>nutrient</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not a drug or medication. [!]</a:t>
            </a:r>
          </a:p>
          <a:p>
            <a:pPr marR="0" lvl="0">
              <a:lnSpc>
                <a:spcPct val="107000"/>
              </a:lnSpc>
              <a:spcBef>
                <a:spcPts val="0"/>
              </a:spcBef>
              <a:spcAft>
                <a:spcPts val="800"/>
              </a:spcAft>
              <a:buSzPts val="1000"/>
              <a:tabLst>
                <a:tab pos="457200" algn="l"/>
              </a:tabLs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There is a duty to protect citizens, especially the most vulnerable.</a:t>
            </a:r>
          </a:p>
          <a:p>
            <a:pPr marR="0" lvl="0">
              <a:lnSpc>
                <a:spcPct val="107000"/>
              </a:lnSpc>
              <a:spcBef>
                <a:spcPts val="0"/>
              </a:spcBef>
              <a:spcAft>
                <a:spcPts val="800"/>
              </a:spcAft>
              <a:buSzPts val="1000"/>
              <a:tabLst>
                <a:tab pos="457200" algn="l"/>
              </a:tabLs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A ‘stewardship model’ of society places emphasis on caring for one another.</a:t>
            </a:r>
          </a:p>
        </p:txBody>
      </p:sp>
    </p:spTree>
    <p:extLst>
      <p:ext uri="{BB962C8B-B14F-4D97-AF65-F5344CB8AC3E}">
        <p14:creationId xmlns:p14="http://schemas.microsoft.com/office/powerpoint/2010/main" val="109429430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921E74-C45B-2139-5AFC-FCAF699A1C9C}"/>
              </a:ext>
            </a:extLst>
          </p:cNvPr>
          <p:cNvSpPr txBox="1"/>
          <p:nvPr/>
        </p:nvSpPr>
        <p:spPr>
          <a:xfrm>
            <a:off x="5196840" y="6565612"/>
            <a:ext cx="1219477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7200"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 Legislation</a:t>
            </a:r>
            <a:endParaRPr lang="en-US" sz="7200" dirty="0"/>
          </a:p>
        </p:txBody>
      </p:sp>
    </p:spTree>
    <p:extLst>
      <p:ext uri="{BB962C8B-B14F-4D97-AF65-F5344CB8AC3E}">
        <p14:creationId xmlns:p14="http://schemas.microsoft.com/office/powerpoint/2010/main" val="2312194026"/>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2540</TotalTime>
  <Words>1907</Words>
  <Application>Microsoft Office PowerPoint</Application>
  <PresentationFormat>Custom</PresentationFormat>
  <Paragraphs>141</Paragraphs>
  <Slides>21</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Aptos</vt:lpstr>
      <vt:lpstr>Arial</vt:lpstr>
      <vt:lpstr>Avenir Book</vt:lpstr>
      <vt:lpstr>Avenir Heavy</vt:lpstr>
      <vt:lpstr>Helvetica Neue</vt:lpstr>
      <vt:lpstr>Helvetica Neue Light</vt:lpstr>
      <vt:lpstr>Helvetica Neue Medium</vt:lpstr>
      <vt:lpstr>Symbol</vt:lpstr>
      <vt:lpstr>Wingdings 3</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O'Connor</dc:creator>
  <cp:lastModifiedBy>Judy Buroker</cp:lastModifiedBy>
  <cp:revision>9</cp:revision>
  <dcterms:modified xsi:type="dcterms:W3CDTF">2024-05-26T04:50:09Z</dcterms:modified>
</cp:coreProperties>
</file>