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2"/>
    <p:sldId id="257" r:id="rId3"/>
    <p:sldId id="258" r:id="rId4"/>
    <p:sldId id="259" r:id="rId5"/>
    <p:sldId id="260" r:id="rId6"/>
    <p:sldId id="261" r:id="rId7"/>
    <p:sldId id="262" r:id="rId8"/>
    <p:sldId id="264" r:id="rId9"/>
    <p:sldId id="263"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80" r:id="rId23"/>
    <p:sldId id="283" r:id="rId24"/>
    <p:sldId id="281" r:id="rId25"/>
    <p:sldId id="284" r:id="rId26"/>
    <p:sldId id="278" r:id="rId27"/>
    <p:sldId id="279" r:id="rId28"/>
    <p:sldId id="287" r:id="rId29"/>
    <p:sldId id="294" r:id="rId30"/>
    <p:sldId id="295" r:id="rId31"/>
    <p:sldId id="288" r:id="rId32"/>
    <p:sldId id="289" r:id="rId33"/>
    <p:sldId id="293" r:id="rId34"/>
    <p:sldId id="291"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2418"/>
    <a:srgbClr val="632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96" y="1186"/>
      </p:cViewPr>
      <p:guideLst/>
    </p:cSldViewPr>
  </p:slideViewPr>
  <p:notesTextViewPr>
    <p:cViewPr>
      <p:scale>
        <a:sx n="1" d="1"/>
        <a:sy n="1" d="1"/>
      </p:scale>
      <p:origin x="0" y="0"/>
    </p:cViewPr>
  </p:notesTextViewPr>
  <p:sorterViewPr>
    <p:cViewPr>
      <p:scale>
        <a:sx n="33" d="100"/>
        <a:sy n="33" d="100"/>
      </p:scale>
      <p:origin x="0" y="-4038"/>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5CC2BC-29C3-8B89-2C75-F2DE4CE1B6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B570D7-A480-1B40-CC42-DFE8162C2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7E3E16-9400-4658-A7FD-734241014E45}" type="datetimeFigureOut">
              <a:rPr lang="en-US" smtClean="0"/>
              <a:t>5/8/2024</a:t>
            </a:fld>
            <a:endParaRPr lang="en-US"/>
          </a:p>
        </p:txBody>
      </p:sp>
      <p:sp>
        <p:nvSpPr>
          <p:cNvPr id="4" name="Footer Placeholder 3">
            <a:extLst>
              <a:ext uri="{FF2B5EF4-FFF2-40B4-BE49-F238E27FC236}">
                <a16:creationId xmlns:a16="http://schemas.microsoft.com/office/drawing/2014/main" id="{54C28C74-05C0-03F3-7E91-95B8653846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08CC52-4A72-12F1-7BE5-CD09014AAE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B1F175-3A49-47A3-8877-04730D057190}" type="slidenum">
              <a:rPr lang="en-US" smtClean="0"/>
              <a:t>‹#›</a:t>
            </a:fld>
            <a:endParaRPr lang="en-US"/>
          </a:p>
        </p:txBody>
      </p:sp>
    </p:spTree>
    <p:extLst>
      <p:ext uri="{BB962C8B-B14F-4D97-AF65-F5344CB8AC3E}">
        <p14:creationId xmlns:p14="http://schemas.microsoft.com/office/powerpoint/2010/main" val="376862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atin typeface="Helvetica Neue"/>
                <a:ea typeface="Helvetica Neue"/>
                <a:cs typeface="Helvetica Neue"/>
                <a:sym typeface="Helvetica Neue"/>
              </a:defRPr>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Helvetica Neue Medium"/>
                <a:ea typeface="Helvetica Neue Medium"/>
                <a:cs typeface="Helvetica Neue Medium"/>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defTabSz="825500">
              <a:defRPr sz="8400">
                <a:solidFill>
                  <a:srgbClr val="000000"/>
                </a:solidFill>
                <a:latin typeface="Helvetica Neue Medium"/>
                <a:ea typeface="Helvetica Neue Medium"/>
                <a:cs typeface="Helvetica Neue Medium"/>
                <a:sym typeface="Helvetica Neue Medium"/>
              </a:defRPr>
            </a:lvl1pPr>
          </a:lstStyle>
          <a:p>
            <a:pPr>
              <a:defRPr>
                <a:effectLst/>
              </a:defRPr>
            </a:pPr>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atin typeface="Helvetica Neue"/>
                <a:ea typeface="Helvetica Neue"/>
                <a:cs typeface="Helvetica Neue"/>
                <a:sym typeface="Helvetica Neue"/>
              </a:defRPr>
            </a:lvl1pPr>
            <a:lvl2pPr marL="1117600" indent="-558800">
              <a:spcBef>
                <a:spcPts val="4500"/>
              </a:spcBef>
              <a:defRPr sz="3800">
                <a:latin typeface="Helvetica Neue"/>
                <a:ea typeface="Helvetica Neue"/>
                <a:cs typeface="Helvetica Neue"/>
                <a:sym typeface="Helvetica Neue"/>
              </a:defRPr>
            </a:lvl2pPr>
            <a:lvl3pPr marL="1676400" indent="-558800">
              <a:spcBef>
                <a:spcPts val="4500"/>
              </a:spcBef>
              <a:defRPr sz="3800">
                <a:latin typeface="Helvetica Neue"/>
                <a:ea typeface="Helvetica Neue"/>
                <a:cs typeface="Helvetica Neue"/>
                <a:sym typeface="Helvetica Neue"/>
              </a:defRPr>
            </a:lvl3pPr>
            <a:lvl4pPr marL="2235200" indent="-558800">
              <a:spcBef>
                <a:spcPts val="4500"/>
              </a:spcBef>
              <a:defRPr sz="3800">
                <a:latin typeface="Helvetica Neue"/>
                <a:ea typeface="Helvetica Neue"/>
                <a:cs typeface="Helvetica Neue"/>
                <a:sym typeface="Helvetica Neue"/>
              </a:defRPr>
            </a:lvl4pPr>
            <a:lvl5pPr marL="2794000" indent="-558800">
              <a:spcBef>
                <a:spcPts val="4500"/>
              </a:spcBef>
              <a:defRPr sz="38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1pPr>
      <a:lvl2pPr marL="0" marR="0" indent="4572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2pPr>
      <a:lvl3pPr marL="0" marR="0" indent="9144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3pPr>
      <a:lvl4pPr marL="0" marR="0" indent="13716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4pPr>
      <a:lvl5pPr marL="0" marR="0" indent="18288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5pPr>
      <a:lvl6pPr marL="0" marR="0" indent="22860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6pPr>
      <a:lvl7pPr marL="0" marR="0" indent="27432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7pPr>
      <a:lvl8pPr marL="0" marR="0" indent="32004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8pPr>
      <a:lvl9pPr marL="0" marR="0" indent="36576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ationalhealthfreedom.org/" TargetMode="Externa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drugs/otc-drug-review-process-otc-drug-monographs" TargetMode="External"/><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archives.federalregister.gov/issue_slice/1972/5/11/9462-9475.pdf#page=3" TargetMode="External"/><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federalregister.gov/documents/2017/12/20/2017-27157/drug-products-labeled-as-homeopathic-draft-guidance-for-food-and-drug-administration-staff-and" TargetMode="External"/><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federalregister.gov/documents/2019/10/25/2019-23334/compliance-policy-guide-sec-400400-conditions-under-which-homeopathic-drugs-may-be-marketed" TargetMode="External"/><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hyperlink" Target="https://www.federalregister.gov/documents/2019/10/25/2019-23335/drug-products-labeled-as-homeopathic-draft-guidance-for-food-and-drug-administration-staff-an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fda.gov/media/163755/download" TargetMode="External"/><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ngress.gov/congressional-report/118th-congress/senate-report/44/1?s=6&amp;r=6" TargetMode="External"/><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amendments-rules.house.gov/amendments/BIGGS_048_xml%209%2014%2023%20Revision230914123913517.pdf" TargetMode="External"/><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nationalhealthfreedom.org/" TargetMode="Externa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19" name="Rectangle"/>
          <p:cNvSpPr/>
          <p:nvPr/>
        </p:nvSpPr>
        <p:spPr>
          <a:xfrm>
            <a:off x="829369" y="694531"/>
            <a:ext cx="22725262" cy="5636420"/>
          </a:xfrm>
          <a:prstGeom prst="rect">
            <a:avLst/>
          </a:prstGeom>
          <a:solidFill>
            <a:srgbClr val="343562"/>
          </a:solidFill>
          <a:ln w="12700">
            <a:miter lim="400000"/>
          </a:ln>
        </p:spPr>
        <p:txBody>
          <a:bodyPr lIns="0" tIns="0" rIns="0" bIns="0" anchor="ctr"/>
          <a:lstStyle/>
          <a:p>
            <a:pPr>
              <a:defRPr sz="3200" b="0">
                <a:solidFill>
                  <a:srgbClr val="343562"/>
                </a:solidFill>
                <a:latin typeface="Helvetica Neue Medium"/>
                <a:ea typeface="Helvetica Neue Medium"/>
                <a:cs typeface="Helvetica Neue Medium"/>
                <a:sym typeface="Helvetica Neue Medium"/>
              </a:defRPr>
            </a:pPr>
            <a:endParaRPr lang="en-US"/>
          </a:p>
        </p:txBody>
      </p:sp>
      <p:sp>
        <p:nvSpPr>
          <p:cNvPr id="120" name="Overview of Laws Regarding Homeopathic Remedies"/>
          <p:cNvSpPr txBox="1"/>
          <p:nvPr/>
        </p:nvSpPr>
        <p:spPr>
          <a:xfrm>
            <a:off x="4838265" y="1397367"/>
            <a:ext cx="15089067"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r>
              <a:rPr lang="en-US" dirty="0"/>
              <a:t>Overview of Laws Regarding </a:t>
            </a:r>
          </a:p>
          <a:p>
            <a:r>
              <a:rPr lang="en-US" dirty="0"/>
              <a:t>Homeopathic Remedies</a:t>
            </a:r>
          </a:p>
        </p:txBody>
      </p:sp>
      <p:sp>
        <p:nvSpPr>
          <p:cNvPr id="121" name="NHFC and NHFA…"/>
          <p:cNvSpPr txBox="1"/>
          <p:nvPr/>
        </p:nvSpPr>
        <p:spPr>
          <a:xfrm>
            <a:off x="2645493" y="10229652"/>
            <a:ext cx="20568656" cy="274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a:buClr>
                <a:srgbClr val="5FCBEF"/>
              </a:buClr>
              <a:buFont typeface="Wingdings 3"/>
              <a:defRPr sz="3800" b="0">
                <a:solidFill>
                  <a:srgbClr val="632423"/>
                </a:solidFill>
                <a:latin typeface="+mn-lt"/>
                <a:ea typeface="+mn-ea"/>
                <a:cs typeface="+mn-cs"/>
                <a:sym typeface="Avenir Heavy"/>
              </a:defRPr>
            </a:pPr>
            <a:r>
              <a:t>NHFC and NHFA</a:t>
            </a:r>
          </a:p>
          <a:p>
            <a:pPr algn="r">
              <a:buClr>
                <a:srgbClr val="5FCBEF"/>
              </a:buClr>
              <a:buFont typeface="Wingdings 3"/>
              <a:defRPr sz="3800" b="0">
                <a:solidFill>
                  <a:srgbClr val="632423"/>
                </a:solidFill>
                <a:latin typeface="+mn-lt"/>
                <a:ea typeface="+mn-ea"/>
                <a:cs typeface="+mn-cs"/>
                <a:sym typeface="Avenir Heavy"/>
              </a:defRPr>
            </a:pPr>
            <a:r>
              <a:t>PMB 218,  2136 Ford Parkway,  St. Paul, MN  55116-1863</a:t>
            </a:r>
          </a:p>
          <a:p>
            <a:pPr algn="r">
              <a:buClr>
                <a:srgbClr val="5FCBEF"/>
              </a:buClr>
              <a:buFont typeface="Wingdings 3"/>
              <a:defRPr sz="3800" b="0">
                <a:solidFill>
                  <a:srgbClr val="632423"/>
                </a:solidFill>
                <a:latin typeface="+mn-lt"/>
                <a:ea typeface="+mn-ea"/>
                <a:cs typeface="+mn-cs"/>
                <a:sym typeface="Avenir Heavy"/>
              </a:defRPr>
            </a:pPr>
            <a:r>
              <a:rPr>
                <a:hlinkClick r:id="rId2"/>
              </a:rPr>
              <a:t>www.nationalhealthfreedom.org</a:t>
            </a:r>
            <a:r>
              <a:t>  </a:t>
            </a:r>
          </a:p>
          <a:p>
            <a:pPr algn="r">
              <a:buClr>
                <a:srgbClr val="5FCBEF"/>
              </a:buClr>
              <a:buFont typeface="Wingdings 3"/>
              <a:defRPr sz="3800" b="0">
                <a:solidFill>
                  <a:srgbClr val="632423"/>
                </a:solidFill>
                <a:latin typeface="+mn-lt"/>
                <a:ea typeface="+mn-ea"/>
                <a:cs typeface="+mn-cs"/>
                <a:sym typeface="Avenir Heavy"/>
              </a:defRPr>
            </a:pPr>
            <a:r>
              <a:t>E-mail: info@nationalhealthfreedom.org</a:t>
            </a:r>
          </a:p>
        </p:txBody>
      </p:sp>
      <p:pic>
        <p:nvPicPr>
          <p:cNvPr id="122" name="NHFA_LOGO-with-glow.png" descr="NHFA_LOGO-with-glow.png"/>
          <p:cNvPicPr>
            <a:picLocks noChangeAspect="1"/>
          </p:cNvPicPr>
          <p:nvPr/>
        </p:nvPicPr>
        <p:blipFill>
          <a:blip r:embed="rId3"/>
          <a:stretch>
            <a:fillRect/>
          </a:stretch>
        </p:blipFill>
        <p:spPr>
          <a:xfrm>
            <a:off x="18935700" y="6679112"/>
            <a:ext cx="4464146" cy="3027058"/>
          </a:xfrm>
          <a:prstGeom prst="rect">
            <a:avLst/>
          </a:prstGeom>
          <a:ln w="12700">
            <a:miter lim="400000"/>
          </a:ln>
        </p:spPr>
      </p:pic>
      <p:pic>
        <p:nvPicPr>
          <p:cNvPr id="123" name="NHFC_ Logo_Final_2020.jpeg" descr="NHFC_ Logo_Final_2020.jpeg"/>
          <p:cNvPicPr>
            <a:picLocks noChangeAspect="1"/>
          </p:cNvPicPr>
          <p:nvPr/>
        </p:nvPicPr>
        <p:blipFill>
          <a:blip r:embed="rId4"/>
          <a:stretch>
            <a:fillRect/>
          </a:stretch>
        </p:blipFill>
        <p:spPr>
          <a:xfrm>
            <a:off x="16153542" y="6934200"/>
            <a:ext cx="2561279" cy="2516883"/>
          </a:xfrm>
          <a:prstGeom prst="rect">
            <a:avLst/>
          </a:prstGeom>
          <a:ln w="12700">
            <a:miter lim="400000"/>
          </a:ln>
        </p:spPr>
      </p:pic>
      <p:sp>
        <p:nvSpPr>
          <p:cNvPr id="124" name="2023"/>
          <p:cNvSpPr txBox="1"/>
          <p:nvPr/>
        </p:nvSpPr>
        <p:spPr>
          <a:xfrm>
            <a:off x="11157993" y="4485481"/>
            <a:ext cx="312166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spcBef>
                <a:spcPts val="5900"/>
              </a:spcBef>
              <a:defRPr sz="10000" b="0">
                <a:solidFill>
                  <a:srgbClr val="FFFFFF"/>
                </a:solidFill>
                <a:latin typeface="+mn-lt"/>
                <a:ea typeface="+mn-ea"/>
                <a:cs typeface="+mn-cs"/>
                <a:sym typeface="Avenir Heavy"/>
              </a:defRPr>
            </a:lvl1pPr>
          </a:lstStyle>
          <a:p>
            <a:r>
              <a:rPr lang="en-US" dirty="0"/>
              <a:t>2023</a:t>
            </a:r>
            <a:endParaRPr dirty="0"/>
          </a:p>
        </p:txBody>
      </p:sp>
      <p:sp>
        <p:nvSpPr>
          <p:cNvPr id="125" name="Diane M. Miller JD Law and Public Policy Advisor…"/>
          <p:cNvSpPr txBox="1"/>
          <p:nvPr/>
        </p:nvSpPr>
        <p:spPr>
          <a:xfrm>
            <a:off x="6086475" y="7236426"/>
            <a:ext cx="9731888" cy="2087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914400">
              <a:defRPr sz="4300" b="0">
                <a:solidFill>
                  <a:srgbClr val="632423"/>
                </a:solidFill>
                <a:latin typeface="+mn-lt"/>
                <a:ea typeface="+mn-ea"/>
                <a:cs typeface="+mn-cs"/>
                <a:sym typeface="Avenir Heavy"/>
              </a:defRPr>
            </a:pPr>
            <a:r>
              <a:rPr dirty="0"/>
              <a:t>Diane M. Miller JD</a:t>
            </a:r>
            <a:br>
              <a:rPr dirty="0"/>
            </a:br>
            <a:r>
              <a:rPr dirty="0"/>
              <a:t>Law and Public Policy Advisor</a:t>
            </a:r>
          </a:p>
          <a:p>
            <a:pPr algn="l" defTabSz="914400">
              <a:defRPr sz="4300" b="0">
                <a:solidFill>
                  <a:srgbClr val="632423"/>
                </a:solidFill>
                <a:latin typeface="+mn-lt"/>
                <a:ea typeface="+mn-ea"/>
                <a:cs typeface="+mn-cs"/>
                <a:sym typeface="Avenir Heavy"/>
              </a:defRPr>
            </a:pPr>
            <a:r>
              <a:rPr dirty="0"/>
              <a:t>National Health Freedom Coalition</a:t>
            </a:r>
          </a:p>
        </p:txBody>
      </p:sp>
      <p:sp>
        <p:nvSpPr>
          <p:cNvPr id="4" name="TextBox 3">
            <a:extLst>
              <a:ext uri="{FF2B5EF4-FFF2-40B4-BE49-F238E27FC236}">
                <a16:creationId xmlns:a16="http://schemas.microsoft.com/office/drawing/2014/main" id="{B2F052C1-6A72-D27F-F562-89466211262B}"/>
              </a:ext>
            </a:extLst>
          </p:cNvPr>
          <p:cNvSpPr txBox="1"/>
          <p:nvPr/>
        </p:nvSpPr>
        <p:spPr>
          <a:xfrm>
            <a:off x="829369" y="7002650"/>
            <a:ext cx="4839810" cy="322700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87" name="–Johnny Appleseed"/>
          <p:cNvSpPr txBox="1">
            <a:spLocks noGrp="1"/>
          </p:cNvSpPr>
          <p:nvPr>
            <p:ph type="body" idx="21"/>
          </p:nvPr>
        </p:nvSpPr>
        <p:spPr>
          <a:prstGeom prst="rect">
            <a:avLst/>
          </a:prstGeom>
        </p:spPr>
        <p:txBody>
          <a:bodyPr/>
          <a:lstStyle/>
          <a:p>
            <a:r>
              <a:t>–Johnny Appleseed</a:t>
            </a:r>
          </a:p>
        </p:txBody>
      </p:sp>
      <p:sp>
        <p:nvSpPr>
          <p:cNvPr id="188" name="“Type a quote here.”"/>
          <p:cNvSpPr txBox="1">
            <a:spLocks noGrp="1"/>
          </p:cNvSpPr>
          <p:nvPr>
            <p:ph type="body" idx="22"/>
          </p:nvPr>
        </p:nvSpPr>
        <p:spPr>
          <a:prstGeom prst="rect">
            <a:avLst/>
          </a:prstGeom>
        </p:spPr>
        <p:txBody>
          <a:bodyPr/>
          <a:lstStyle/>
          <a:p>
            <a:r>
              <a:t>“Type a quote here.” </a:t>
            </a:r>
          </a:p>
        </p:txBody>
      </p:sp>
      <p:sp>
        <p:nvSpPr>
          <p:cNvPr id="18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190" name="Types of Laws and Regulations Impacting Homeopathic Remedies"/>
          <p:cNvSpPr txBox="1"/>
          <p:nvPr/>
        </p:nvSpPr>
        <p:spPr>
          <a:xfrm>
            <a:off x="2051729" y="2900302"/>
            <a:ext cx="19721746" cy="24416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7600" b="0">
                <a:solidFill>
                  <a:srgbClr val="632423"/>
                </a:solidFill>
                <a:effectLst>
                  <a:outerShdw blurRad="12700" dist="25400" dir="2700000" rotWithShape="0">
                    <a:srgbClr val="DDDDDD"/>
                  </a:outerShdw>
                </a:effectLst>
                <a:latin typeface="+mn-lt"/>
                <a:ea typeface="+mn-ea"/>
                <a:cs typeface="+mn-cs"/>
                <a:sym typeface="Avenir Heavy"/>
              </a:defRPr>
            </a:lvl1pPr>
          </a:lstStyle>
          <a:p>
            <a:r>
              <a:rPr dirty="0"/>
              <a:t>Types of </a:t>
            </a:r>
            <a:r>
              <a:rPr lang="en-US" dirty="0"/>
              <a:t>Federal </a:t>
            </a:r>
            <a:r>
              <a:rPr dirty="0"/>
              <a:t>Laws and Regulations Impacting </a:t>
            </a:r>
            <a:endParaRPr lang="en-US" dirty="0"/>
          </a:p>
          <a:p>
            <a:r>
              <a:rPr dirty="0"/>
              <a:t>Homeopathic Remedies</a:t>
            </a:r>
          </a:p>
        </p:txBody>
      </p:sp>
      <p:sp>
        <p:nvSpPr>
          <p:cNvPr id="191" name="1. Federal Statutes – Passed by Congress…"/>
          <p:cNvSpPr txBox="1"/>
          <p:nvPr/>
        </p:nvSpPr>
        <p:spPr>
          <a:xfrm>
            <a:off x="2951335" y="6688918"/>
            <a:ext cx="19057765" cy="24781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lnSpc>
                <a:spcPct val="90000"/>
              </a:lnSpc>
              <a:spcBef>
                <a:spcPts val="1000"/>
              </a:spcBef>
              <a:defRPr sz="51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1. </a:t>
            </a:r>
            <a:r>
              <a:rPr dirty="0">
                <a:solidFill>
                  <a:srgbClr val="C00000"/>
                </a:solidFill>
                <a:latin typeface="+mn-lt"/>
                <a:ea typeface="+mn-ea"/>
                <a:cs typeface="+mn-cs"/>
                <a:sym typeface="Avenir Heavy"/>
              </a:rPr>
              <a:t>Federal Statutes</a:t>
            </a:r>
            <a:r>
              <a:rPr dirty="0">
                <a:solidFill>
                  <a:srgbClr val="C00000"/>
                </a:solidFill>
              </a:rPr>
              <a:t> </a:t>
            </a:r>
            <a:r>
              <a:rPr dirty="0"/>
              <a:t>– Passed by Congress</a:t>
            </a:r>
          </a:p>
          <a:p>
            <a:pPr algn="l" defTabSz="457200">
              <a:lnSpc>
                <a:spcPct val="90000"/>
              </a:lnSpc>
              <a:spcBef>
                <a:spcPts val="1000"/>
              </a:spcBef>
              <a:defRPr sz="51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2. </a:t>
            </a:r>
            <a:r>
              <a:rPr dirty="0">
                <a:solidFill>
                  <a:srgbClr val="C00000"/>
                </a:solidFill>
                <a:latin typeface="+mn-lt"/>
                <a:ea typeface="+mn-ea"/>
                <a:cs typeface="+mn-cs"/>
                <a:sym typeface="Avenir Heavy"/>
              </a:rPr>
              <a:t>Administrative Rules</a:t>
            </a:r>
            <a:r>
              <a:rPr dirty="0">
                <a:solidFill>
                  <a:srgbClr val="C00000"/>
                </a:solidFill>
              </a:rPr>
              <a:t> </a:t>
            </a:r>
            <a:r>
              <a:rPr dirty="0"/>
              <a:t>– Promulgated by FDA Rulemaking Process</a:t>
            </a:r>
          </a:p>
          <a:p>
            <a:pPr algn="l" defTabSz="457200">
              <a:lnSpc>
                <a:spcPct val="90000"/>
              </a:lnSpc>
              <a:spcBef>
                <a:spcPts val="1000"/>
              </a:spcBef>
              <a:defRPr sz="51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3. </a:t>
            </a:r>
            <a:r>
              <a:rPr dirty="0">
                <a:solidFill>
                  <a:srgbClr val="C00000"/>
                </a:solidFill>
                <a:latin typeface="+mn-lt"/>
                <a:ea typeface="+mn-ea"/>
                <a:cs typeface="+mn-cs"/>
                <a:sym typeface="Avenir Heavy"/>
              </a:rPr>
              <a:t>Guidance Documents</a:t>
            </a:r>
            <a:r>
              <a:rPr dirty="0">
                <a:solidFill>
                  <a:srgbClr val="C00000"/>
                </a:solidFill>
              </a:rPr>
              <a:t> </a:t>
            </a:r>
            <a:r>
              <a:rPr dirty="0"/>
              <a:t>– Drafted and Approved by FDA informally</a:t>
            </a:r>
          </a:p>
        </p:txBody>
      </p:sp>
      <p:pic>
        <p:nvPicPr>
          <p:cNvPr id="192"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94" name="–Johnny Appleseed"/>
          <p:cNvSpPr txBox="1">
            <a:spLocks noGrp="1"/>
          </p:cNvSpPr>
          <p:nvPr>
            <p:ph type="body" idx="21"/>
          </p:nvPr>
        </p:nvSpPr>
        <p:spPr>
          <a:prstGeom prst="rect">
            <a:avLst/>
          </a:prstGeom>
        </p:spPr>
        <p:txBody>
          <a:bodyPr/>
          <a:lstStyle/>
          <a:p>
            <a:r>
              <a:t>–Johnny Appleseed</a:t>
            </a:r>
          </a:p>
        </p:txBody>
      </p:sp>
      <p:sp>
        <p:nvSpPr>
          <p:cNvPr id="195" name="“Type a quote here.”"/>
          <p:cNvSpPr txBox="1">
            <a:spLocks noGrp="1"/>
          </p:cNvSpPr>
          <p:nvPr>
            <p:ph type="body" idx="22"/>
          </p:nvPr>
        </p:nvSpPr>
        <p:spPr>
          <a:prstGeom prst="rect">
            <a:avLst/>
          </a:prstGeom>
        </p:spPr>
        <p:txBody>
          <a:bodyPr/>
          <a:lstStyle/>
          <a:p>
            <a:r>
              <a:t>“Type a quote here.” </a:t>
            </a:r>
          </a:p>
        </p:txBody>
      </p:sp>
      <p:sp>
        <p:nvSpPr>
          <p:cNvPr id="19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197" name="Federal Statute Definition of Drug"/>
          <p:cNvSpPr txBox="1"/>
          <p:nvPr/>
        </p:nvSpPr>
        <p:spPr>
          <a:xfrm>
            <a:off x="8618632" y="1543263"/>
            <a:ext cx="7146736" cy="213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80000"/>
              </a:lnSpc>
              <a:defRPr sz="6500" b="0">
                <a:solidFill>
                  <a:srgbClr val="632423"/>
                </a:solidFill>
                <a:effectLst>
                  <a:outerShdw blurRad="12700" dist="25400" dir="2700000" rotWithShape="0">
                    <a:srgbClr val="DDDDDD"/>
                  </a:outerShdw>
                </a:effectLst>
                <a:latin typeface="+mn-lt"/>
                <a:ea typeface="+mn-ea"/>
                <a:cs typeface="+mn-cs"/>
                <a:sym typeface="Avenir Heavy"/>
              </a:defRPr>
            </a:pPr>
            <a:r>
              <a:rPr dirty="0"/>
              <a:t>Federal Statute</a:t>
            </a:r>
            <a:br>
              <a:rPr dirty="0"/>
            </a:br>
            <a:r>
              <a:rPr dirty="0"/>
              <a:t>Definition of Drug</a:t>
            </a:r>
          </a:p>
        </p:txBody>
      </p:sp>
      <p:sp>
        <p:nvSpPr>
          <p:cNvPr id="198" name="21 U.S.Code. Section 321(g)1…"/>
          <p:cNvSpPr txBox="1"/>
          <p:nvPr/>
        </p:nvSpPr>
        <p:spPr>
          <a:xfrm>
            <a:off x="3714750" y="4570882"/>
            <a:ext cx="16745680" cy="6088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914400">
              <a:buClr>
                <a:srgbClr val="0BD0D9"/>
              </a:buClr>
              <a:buFont typeface="Wingdings 2"/>
              <a:defRPr sz="3700" b="0" i="1">
                <a:solidFill>
                  <a:srgbClr val="293F83"/>
                </a:solidFill>
                <a:latin typeface="+mn-lt"/>
                <a:ea typeface="+mn-ea"/>
                <a:cs typeface="+mn-cs"/>
                <a:sym typeface="Avenir Heavy"/>
              </a:defRPr>
            </a:pPr>
            <a:r>
              <a:rPr dirty="0"/>
              <a:t>21 </a:t>
            </a:r>
            <a:r>
              <a:rPr dirty="0" err="1"/>
              <a:t>U.S.Code</a:t>
            </a:r>
            <a:r>
              <a:rPr dirty="0"/>
              <a:t>. Section 321(g)1</a:t>
            </a:r>
          </a:p>
          <a:p>
            <a:pPr algn="l" defTabSz="914400">
              <a:buClr>
                <a:srgbClr val="0BD0D9"/>
              </a:buClr>
              <a:buFont typeface="Wingdings 2"/>
              <a:defRPr sz="3200" b="0" i="1">
                <a:solidFill>
                  <a:srgbClr val="293F83"/>
                </a:solidFill>
                <a:latin typeface="+mn-lt"/>
                <a:ea typeface="+mn-ea"/>
                <a:cs typeface="+mn-cs"/>
                <a:sym typeface="Avenir Heavy"/>
              </a:defRPr>
            </a:pPr>
            <a:endParaRPr b="1" dirty="0">
              <a:solidFill>
                <a:srgbClr val="000066"/>
              </a:solidFill>
              <a:latin typeface="Constantia"/>
              <a:ea typeface="Constantia"/>
              <a:cs typeface="Constantia"/>
              <a:sym typeface="Constantia"/>
            </a:endParaRPr>
          </a:p>
          <a:p>
            <a:pPr lvl="1" indent="365760" algn="l" defTabSz="914400">
              <a:buClr>
                <a:srgbClr val="0BD0D9"/>
              </a:buClr>
              <a:buFont typeface="Wingdings 2"/>
              <a:defRPr sz="3200" b="0" i="1">
                <a:solidFill>
                  <a:srgbClr val="293F83"/>
                </a:solidFill>
                <a:latin typeface="+mn-lt"/>
                <a:ea typeface="+mn-ea"/>
                <a:cs typeface="+mn-cs"/>
                <a:sym typeface="Avenir Heavy"/>
              </a:defRPr>
            </a:pPr>
            <a:r>
              <a:rPr dirty="0"/>
              <a:t>“The term “drug” means:</a:t>
            </a:r>
          </a:p>
          <a:p>
            <a:pPr lvl="1" indent="365760" algn="l" defTabSz="914400">
              <a:buClr>
                <a:srgbClr val="0BD0D9"/>
              </a:buClr>
              <a:buFont typeface="Wingdings 2"/>
              <a:defRPr sz="3200" b="0" i="1">
                <a:solidFill>
                  <a:srgbClr val="293F83"/>
                </a:solidFill>
                <a:latin typeface="+mn-lt"/>
                <a:ea typeface="+mn-ea"/>
                <a:cs typeface="+mn-cs"/>
                <a:sym typeface="Avenir Heavy"/>
              </a:defRPr>
            </a:pPr>
            <a:r>
              <a:rPr dirty="0"/>
              <a:t>(A) articles recognized in the official United States</a:t>
            </a:r>
          </a:p>
          <a:p>
            <a:pPr lvl="2" indent="1043722" algn="l" defTabSz="914400">
              <a:buClr>
                <a:srgbClr val="0BD0D9"/>
              </a:buClr>
              <a:buFont typeface="Wingdings 2"/>
              <a:defRPr sz="3200" b="0" i="1">
                <a:solidFill>
                  <a:srgbClr val="293F83"/>
                </a:solidFill>
                <a:latin typeface="+mn-lt"/>
                <a:ea typeface="+mn-ea"/>
                <a:cs typeface="+mn-cs"/>
                <a:sym typeface="Avenir Heavy"/>
              </a:defRPr>
            </a:pPr>
            <a:r>
              <a:rPr dirty="0"/>
              <a:t>Pharmacopoeia, </a:t>
            </a:r>
            <a:r>
              <a:rPr dirty="0">
                <a:solidFill>
                  <a:srgbClr val="C00000"/>
                </a:solidFill>
              </a:rPr>
              <a:t>official Homeopathic Pharmacopoeia of the United States, or official national Formulary, or any supplement to any of them</a:t>
            </a:r>
            <a:r>
              <a:rPr dirty="0"/>
              <a:t>; and</a:t>
            </a:r>
          </a:p>
          <a:p>
            <a:pPr lvl="1" indent="365760" algn="l" defTabSz="914400">
              <a:buClr>
                <a:srgbClr val="0BD0D9"/>
              </a:buClr>
              <a:buFont typeface="Wingdings 2"/>
              <a:defRPr sz="3200" b="0" i="1">
                <a:solidFill>
                  <a:srgbClr val="293F83"/>
                </a:solidFill>
                <a:latin typeface="+mn-lt"/>
                <a:ea typeface="+mn-ea"/>
                <a:cs typeface="+mn-cs"/>
                <a:sym typeface="Avenir Heavy"/>
              </a:defRPr>
            </a:pPr>
            <a:r>
              <a:rPr dirty="0"/>
              <a:t>(B) articles intended for use in the diagnosis, cure, mitigation, treatment or prevention of</a:t>
            </a:r>
          </a:p>
          <a:p>
            <a:pPr lvl="2" indent="1043722" algn="l" defTabSz="914400">
              <a:buClr>
                <a:srgbClr val="0BD0D9"/>
              </a:buClr>
              <a:buFont typeface="Wingdings 2"/>
              <a:defRPr sz="3200" b="0" i="1">
                <a:solidFill>
                  <a:srgbClr val="293F83"/>
                </a:solidFill>
                <a:latin typeface="+mn-lt"/>
                <a:ea typeface="+mn-ea"/>
                <a:cs typeface="+mn-cs"/>
                <a:sym typeface="Avenir Heavy"/>
              </a:defRPr>
            </a:pPr>
            <a:r>
              <a:rPr dirty="0"/>
              <a:t>disease in man or other animals; and </a:t>
            </a:r>
          </a:p>
          <a:p>
            <a:pPr lvl="1" indent="365760" algn="l" defTabSz="914400">
              <a:buClr>
                <a:srgbClr val="0BD0D9"/>
              </a:buClr>
              <a:buFont typeface="Wingdings 2"/>
              <a:defRPr sz="3200" b="0" i="1">
                <a:solidFill>
                  <a:srgbClr val="293F83"/>
                </a:solidFill>
                <a:latin typeface="+mn-lt"/>
                <a:ea typeface="+mn-ea"/>
                <a:cs typeface="+mn-cs"/>
                <a:sym typeface="Avenir Heavy"/>
              </a:defRPr>
            </a:pPr>
            <a:r>
              <a:rPr dirty="0"/>
              <a:t>(C ) articles (</a:t>
            </a:r>
            <a:r>
              <a:rPr dirty="0">
                <a:solidFill>
                  <a:srgbClr val="B02418"/>
                </a:solidFill>
              </a:rPr>
              <a:t>other than food</a:t>
            </a:r>
            <a:r>
              <a:rPr dirty="0"/>
              <a:t>) intended to affect the structure or any function  of the body of</a:t>
            </a:r>
          </a:p>
          <a:p>
            <a:pPr lvl="2" indent="1043722" algn="l" defTabSz="914400">
              <a:buClr>
                <a:srgbClr val="0BD0D9"/>
              </a:buClr>
              <a:buFont typeface="Wingdings 2"/>
              <a:defRPr sz="3200" b="0" i="1">
                <a:solidFill>
                  <a:srgbClr val="293F83"/>
                </a:solidFill>
                <a:latin typeface="+mn-lt"/>
                <a:ea typeface="+mn-ea"/>
                <a:cs typeface="+mn-cs"/>
                <a:sym typeface="Avenir Heavy"/>
              </a:defRPr>
            </a:pPr>
            <a:r>
              <a:rPr dirty="0"/>
              <a:t>man or other animals; and </a:t>
            </a:r>
          </a:p>
          <a:p>
            <a:pPr lvl="1" indent="365760" algn="l" defTabSz="914400">
              <a:buClr>
                <a:srgbClr val="0BD0D9"/>
              </a:buClr>
              <a:buFont typeface="Wingdings 2"/>
              <a:defRPr sz="3200" b="0" i="1">
                <a:solidFill>
                  <a:srgbClr val="293F83"/>
                </a:solidFill>
                <a:latin typeface="+mn-lt"/>
                <a:ea typeface="+mn-ea"/>
                <a:cs typeface="+mn-cs"/>
                <a:sym typeface="Avenir Heavy"/>
              </a:defRPr>
            </a:pPr>
            <a:r>
              <a:rPr dirty="0"/>
              <a:t>(D) articles intended for use as a component of any article specified in Clauses (A), (B) or (C )</a:t>
            </a:r>
          </a:p>
          <a:p>
            <a:pPr lvl="2" indent="1043722" algn="l" defTabSz="914400">
              <a:buClr>
                <a:srgbClr val="0BD0D9"/>
              </a:buClr>
              <a:buFont typeface="Wingdings 2"/>
              <a:defRPr sz="3200" b="0" i="1">
                <a:solidFill>
                  <a:srgbClr val="293F83"/>
                </a:solidFill>
                <a:latin typeface="+mn-lt"/>
                <a:ea typeface="+mn-ea"/>
                <a:cs typeface="+mn-cs"/>
                <a:sym typeface="Avenir Heavy"/>
              </a:defRPr>
            </a:pPr>
            <a:r>
              <a:rPr dirty="0"/>
              <a:t>of this paragraph. A food or dietary supplement for which a claim ….”. 			</a:t>
            </a:r>
          </a:p>
        </p:txBody>
      </p:sp>
      <p:pic>
        <p:nvPicPr>
          <p:cNvPr id="19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09" name="–Johnny Appleseed"/>
          <p:cNvSpPr txBox="1">
            <a:spLocks noGrp="1"/>
          </p:cNvSpPr>
          <p:nvPr>
            <p:ph type="body" idx="21"/>
          </p:nvPr>
        </p:nvSpPr>
        <p:spPr>
          <a:prstGeom prst="rect">
            <a:avLst/>
          </a:prstGeom>
        </p:spPr>
        <p:txBody>
          <a:bodyPr/>
          <a:lstStyle/>
          <a:p>
            <a:r>
              <a:t>–Johnny Appleseed</a:t>
            </a:r>
          </a:p>
        </p:txBody>
      </p:sp>
      <p:sp>
        <p:nvSpPr>
          <p:cNvPr id="210" name="“Type a quote here.”"/>
          <p:cNvSpPr txBox="1">
            <a:spLocks noGrp="1"/>
          </p:cNvSpPr>
          <p:nvPr>
            <p:ph type="body" idx="22"/>
          </p:nvPr>
        </p:nvSpPr>
        <p:spPr>
          <a:prstGeom prst="rect">
            <a:avLst/>
          </a:prstGeom>
        </p:spPr>
        <p:txBody>
          <a:bodyPr/>
          <a:lstStyle/>
          <a:p>
            <a:r>
              <a:t>“Type a quote here.” </a:t>
            </a:r>
          </a:p>
        </p:txBody>
      </p:sp>
      <p:sp>
        <p:nvSpPr>
          <p:cNvPr id="21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12" name="FDA  Going to Market Statement"/>
          <p:cNvSpPr txBox="1"/>
          <p:nvPr/>
        </p:nvSpPr>
        <p:spPr>
          <a:xfrm>
            <a:off x="8164456" y="2498423"/>
            <a:ext cx="805509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7000" b="0">
                <a:solidFill>
                  <a:srgbClr val="632423"/>
                </a:solidFill>
                <a:effectLst>
                  <a:outerShdw blurRad="12700" dist="25400" dir="2700000" rotWithShape="0">
                    <a:srgbClr val="DDDDDD"/>
                  </a:outerShdw>
                </a:effectLst>
                <a:latin typeface="+mn-lt"/>
                <a:ea typeface="+mn-ea"/>
                <a:cs typeface="+mn-cs"/>
                <a:sym typeface="Avenir Heavy"/>
              </a:defRPr>
            </a:pPr>
            <a:r>
              <a:rPr lang="en-US" dirty="0"/>
              <a:t>Drug </a:t>
            </a:r>
            <a:r>
              <a:rPr dirty="0"/>
              <a:t>Going to Market</a:t>
            </a:r>
          </a:p>
        </p:txBody>
      </p:sp>
      <p:sp>
        <p:nvSpPr>
          <p:cNvPr id="213" name="There are two regulatory pathways to bring a nonprescription drug to market in the US:…"/>
          <p:cNvSpPr txBox="1"/>
          <p:nvPr/>
        </p:nvSpPr>
        <p:spPr>
          <a:xfrm>
            <a:off x="4784889" y="5119889"/>
            <a:ext cx="16638908" cy="5057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90000"/>
              </a:lnSpc>
              <a:spcBef>
                <a:spcPts val="1000"/>
              </a:spcBef>
              <a:buClr>
                <a:srgbClr val="0BD0D9"/>
              </a:buClr>
              <a:buFont typeface="Wingdings 2"/>
              <a:defRPr sz="55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There are two regulatory pathways to bring a nonprescription drug to market in the US:</a:t>
            </a:r>
          </a:p>
          <a:p>
            <a:pPr algn="l" defTabSz="457200">
              <a:lnSpc>
                <a:spcPct val="90000"/>
              </a:lnSpc>
              <a:spcBef>
                <a:spcPts val="1000"/>
              </a:spcBef>
              <a:buClr>
                <a:srgbClr val="0BD0D9"/>
              </a:buClr>
              <a:buFont typeface="Wingdings 2"/>
              <a:defRPr sz="55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b="1" dirty="0">
              <a:solidFill>
                <a:srgbClr val="002060"/>
              </a:solidFill>
              <a:latin typeface="Georgia"/>
              <a:ea typeface="Georgia"/>
              <a:cs typeface="Georgia"/>
              <a:sym typeface="Georgia"/>
            </a:endParaRPr>
          </a:p>
          <a:p>
            <a:pPr marL="1240895" indent="-1240895" algn="l" defTabSz="457200">
              <a:lnSpc>
                <a:spcPct val="90000"/>
              </a:lnSpc>
              <a:spcBef>
                <a:spcPts val="1000"/>
              </a:spcBef>
              <a:buSzPct val="100000"/>
              <a:buAutoNum type="arabicPeriod"/>
              <a:defRPr sz="55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The drug application process and </a:t>
            </a:r>
          </a:p>
          <a:p>
            <a:pPr marL="1240895" indent="-1240895" algn="l" defTabSz="457200">
              <a:lnSpc>
                <a:spcPct val="90000"/>
              </a:lnSpc>
              <a:spcBef>
                <a:spcPts val="1000"/>
              </a:spcBef>
              <a:buSzPct val="100000"/>
              <a:buAutoNum type="arabicPeriod"/>
              <a:defRPr sz="55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dirty="0"/>
              <a:t>The Over-the-Counter (OTC) Drug Review (OTC drug monograph) process.</a:t>
            </a:r>
          </a:p>
        </p:txBody>
      </p:sp>
      <p:pic>
        <p:nvPicPr>
          <p:cNvPr id="214"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15" name="OTC Review Process – FDA Website June 22, 2023"/>
          <p:cNvSpPr txBox="1"/>
          <p:nvPr/>
        </p:nvSpPr>
        <p:spPr>
          <a:xfrm>
            <a:off x="12148590" y="11927118"/>
            <a:ext cx="8278065" cy="57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defTabSz="914400">
              <a:lnSpc>
                <a:spcPct val="90000"/>
              </a:lnSpc>
              <a:spcBef>
                <a:spcPts val="300"/>
              </a:spcBef>
              <a:buClr>
                <a:srgbClr val="0BD0D9"/>
              </a:buClr>
              <a:buFont typeface="Wingdings 2"/>
              <a:defRPr sz="2700" b="0" u="sng">
                <a:solidFill>
                  <a:srgbClr val="F49100"/>
                </a:solidFill>
                <a:uFill>
                  <a:solidFill>
                    <a:srgbClr val="F49100"/>
                  </a:solidFill>
                </a:uFill>
                <a:latin typeface="+mn-lt"/>
                <a:ea typeface="+mn-ea"/>
                <a:cs typeface="+mn-cs"/>
                <a:sym typeface="Avenir Heavy"/>
                <a:hlinkClick r:id="rId3"/>
              </a:defRPr>
            </a:lvl1pPr>
          </a:lstStyle>
          <a:p>
            <a:pPr>
              <a:defRPr u="none">
                <a:solidFill>
                  <a:srgbClr val="002060"/>
                </a:solidFill>
                <a:uFillTx/>
              </a:defRPr>
            </a:pPr>
            <a:r>
              <a:rPr u="sng">
                <a:solidFill>
                  <a:srgbClr val="F49100"/>
                </a:solidFill>
                <a:uFill>
                  <a:solidFill>
                    <a:srgbClr val="F49100"/>
                  </a:solidFill>
                </a:uFill>
                <a:hlinkClick r:id="rId3"/>
              </a:rPr>
              <a:t>OTC Review Process – FDA Website June 22, 2023</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17" name="–Johnny Appleseed"/>
          <p:cNvSpPr txBox="1">
            <a:spLocks noGrp="1"/>
          </p:cNvSpPr>
          <p:nvPr>
            <p:ph type="body" idx="21"/>
          </p:nvPr>
        </p:nvSpPr>
        <p:spPr>
          <a:prstGeom prst="rect">
            <a:avLst/>
          </a:prstGeom>
        </p:spPr>
        <p:txBody>
          <a:bodyPr/>
          <a:lstStyle/>
          <a:p>
            <a:r>
              <a:t>–Johnny Appleseed</a:t>
            </a:r>
          </a:p>
        </p:txBody>
      </p:sp>
      <p:sp>
        <p:nvSpPr>
          <p:cNvPr id="218" name="“Type a quote here.”"/>
          <p:cNvSpPr txBox="1">
            <a:spLocks noGrp="1"/>
          </p:cNvSpPr>
          <p:nvPr>
            <p:ph type="body" idx="22"/>
          </p:nvPr>
        </p:nvSpPr>
        <p:spPr>
          <a:prstGeom prst="rect">
            <a:avLst/>
          </a:prstGeom>
        </p:spPr>
        <p:txBody>
          <a:bodyPr/>
          <a:lstStyle/>
          <a:p>
            <a:r>
              <a:t>“Type a quote here.” </a:t>
            </a:r>
          </a:p>
        </p:txBody>
      </p:sp>
      <p:sp>
        <p:nvSpPr>
          <p:cNvPr id="21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20" name="1972 FDA  Administrative Rulemaking Process OTC Drug Review"/>
          <p:cNvSpPr txBox="1"/>
          <p:nvPr/>
        </p:nvSpPr>
        <p:spPr>
          <a:xfrm>
            <a:off x="7384595" y="2348399"/>
            <a:ext cx="9614812"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7000" b="0">
                <a:solidFill>
                  <a:srgbClr val="632423"/>
                </a:solidFill>
                <a:effectLst>
                  <a:outerShdw blurRad="12700" dist="25400" dir="2700000" rotWithShape="0">
                    <a:srgbClr val="DDDDDD"/>
                  </a:outerShdw>
                </a:effectLst>
                <a:latin typeface="+mn-lt"/>
                <a:ea typeface="+mn-ea"/>
                <a:cs typeface="+mn-cs"/>
                <a:sym typeface="Avenir Heavy"/>
              </a:defRPr>
            </a:pPr>
            <a:r>
              <a:rPr lang="en-US" sz="6600" dirty="0"/>
              <a:t>Federal Administrative Rule</a:t>
            </a:r>
            <a:br>
              <a:rPr sz="6600" dirty="0"/>
            </a:br>
            <a:r>
              <a:rPr lang="en-US" sz="6600" dirty="0"/>
              <a:t>1972 FDA </a:t>
            </a:r>
            <a:r>
              <a:rPr sz="6600" dirty="0"/>
              <a:t>OTC Drug Review</a:t>
            </a:r>
          </a:p>
        </p:txBody>
      </p:sp>
      <p:sp>
        <p:nvSpPr>
          <p:cNvPr id="221" name="In 1972 the FDA filed a rule after receiving comment in the Federal Register for the FDA’s procedures for classification of Over-the-Counter drugs entitled:"/>
          <p:cNvSpPr txBox="1"/>
          <p:nvPr/>
        </p:nvSpPr>
        <p:spPr>
          <a:xfrm>
            <a:off x="3837157" y="5938250"/>
            <a:ext cx="16638908" cy="836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buClr>
                <a:srgbClr val="0BD0D9"/>
              </a:buClr>
              <a:buFont typeface="Wingdings 2"/>
              <a:defRPr sz="53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rPr lang="en-US" dirty="0"/>
              <a:t>F</a:t>
            </a:r>
            <a:r>
              <a:rPr dirty="0"/>
              <a:t>or classification of Over-the-Counter drugs:</a:t>
            </a:r>
          </a:p>
        </p:txBody>
      </p:sp>
      <p:pic>
        <p:nvPicPr>
          <p:cNvPr id="22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23" name="Published in the FEDERAL REGISTER of May 11, 1972 (37 FR. 9464)."/>
          <p:cNvSpPr txBox="1"/>
          <p:nvPr/>
        </p:nvSpPr>
        <p:spPr>
          <a:xfrm>
            <a:off x="9986014" y="11987979"/>
            <a:ext cx="10490051"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914400">
              <a:buClr>
                <a:srgbClr val="0BD0D9"/>
              </a:buClr>
              <a:buFont typeface="Wingdings 2"/>
              <a:defRPr b="0" i="1">
                <a:solidFill>
                  <a:srgbClr val="293F83"/>
                </a:solidFill>
                <a:latin typeface="+mn-lt"/>
                <a:ea typeface="+mn-ea"/>
                <a:cs typeface="+mn-cs"/>
                <a:sym typeface="Avenir Heavy"/>
              </a:defRPr>
            </a:lvl1pPr>
          </a:lstStyle>
          <a:p>
            <a:pPr algn="r"/>
            <a:r>
              <a:rPr dirty="0"/>
              <a:t>Published in the FEDERAL REGISTER of May 11, 1972 (37 FR. 9464).</a:t>
            </a:r>
          </a:p>
        </p:txBody>
      </p:sp>
      <p:sp>
        <p:nvSpPr>
          <p:cNvPr id="224" name="Over-the-counter (OTC) Human Drugs Which Are Generally Recognized As Safe And Effective And Not Misbranded"/>
          <p:cNvSpPr txBox="1"/>
          <p:nvPr/>
        </p:nvSpPr>
        <p:spPr>
          <a:xfrm>
            <a:off x="2983898" y="7569294"/>
            <a:ext cx="19012502" cy="1645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33400" lvl="2" indent="106680" algn="l" defTabSz="914400">
              <a:lnSpc>
                <a:spcPct val="90000"/>
              </a:lnSpc>
              <a:spcBef>
                <a:spcPts val="500"/>
              </a:spcBef>
              <a:buClr>
                <a:srgbClr val="0BD0D9"/>
              </a:buClr>
              <a:buFont typeface="Wingdings 2"/>
              <a:defRPr sz="2200">
                <a:solidFill>
                  <a:srgbClr val="C00000"/>
                </a:solidFill>
                <a:latin typeface="Constantia"/>
                <a:ea typeface="Constantia"/>
                <a:cs typeface="Constantia"/>
                <a:sym typeface="Constantia"/>
              </a:defRPr>
            </a:pPr>
            <a:r>
              <a:rPr dirty="0"/>
              <a:t>	</a:t>
            </a:r>
            <a:r>
              <a:rPr sz="4700" b="0" u="sng" dirty="0">
                <a:solidFill>
                  <a:srgbClr val="F49100"/>
                </a:solidFill>
                <a:uFill>
                  <a:solidFill>
                    <a:srgbClr val="F49100"/>
                  </a:solidFill>
                </a:uFill>
                <a:latin typeface="+mn-lt"/>
                <a:ea typeface="+mn-ea"/>
                <a:cs typeface="+mn-cs"/>
                <a:sym typeface="Avenir Heavy"/>
                <a:hlinkClick r:id="rId3"/>
              </a:rPr>
              <a:t>Over-the-counter (OTC) Human Drugs Which Are Generally Recognized As Safe And Effective And Not Misbranded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26" name="–Johnny Appleseed"/>
          <p:cNvSpPr txBox="1">
            <a:spLocks noGrp="1"/>
          </p:cNvSpPr>
          <p:nvPr>
            <p:ph type="body" idx="21"/>
          </p:nvPr>
        </p:nvSpPr>
        <p:spPr>
          <a:prstGeom prst="rect">
            <a:avLst/>
          </a:prstGeom>
        </p:spPr>
        <p:txBody>
          <a:bodyPr/>
          <a:lstStyle/>
          <a:p>
            <a:r>
              <a:t>–Johnny Appleseed</a:t>
            </a:r>
          </a:p>
        </p:txBody>
      </p:sp>
      <p:sp>
        <p:nvSpPr>
          <p:cNvPr id="227" name="“Type a quote here.”"/>
          <p:cNvSpPr txBox="1">
            <a:spLocks noGrp="1"/>
          </p:cNvSpPr>
          <p:nvPr>
            <p:ph type="body" idx="22"/>
          </p:nvPr>
        </p:nvSpPr>
        <p:spPr>
          <a:prstGeom prst="rect">
            <a:avLst/>
          </a:prstGeom>
        </p:spPr>
        <p:txBody>
          <a:bodyPr/>
          <a:lstStyle/>
          <a:p>
            <a:r>
              <a:t>“Type a quote here.” </a:t>
            </a:r>
          </a:p>
        </p:txBody>
      </p:sp>
      <p:sp>
        <p:nvSpPr>
          <p:cNvPr id="2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29" name="1972 FDA  Administrative Rulemaking Process"/>
          <p:cNvSpPr txBox="1"/>
          <p:nvPr/>
        </p:nvSpPr>
        <p:spPr>
          <a:xfrm>
            <a:off x="11759076" y="2671092"/>
            <a:ext cx="102656" cy="98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80000"/>
              </a:lnSpc>
              <a:defRPr sz="7000" b="0">
                <a:solidFill>
                  <a:srgbClr val="632423"/>
                </a:solidFill>
                <a:effectLst>
                  <a:outerShdw blurRad="12700" dist="25400" dir="2700000" rotWithShape="0">
                    <a:srgbClr val="DDDDDD"/>
                  </a:outerShdw>
                </a:effectLst>
                <a:latin typeface="+mn-lt"/>
                <a:ea typeface="+mn-ea"/>
                <a:cs typeface="+mn-cs"/>
                <a:sym typeface="Avenir Heavy"/>
              </a:defRPr>
            </a:pPr>
            <a:endParaRPr dirty="0"/>
          </a:p>
        </p:txBody>
      </p:sp>
      <p:sp>
        <p:nvSpPr>
          <p:cNvPr id="230" name="“…25. The American Institute of Homeopathy requested that homeopathic medicines be excluded from the OTC review. Because of the uniqueness of homeopathic medicine, the Commissioner has decided to exclude homeopathic drugs from this OTC drug review and to"/>
          <p:cNvSpPr txBox="1"/>
          <p:nvPr/>
        </p:nvSpPr>
        <p:spPr>
          <a:xfrm>
            <a:off x="3915445" y="5485132"/>
            <a:ext cx="16638908" cy="4813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buClr>
                <a:srgbClr val="0BD0D9"/>
              </a:buClr>
              <a:buFont typeface="Wingdings 2"/>
              <a:defRPr sz="3900" b="0" i="1">
                <a:solidFill>
                  <a:srgbClr val="293F83"/>
                </a:solidFill>
                <a:latin typeface="+mn-lt"/>
                <a:ea typeface="+mn-ea"/>
                <a:cs typeface="+mn-cs"/>
                <a:sym typeface="Avenir Heavy"/>
              </a:defRPr>
            </a:lvl1pPr>
          </a:lstStyle>
          <a:p>
            <a:r>
              <a:rPr dirty="0"/>
              <a:t>“…25. The American Institute of Homeopathy requested that homeopathic medicines be excluded from the OTC review. Because of the uniqueness of homeopathic medicine, the Commissioner has decided to exclude homeopathic drugs from this OTC drug review and to review them as a separate category at a later time after the present OTC drug review is complete.”</a:t>
            </a:r>
          </a:p>
        </p:txBody>
      </p:sp>
      <p:pic>
        <p:nvPicPr>
          <p:cNvPr id="23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32" name="FEDERAL REGISTER, VOL 37, NO. 92-THURSDAY, MAY 11, 1972…"/>
          <p:cNvSpPr txBox="1"/>
          <p:nvPr/>
        </p:nvSpPr>
        <p:spPr>
          <a:xfrm>
            <a:off x="10161715" y="11118701"/>
            <a:ext cx="10090964"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defTabSz="914400">
              <a:buClr>
                <a:srgbClr val="0BD0D9"/>
              </a:buClr>
              <a:buFont typeface="Wingdings 2"/>
              <a:defRPr sz="2600" b="0" i="1">
                <a:solidFill>
                  <a:srgbClr val="293F83"/>
                </a:solidFill>
                <a:latin typeface="+mn-lt"/>
                <a:ea typeface="+mn-ea"/>
                <a:cs typeface="+mn-cs"/>
                <a:sym typeface="Avenir Heavy"/>
              </a:defRPr>
            </a:pPr>
            <a:r>
              <a:t>FEDERAL REGISTER, VOL 37, NO. 92-THURSDAY, MAY 11, 1972</a:t>
            </a:r>
          </a:p>
          <a:p>
            <a:pPr algn="r" defTabSz="914400">
              <a:buClr>
                <a:srgbClr val="0BD0D9"/>
              </a:buClr>
              <a:buFont typeface="Wingdings 2"/>
              <a:defRPr sz="2600" b="0" i="1">
                <a:solidFill>
                  <a:srgbClr val="293F83"/>
                </a:solidFill>
                <a:latin typeface="+mn-lt"/>
                <a:ea typeface="+mn-ea"/>
                <a:cs typeface="+mn-cs"/>
                <a:sym typeface="Avenir Heavy"/>
              </a:defRPr>
            </a:pPr>
            <a:r>
              <a:t>ITo. 92-Pt. I----3</a:t>
            </a:r>
          </a:p>
          <a:p>
            <a:pPr algn="r" defTabSz="914400">
              <a:buClr>
                <a:srgbClr val="0BD0D9"/>
              </a:buClr>
              <a:buFont typeface="Wingdings 2"/>
              <a:defRPr sz="2600" b="0" i="1">
                <a:solidFill>
                  <a:srgbClr val="293F83"/>
                </a:solidFill>
                <a:latin typeface="+mn-lt"/>
                <a:ea typeface="+mn-ea"/>
                <a:cs typeface="+mn-cs"/>
                <a:sym typeface="Avenir Heavy"/>
              </a:defRPr>
            </a:pPr>
            <a:r>
              <a:t>9466</a:t>
            </a:r>
          </a:p>
        </p:txBody>
      </p:sp>
      <p:sp>
        <p:nvSpPr>
          <p:cNvPr id="233" name="Rectangle"/>
          <p:cNvSpPr/>
          <p:nvPr/>
        </p:nvSpPr>
        <p:spPr>
          <a:xfrm>
            <a:off x="4721023" y="3562533"/>
            <a:ext cx="14941953" cy="1270001"/>
          </a:xfrm>
          <a:prstGeom prst="rect">
            <a:avLst/>
          </a:prstGeom>
          <a:gradFill>
            <a:gsLst>
              <a:gs pos="78212">
                <a:srgbClr val="5451A3"/>
              </a:gs>
              <a:gs pos="100000">
                <a:srgbClr val="A9A8D1"/>
              </a:gs>
              <a:gs pos="100000">
                <a:srgbClr val="FFFFFF"/>
              </a:gs>
            </a:gsLst>
            <a:path path="circle">
              <a:fillToRect l="37721" t="-19636" r="62278" b="119636"/>
            </a:path>
          </a:gradFill>
          <a:ln w="12700">
            <a:miter lim="400000"/>
          </a:ln>
          <a:effectLst>
            <a:outerShdw blurRad="355600" rotWithShape="0">
              <a:srgbClr val="000000">
                <a:alpha val="75000"/>
              </a:srgbClr>
            </a:outerShdw>
          </a:effectLst>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34" name="Homeopathic Drug Exclusion"/>
          <p:cNvSpPr txBox="1"/>
          <p:nvPr/>
        </p:nvSpPr>
        <p:spPr>
          <a:xfrm>
            <a:off x="7228090" y="3562626"/>
            <a:ext cx="9940520" cy="1092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5700" b="0">
                <a:solidFill>
                  <a:srgbClr val="FFFFFF"/>
                </a:solidFill>
                <a:effectLst>
                  <a:outerShdw blurRad="12700" dist="25400" dir="2700000" rotWithShape="0">
                    <a:srgbClr val="DDDDDD"/>
                  </a:outerShdw>
                </a:effectLst>
                <a:latin typeface="+mn-lt"/>
                <a:ea typeface="+mn-ea"/>
                <a:cs typeface="+mn-cs"/>
                <a:sym typeface="Avenir Heavy"/>
              </a:defRPr>
            </a:lvl1pPr>
          </a:lstStyle>
          <a:p>
            <a:r>
              <a:rPr dirty="0"/>
              <a:t>Homeopathic Drug Exclusion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36" name="–Johnny Appleseed"/>
          <p:cNvSpPr txBox="1">
            <a:spLocks noGrp="1"/>
          </p:cNvSpPr>
          <p:nvPr>
            <p:ph type="body" idx="21"/>
          </p:nvPr>
        </p:nvSpPr>
        <p:spPr>
          <a:prstGeom prst="rect">
            <a:avLst/>
          </a:prstGeom>
        </p:spPr>
        <p:txBody>
          <a:bodyPr/>
          <a:lstStyle/>
          <a:p>
            <a:r>
              <a:t>–Johnny Appleseed</a:t>
            </a:r>
          </a:p>
        </p:txBody>
      </p:sp>
      <p:sp>
        <p:nvSpPr>
          <p:cNvPr id="237" name="“Type a quote here.”"/>
          <p:cNvSpPr txBox="1">
            <a:spLocks noGrp="1"/>
          </p:cNvSpPr>
          <p:nvPr>
            <p:ph type="body" idx="22"/>
          </p:nvPr>
        </p:nvSpPr>
        <p:spPr>
          <a:prstGeom prst="rect">
            <a:avLst/>
          </a:prstGeom>
        </p:spPr>
        <p:txBody>
          <a:bodyPr/>
          <a:lstStyle/>
          <a:p>
            <a:r>
              <a:t>“Type a quote here.” </a:t>
            </a:r>
          </a:p>
        </p:txBody>
      </p:sp>
      <p:sp>
        <p:nvSpPr>
          <p:cNvPr id="23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39" name="“Under the Federal Food, Drug, and Cosmetic Act, homeopathic products are subject to the same requirements related to approval, adulteration and misbranding as other drug products. There are currently no homeopathic products approved by FDA.”"/>
          <p:cNvSpPr txBox="1"/>
          <p:nvPr/>
        </p:nvSpPr>
        <p:spPr>
          <a:xfrm>
            <a:off x="4063754" y="5706561"/>
            <a:ext cx="16638908" cy="397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914400">
              <a:buClr>
                <a:srgbClr val="0BD0D9"/>
              </a:buClr>
              <a:buFont typeface="Wingdings 2"/>
              <a:defRPr sz="4500" b="0" i="1">
                <a:solidFill>
                  <a:srgbClr val="293F83"/>
                </a:solidFill>
                <a:latin typeface="+mn-lt"/>
                <a:ea typeface="+mn-ea"/>
                <a:cs typeface="+mn-cs"/>
                <a:sym typeface="Avenir Heavy"/>
              </a:defRPr>
            </a:pPr>
            <a:r>
              <a:t>“Under the Federal Food, Drug, and Cosmetic Act, homeopathic products are subject to the same requirements related to approval, adulteration and misbranding as other drug products. </a:t>
            </a:r>
            <a:r>
              <a:rPr>
                <a:solidFill>
                  <a:srgbClr val="B02418"/>
                </a:solidFill>
              </a:rPr>
              <a:t>There are currently no homeopathic products approved by FDA.”</a:t>
            </a:r>
          </a:p>
        </p:txBody>
      </p:sp>
      <p:pic>
        <p:nvPicPr>
          <p:cNvPr id="240"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41" name="FDA Website September 23, 2020"/>
          <p:cNvSpPr txBox="1"/>
          <p:nvPr/>
        </p:nvSpPr>
        <p:spPr>
          <a:xfrm>
            <a:off x="12876297" y="11488534"/>
            <a:ext cx="7224735"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914400">
              <a:buClr>
                <a:srgbClr val="0BD0D9"/>
              </a:buClr>
              <a:buFont typeface="Wingdings 2"/>
              <a:defRPr sz="4100" b="0" i="1">
                <a:solidFill>
                  <a:srgbClr val="293F83"/>
                </a:solidFill>
                <a:latin typeface="+mn-lt"/>
                <a:ea typeface="+mn-ea"/>
                <a:cs typeface="+mn-cs"/>
                <a:sym typeface="Avenir Heavy"/>
              </a:defRPr>
            </a:lvl1pPr>
          </a:lstStyle>
          <a:p>
            <a:pPr algn="r"/>
            <a:r>
              <a:rPr dirty="0"/>
              <a:t>FDA Website September 23, 2020</a:t>
            </a:r>
          </a:p>
        </p:txBody>
      </p:sp>
      <p:sp>
        <p:nvSpPr>
          <p:cNvPr id="242" name="Status of Homeopathic Remedies"/>
          <p:cNvSpPr txBox="1"/>
          <p:nvPr/>
        </p:nvSpPr>
        <p:spPr>
          <a:xfrm>
            <a:off x="5210555" y="2110381"/>
            <a:ext cx="13975589" cy="13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7000" b="0">
                <a:solidFill>
                  <a:srgbClr val="632423"/>
                </a:solidFill>
                <a:effectLst>
                  <a:outerShdw blurRad="12700" dist="25400" dir="2700000" rotWithShape="0">
                    <a:srgbClr val="DDDDDD"/>
                  </a:outerShdw>
                </a:effectLst>
                <a:latin typeface="+mn-lt"/>
                <a:ea typeface="+mn-ea"/>
                <a:cs typeface="+mn-cs"/>
                <a:sym typeface="Avenir Heavy"/>
              </a:defRPr>
            </a:lvl1pPr>
          </a:lstStyle>
          <a:p>
            <a:r>
              <a:t>Status of Homeopathic Remedies</a:t>
            </a:r>
          </a:p>
        </p:txBody>
      </p:sp>
      <p:sp>
        <p:nvSpPr>
          <p:cNvPr id="243" name="Rectangle"/>
          <p:cNvSpPr/>
          <p:nvPr/>
        </p:nvSpPr>
        <p:spPr>
          <a:xfrm>
            <a:off x="4912232" y="3647428"/>
            <a:ext cx="14941952" cy="1270001"/>
          </a:xfrm>
          <a:prstGeom prst="rect">
            <a:avLst/>
          </a:prstGeom>
          <a:gradFill>
            <a:gsLst>
              <a:gs pos="78212">
                <a:srgbClr val="5451A3"/>
              </a:gs>
              <a:gs pos="100000">
                <a:srgbClr val="A9A8D1"/>
              </a:gs>
              <a:gs pos="100000">
                <a:srgbClr val="FFFFFF"/>
              </a:gs>
            </a:gsLst>
            <a:path path="circle">
              <a:fillToRect l="37721" t="-19636" r="62278" b="119636"/>
            </a:path>
          </a:gradFill>
          <a:ln w="12700">
            <a:miter lim="400000"/>
          </a:ln>
          <a:effectLst>
            <a:outerShdw blurRad="355600" rotWithShape="0">
              <a:srgbClr val="000000">
                <a:alpha val="75000"/>
              </a:srgbClr>
            </a:outerShdw>
          </a:effectLst>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44" name="Unapproved Drugs"/>
          <p:cNvSpPr txBox="1"/>
          <p:nvPr/>
        </p:nvSpPr>
        <p:spPr>
          <a:xfrm>
            <a:off x="8458041" y="3661114"/>
            <a:ext cx="7696518" cy="1231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6500" b="0">
                <a:solidFill>
                  <a:srgbClr val="FFFFFF"/>
                </a:solidFill>
                <a:effectLst>
                  <a:outerShdw blurRad="12700" dist="25400" dir="2700000" rotWithShape="0">
                    <a:srgbClr val="DDDDDD"/>
                  </a:outerShdw>
                </a:effectLst>
                <a:latin typeface="+mn-lt"/>
                <a:ea typeface="+mn-ea"/>
                <a:cs typeface="+mn-cs"/>
                <a:sym typeface="Avenir Heavy"/>
              </a:defRPr>
            </a:lvl1pPr>
          </a:lstStyle>
          <a:p>
            <a:r>
              <a:t>Unapproved Drugs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46" name="–Johnny Appleseed"/>
          <p:cNvSpPr txBox="1">
            <a:spLocks noGrp="1"/>
          </p:cNvSpPr>
          <p:nvPr>
            <p:ph type="body" idx="21"/>
          </p:nvPr>
        </p:nvSpPr>
        <p:spPr>
          <a:prstGeom prst="rect">
            <a:avLst/>
          </a:prstGeom>
        </p:spPr>
        <p:txBody>
          <a:bodyPr/>
          <a:lstStyle/>
          <a:p>
            <a:r>
              <a:t>–Johnny Appleseed</a:t>
            </a:r>
          </a:p>
        </p:txBody>
      </p:sp>
      <p:sp>
        <p:nvSpPr>
          <p:cNvPr id="247" name="“Type a quote here.”"/>
          <p:cNvSpPr txBox="1">
            <a:spLocks noGrp="1"/>
          </p:cNvSpPr>
          <p:nvPr>
            <p:ph type="body" idx="22"/>
          </p:nvPr>
        </p:nvSpPr>
        <p:spPr>
          <a:prstGeom prst="rect">
            <a:avLst/>
          </a:prstGeom>
        </p:spPr>
        <p:txBody>
          <a:bodyPr/>
          <a:lstStyle/>
          <a:p>
            <a:r>
              <a:t>“Type a quote here.” </a:t>
            </a:r>
          </a:p>
        </p:txBody>
      </p:sp>
      <p:sp>
        <p:nvSpPr>
          <p:cNvPr id="24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49" name="1988 FDA Policy Guide for Homeopathic Remedies"/>
          <p:cNvSpPr txBox="1"/>
          <p:nvPr/>
        </p:nvSpPr>
        <p:spPr>
          <a:xfrm>
            <a:off x="3169581" y="1913727"/>
            <a:ext cx="17205326" cy="2540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7000" b="0">
                <a:solidFill>
                  <a:srgbClr val="632423"/>
                </a:solidFill>
                <a:effectLst>
                  <a:outerShdw blurRad="12700" dist="25400" dir="2700000" rotWithShape="0">
                    <a:srgbClr val="DDDDDD"/>
                  </a:outerShdw>
                </a:effectLst>
                <a:latin typeface="+mn-lt"/>
                <a:ea typeface="+mn-ea"/>
                <a:cs typeface="+mn-cs"/>
                <a:sym typeface="Avenir Heavy"/>
              </a:defRPr>
            </a:pPr>
            <a:r>
              <a:t>1988 FDA</a:t>
            </a:r>
            <a:br/>
            <a:r>
              <a:t>Policy Guide for Homeopathic Remedies </a:t>
            </a:r>
          </a:p>
        </p:txBody>
      </p:sp>
      <p:sp>
        <p:nvSpPr>
          <p:cNvPr id="250" name="Sec. 400.400…"/>
          <p:cNvSpPr txBox="1"/>
          <p:nvPr/>
        </p:nvSpPr>
        <p:spPr>
          <a:xfrm>
            <a:off x="5200649" y="8410134"/>
            <a:ext cx="15690767" cy="1672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914400">
              <a:buClr>
                <a:srgbClr val="0BD0D9"/>
              </a:buClr>
              <a:buFont typeface="Wingdings 2"/>
              <a:defRPr sz="5100" i="1">
                <a:solidFill>
                  <a:srgbClr val="632423"/>
                </a:solidFill>
                <a:latin typeface="Times Roman"/>
                <a:ea typeface="Times Roman"/>
                <a:cs typeface="Times Roman"/>
                <a:sym typeface="Times Roman"/>
              </a:defRPr>
            </a:pPr>
            <a:r>
              <a:rPr dirty="0"/>
              <a:t>Sec. 400.400</a:t>
            </a:r>
            <a:r>
              <a:rPr lang="en-US" dirty="0"/>
              <a:t>: </a:t>
            </a:r>
            <a:r>
              <a:rPr dirty="0"/>
              <a:t> Conditions Under Which</a:t>
            </a:r>
            <a:r>
              <a:rPr lang="en-US" dirty="0"/>
              <a:t> </a:t>
            </a:r>
            <a:r>
              <a:rPr dirty="0"/>
              <a:t>Homeopathic Drugs May be Marketed</a:t>
            </a:r>
          </a:p>
        </p:txBody>
      </p:sp>
      <p:pic>
        <p:nvPicPr>
          <p:cNvPr id="25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52" name="Homeopathic 1988 FDA adopted a Compliance Policy Guide"/>
          <p:cNvSpPr txBox="1"/>
          <p:nvPr/>
        </p:nvSpPr>
        <p:spPr>
          <a:xfrm>
            <a:off x="2893999" y="5662621"/>
            <a:ext cx="1776773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4600" b="0">
                <a:solidFill>
                  <a:srgbClr val="293F83"/>
                </a:solidFill>
                <a:effectLst>
                  <a:outerShdw blurRad="12700" dist="25400" dir="2700000" rotWithShape="0">
                    <a:srgbClr val="DDDDDD"/>
                  </a:outerShdw>
                </a:effectLst>
                <a:latin typeface="+mn-lt"/>
                <a:ea typeface="+mn-ea"/>
                <a:cs typeface="+mn-cs"/>
                <a:sym typeface="Avenir Heavy"/>
              </a:defRPr>
            </a:lvl1pPr>
          </a:lstStyle>
          <a:p>
            <a:r>
              <a:rPr sz="5400" dirty="0"/>
              <a:t>FDA adopted a Compliance Policy Guide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54" name="–Johnny Appleseed"/>
          <p:cNvSpPr txBox="1">
            <a:spLocks noGrp="1"/>
          </p:cNvSpPr>
          <p:nvPr>
            <p:ph type="body" idx="21"/>
          </p:nvPr>
        </p:nvSpPr>
        <p:spPr>
          <a:prstGeom prst="rect">
            <a:avLst/>
          </a:prstGeom>
        </p:spPr>
        <p:txBody>
          <a:bodyPr/>
          <a:lstStyle/>
          <a:p>
            <a:r>
              <a:t>–Johnny Appleseed</a:t>
            </a:r>
          </a:p>
        </p:txBody>
      </p:sp>
      <p:sp>
        <p:nvSpPr>
          <p:cNvPr id="255" name="“Type a quote here.”"/>
          <p:cNvSpPr txBox="1">
            <a:spLocks noGrp="1"/>
          </p:cNvSpPr>
          <p:nvPr>
            <p:ph type="body" idx="22"/>
          </p:nvPr>
        </p:nvSpPr>
        <p:spPr>
          <a:prstGeom prst="rect">
            <a:avLst/>
          </a:prstGeom>
        </p:spPr>
        <p:txBody>
          <a:bodyPr/>
          <a:lstStyle/>
          <a:p>
            <a:r>
              <a:t>“Type a quote here.” </a:t>
            </a:r>
          </a:p>
        </p:txBody>
      </p:sp>
      <p:sp>
        <p:nvSpPr>
          <p:cNvPr id="25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57" name="2017 FDA Proposed New Policy Compliance  Guide for Homeopathic Products"/>
          <p:cNvSpPr txBox="1"/>
          <p:nvPr/>
        </p:nvSpPr>
        <p:spPr>
          <a:xfrm>
            <a:off x="4997958" y="1655005"/>
            <a:ext cx="14388085" cy="3515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t>2017 FDA</a:t>
            </a:r>
            <a:br/>
            <a:r>
              <a:t>Proposed New Policy Compliance </a:t>
            </a:r>
            <a:br/>
            <a:r>
              <a:t>Guide for Homeopathic Products </a:t>
            </a:r>
          </a:p>
        </p:txBody>
      </p:sp>
      <p:sp>
        <p:nvSpPr>
          <p:cNvPr id="258" name="A Proposed New Draft Policy Compliance Guide…"/>
          <p:cNvSpPr txBox="1"/>
          <p:nvPr/>
        </p:nvSpPr>
        <p:spPr>
          <a:xfrm>
            <a:off x="3878896" y="5778732"/>
            <a:ext cx="16638908" cy="4579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ct val="90000"/>
              </a:lnSpc>
              <a:spcBef>
                <a:spcPts val="1000"/>
              </a:spcBef>
              <a:defRPr sz="4200" b="0">
                <a:solidFill>
                  <a:srgbClr val="293F83"/>
                </a:solidFill>
                <a:effectLst>
                  <a:outerShdw blurRad="12700" dist="25400" dir="2700000" rotWithShape="0">
                    <a:srgbClr val="DDDDDD"/>
                  </a:outerShdw>
                </a:effectLst>
                <a:latin typeface="+mn-lt"/>
                <a:ea typeface="+mn-ea"/>
                <a:cs typeface="+mn-cs"/>
                <a:sym typeface="Avenir Heavy"/>
              </a:defRPr>
            </a:pPr>
            <a:r>
              <a:rPr sz="4800" dirty="0"/>
              <a:t>A Proposed New Draft Policy Compliance Guide</a:t>
            </a:r>
          </a:p>
          <a:p>
            <a:pPr defTabSz="457200">
              <a:lnSpc>
                <a:spcPct val="90000"/>
              </a:lnSpc>
              <a:spcBef>
                <a:spcPts val="1000"/>
              </a:spcBef>
              <a:defRPr sz="4200" b="0">
                <a:solidFill>
                  <a:srgbClr val="293F83"/>
                </a:solidFill>
                <a:effectLst>
                  <a:outerShdw blurRad="12700" dist="25400" dir="2700000" rotWithShape="0">
                    <a:srgbClr val="DDDDDD"/>
                  </a:outerShdw>
                </a:effectLst>
                <a:latin typeface="+mn-lt"/>
                <a:ea typeface="+mn-ea"/>
                <a:cs typeface="+mn-cs"/>
                <a:sym typeface="Avenir Heavy"/>
              </a:defRPr>
            </a:pPr>
            <a:endParaRPr sz="4800" dirty="0"/>
          </a:p>
          <a:p>
            <a:pPr defTabSz="457200">
              <a:lnSpc>
                <a:spcPct val="90000"/>
              </a:lnSpc>
              <a:spcBef>
                <a:spcPts val="1000"/>
              </a:spcBef>
              <a:defRPr sz="4200" b="0">
                <a:solidFill>
                  <a:srgbClr val="293F83"/>
                </a:solidFill>
                <a:effectLst>
                  <a:outerShdw blurRad="12700" dist="25400" dir="2700000" rotWithShape="0">
                    <a:srgbClr val="DDDDDD"/>
                  </a:outerShdw>
                </a:effectLst>
                <a:latin typeface="+mn-lt"/>
                <a:ea typeface="+mn-ea"/>
                <a:cs typeface="+mn-cs"/>
                <a:sym typeface="Avenir Heavy"/>
              </a:defRPr>
            </a:pPr>
            <a:r>
              <a:rPr sz="4800" dirty="0"/>
              <a:t>AND</a:t>
            </a:r>
          </a:p>
          <a:p>
            <a:pPr defTabSz="457200">
              <a:lnSpc>
                <a:spcPct val="90000"/>
              </a:lnSpc>
              <a:spcBef>
                <a:spcPts val="1000"/>
              </a:spcBef>
              <a:defRPr sz="4200" b="0">
                <a:solidFill>
                  <a:srgbClr val="293F83"/>
                </a:solidFill>
                <a:effectLst>
                  <a:outerShdw blurRad="12700" dist="25400" dir="2700000" rotWithShape="0">
                    <a:srgbClr val="DDDDDD"/>
                  </a:outerShdw>
                </a:effectLst>
                <a:latin typeface="+mn-lt"/>
                <a:ea typeface="+mn-ea"/>
                <a:cs typeface="+mn-cs"/>
                <a:sym typeface="Avenir Heavy"/>
              </a:defRPr>
            </a:pPr>
            <a:endParaRPr sz="4800" b="1" dirty="0">
              <a:solidFill>
                <a:srgbClr val="000066"/>
              </a:solidFill>
              <a:effectLst>
                <a:outerShdw blurRad="38100" dist="38100" dir="2700000" rotWithShape="0">
                  <a:srgbClr val="000000">
                    <a:alpha val="43137"/>
                  </a:srgbClr>
                </a:outerShdw>
              </a:effectLst>
              <a:latin typeface="Constantia"/>
              <a:ea typeface="Constantia"/>
              <a:cs typeface="Constantia"/>
              <a:sym typeface="Constantia"/>
            </a:endParaRPr>
          </a:p>
          <a:p>
            <a:pPr defTabSz="457200">
              <a:lnSpc>
                <a:spcPct val="90000"/>
              </a:lnSpc>
              <a:spcBef>
                <a:spcPts val="1000"/>
              </a:spcBef>
              <a:defRPr sz="4200" b="0">
                <a:solidFill>
                  <a:srgbClr val="293F83"/>
                </a:solidFill>
                <a:effectLst>
                  <a:outerShdw blurRad="12700" dist="25400" dir="2700000" rotWithShape="0">
                    <a:srgbClr val="DDDDDD"/>
                  </a:outerShdw>
                </a:effectLst>
                <a:latin typeface="+mn-lt"/>
                <a:ea typeface="+mn-ea"/>
                <a:cs typeface="+mn-cs"/>
                <a:sym typeface="Avenir Heavy"/>
              </a:defRPr>
            </a:pPr>
            <a:r>
              <a:rPr sz="4800" dirty="0"/>
              <a:t>A Plan to repeal 1988 400.400 and start doing drug risk assessments on remedies</a:t>
            </a:r>
          </a:p>
        </p:txBody>
      </p:sp>
      <p:pic>
        <p:nvPicPr>
          <p:cNvPr id="25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60" name="Drug Products Labeled as Homeopathic: Guidance  for FDA Staff and Industry"/>
          <p:cNvSpPr txBox="1"/>
          <p:nvPr/>
        </p:nvSpPr>
        <p:spPr>
          <a:xfrm>
            <a:off x="13279897" y="11590071"/>
            <a:ext cx="7059311" cy="994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914400">
              <a:lnSpc>
                <a:spcPct val="90000"/>
              </a:lnSpc>
              <a:spcBef>
                <a:spcPts val="300"/>
              </a:spcBef>
              <a:buClr>
                <a:srgbClr val="0BD0D9"/>
              </a:buClr>
              <a:buFont typeface="Wingdings 2"/>
              <a:defRPr sz="2700" b="0" u="sng">
                <a:solidFill>
                  <a:srgbClr val="F49100"/>
                </a:solidFill>
                <a:uFill>
                  <a:solidFill>
                    <a:srgbClr val="F49100"/>
                  </a:solidFill>
                </a:uFill>
                <a:latin typeface="+mn-lt"/>
                <a:ea typeface="+mn-ea"/>
                <a:cs typeface="+mn-cs"/>
                <a:sym typeface="Avenir Heavy"/>
                <a:hlinkClick r:id="rId3"/>
              </a:defRPr>
            </a:lvl1pPr>
          </a:lstStyle>
          <a:p>
            <a:pPr>
              <a:defRPr u="none">
                <a:solidFill>
                  <a:srgbClr val="002060"/>
                </a:solidFill>
                <a:uFillTx/>
              </a:defRPr>
            </a:pPr>
            <a:r>
              <a:rPr u="sng">
                <a:solidFill>
                  <a:srgbClr val="F49100"/>
                </a:solidFill>
                <a:uFill>
                  <a:solidFill>
                    <a:srgbClr val="F49100"/>
                  </a:solidFill>
                </a:uFill>
                <a:hlinkClick r:id="rId3"/>
              </a:rPr>
              <a:t>Drug Products Labeled as Homeopathic: Guidance  for FDA Staff and Industry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62" name="–Johnny Appleseed"/>
          <p:cNvSpPr txBox="1">
            <a:spLocks noGrp="1"/>
          </p:cNvSpPr>
          <p:nvPr>
            <p:ph type="body" idx="21"/>
          </p:nvPr>
        </p:nvSpPr>
        <p:spPr>
          <a:prstGeom prst="rect">
            <a:avLst/>
          </a:prstGeom>
        </p:spPr>
        <p:txBody>
          <a:bodyPr/>
          <a:lstStyle/>
          <a:p>
            <a:r>
              <a:t>–Johnny Appleseed</a:t>
            </a:r>
          </a:p>
        </p:txBody>
      </p:sp>
      <p:sp>
        <p:nvSpPr>
          <p:cNvPr id="263" name="“Type a quote here.”"/>
          <p:cNvSpPr txBox="1">
            <a:spLocks noGrp="1"/>
          </p:cNvSpPr>
          <p:nvPr>
            <p:ph type="body" idx="22"/>
          </p:nvPr>
        </p:nvSpPr>
        <p:spPr>
          <a:prstGeom prst="rect">
            <a:avLst/>
          </a:prstGeom>
        </p:spPr>
        <p:txBody>
          <a:bodyPr/>
          <a:lstStyle/>
          <a:p>
            <a:r>
              <a:t>“Type a quote here.” </a:t>
            </a:r>
          </a:p>
        </p:txBody>
      </p:sp>
      <p:sp>
        <p:nvSpPr>
          <p:cNvPr id="264"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65" name="2019 FDA New Draft Guidance and Repeal of 400.400"/>
          <p:cNvSpPr txBox="1"/>
          <p:nvPr/>
        </p:nvSpPr>
        <p:spPr>
          <a:xfrm>
            <a:off x="3007931" y="1882127"/>
            <a:ext cx="18368138" cy="2418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t>2019 FDA</a:t>
            </a:r>
            <a:br/>
            <a:r>
              <a:t>New Draft Guidance and Repeal of 400.400</a:t>
            </a:r>
          </a:p>
        </p:txBody>
      </p:sp>
      <p:sp>
        <p:nvSpPr>
          <p:cNvPr id="266" name="Oct. 25, 2019 FDA Repealed 400.400"/>
          <p:cNvSpPr txBox="1"/>
          <p:nvPr/>
        </p:nvSpPr>
        <p:spPr>
          <a:xfrm>
            <a:off x="4405166" y="4570247"/>
            <a:ext cx="16638908" cy="96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defRPr sz="50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t>Oct. 25, 2019 FDA Repealed 400.400</a:t>
            </a:r>
          </a:p>
        </p:txBody>
      </p:sp>
      <p:pic>
        <p:nvPicPr>
          <p:cNvPr id="267"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68" name="Compliance Policy Guide Sec. 400.400 Conditions Under Which Homeopathic Drugs May Be Marketed; Withdrawal of Guidance"/>
          <p:cNvSpPr txBox="1"/>
          <p:nvPr/>
        </p:nvSpPr>
        <p:spPr>
          <a:xfrm>
            <a:off x="6508849" y="5563869"/>
            <a:ext cx="13790646" cy="185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640080" algn="l" defTabSz="914400">
              <a:lnSpc>
                <a:spcPct val="80000"/>
              </a:lnSpc>
              <a:spcBef>
                <a:spcPts val="500"/>
              </a:spcBef>
              <a:defRPr sz="3900" b="0">
                <a:solidFill>
                  <a:srgbClr val="DC9C5B"/>
                </a:solidFill>
                <a:latin typeface="Avenir Book Oblique"/>
                <a:ea typeface="Avenir Book Oblique"/>
                <a:cs typeface="Avenir Book Oblique"/>
                <a:sym typeface="Avenir Book Oblique"/>
              </a:defRPr>
            </a:pPr>
            <a:r>
              <a:rPr u="sng" dirty="0">
                <a:hlinkClick r:id="rId3"/>
              </a:rPr>
              <a:t>Compliance Policy Guide Sec. 400.400 Conditions Under Which Homeopathic Drugs May Be Marketed; Withdrawal of Guidance</a:t>
            </a:r>
          </a:p>
        </p:txBody>
      </p:sp>
      <p:sp>
        <p:nvSpPr>
          <p:cNvPr id="269" name="Oct. 25, 2019 FDA Distributed Second Version of the New Draft  Guidance"/>
          <p:cNvSpPr txBox="1"/>
          <p:nvPr/>
        </p:nvSpPr>
        <p:spPr>
          <a:xfrm>
            <a:off x="4252528" y="8375040"/>
            <a:ext cx="16638907" cy="1742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defRPr sz="50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rPr dirty="0"/>
              <a:t>Oct. 25, 2019 FDA Distributed Second Version of the New Draft  Guidance</a:t>
            </a:r>
          </a:p>
        </p:txBody>
      </p:sp>
      <p:sp>
        <p:nvSpPr>
          <p:cNvPr id="270" name="Drug Products Labeled as Homeopathic; Draft Guidance for Food and Drug Administration Staff and Industry"/>
          <p:cNvSpPr txBox="1"/>
          <p:nvPr/>
        </p:nvSpPr>
        <p:spPr>
          <a:xfrm>
            <a:off x="6508849" y="10276890"/>
            <a:ext cx="13790646" cy="1313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640080" algn="l" defTabSz="914400">
              <a:lnSpc>
                <a:spcPct val="80000"/>
              </a:lnSpc>
              <a:spcBef>
                <a:spcPts val="500"/>
              </a:spcBef>
              <a:defRPr sz="3900" b="0">
                <a:solidFill>
                  <a:srgbClr val="DC9C5B"/>
                </a:solidFill>
                <a:latin typeface="Avenir Book Oblique"/>
                <a:ea typeface="Avenir Book Oblique"/>
                <a:cs typeface="Avenir Book Oblique"/>
                <a:sym typeface="Avenir Book Oblique"/>
              </a:defRPr>
            </a:pPr>
            <a:r>
              <a:rPr u="sng" dirty="0">
                <a:solidFill>
                  <a:srgbClr val="F49100"/>
                </a:solidFill>
                <a:uFill>
                  <a:solidFill>
                    <a:srgbClr val="F49100"/>
                  </a:solidFill>
                </a:uFill>
                <a:hlinkClick r:id="rId4"/>
              </a:rPr>
              <a:t>Drug Products Labeled as Homeopathic; Draft Guidance for Food and Drug Administration Staff and Industry</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72" name="–Johnny Appleseed"/>
          <p:cNvSpPr txBox="1">
            <a:spLocks noGrp="1"/>
          </p:cNvSpPr>
          <p:nvPr>
            <p:ph type="body" idx="21"/>
          </p:nvPr>
        </p:nvSpPr>
        <p:spPr>
          <a:prstGeom prst="rect">
            <a:avLst/>
          </a:prstGeom>
        </p:spPr>
        <p:txBody>
          <a:bodyPr/>
          <a:lstStyle/>
          <a:p>
            <a:r>
              <a:t>–Johnny Appleseed</a:t>
            </a:r>
          </a:p>
        </p:txBody>
      </p:sp>
      <p:sp>
        <p:nvSpPr>
          <p:cNvPr id="273" name="“Type a quote here.”"/>
          <p:cNvSpPr txBox="1">
            <a:spLocks noGrp="1"/>
          </p:cNvSpPr>
          <p:nvPr>
            <p:ph type="body" idx="22"/>
          </p:nvPr>
        </p:nvSpPr>
        <p:spPr>
          <a:prstGeom prst="rect">
            <a:avLst/>
          </a:prstGeom>
        </p:spPr>
        <p:txBody>
          <a:bodyPr/>
          <a:lstStyle/>
          <a:p>
            <a:r>
              <a:t>“Type a quote here.” </a:t>
            </a:r>
          </a:p>
        </p:txBody>
      </p:sp>
      <p:sp>
        <p:nvSpPr>
          <p:cNvPr id="274"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75" name="2020 FDA NEW REFORMED OTC Review Procedures"/>
          <p:cNvSpPr txBox="1"/>
          <p:nvPr/>
        </p:nvSpPr>
        <p:spPr>
          <a:xfrm>
            <a:off x="3319526" y="1882127"/>
            <a:ext cx="17744949" cy="2418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t>2020 FDA</a:t>
            </a:r>
            <a:br/>
            <a:r>
              <a:t>NEW REFORMED OTC Review Procedures</a:t>
            </a:r>
          </a:p>
        </p:txBody>
      </p:sp>
      <p:sp>
        <p:nvSpPr>
          <p:cNvPr id="276" name="2020 CARES Act"/>
          <p:cNvSpPr txBox="1"/>
          <p:nvPr/>
        </p:nvSpPr>
        <p:spPr>
          <a:xfrm>
            <a:off x="4538724" y="4745220"/>
            <a:ext cx="16638908"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mn-lt"/>
                <a:ea typeface="+mn-ea"/>
                <a:cs typeface="+mn-cs"/>
                <a:sym typeface="Avenir Heavy"/>
              </a:defRPr>
            </a:lvl1pPr>
          </a:lstStyle>
          <a:p>
            <a:pPr algn="ctr"/>
            <a:r>
              <a:rPr dirty="0"/>
              <a:t>2020 CARES Act </a:t>
            </a:r>
          </a:p>
        </p:txBody>
      </p:sp>
      <p:pic>
        <p:nvPicPr>
          <p:cNvPr id="277"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78" name="On March 27, 2020, the Coronavirus Aid, Relief, and Economic Security Act (CARES Act; P.L. 116-136) was signed into law. The CARES Act added section 505G to the Federal Food, Drug and Cosmetic (FD&amp;C) Act. Section 505G reforms and modernizes the framework"/>
          <p:cNvSpPr txBox="1"/>
          <p:nvPr/>
        </p:nvSpPr>
        <p:spPr>
          <a:xfrm>
            <a:off x="4538724" y="5260489"/>
            <a:ext cx="15115080" cy="6873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914400">
              <a:defRPr b="0">
                <a:solidFill>
                  <a:srgbClr val="293F83"/>
                </a:solidFill>
                <a:latin typeface="+mn-lt"/>
                <a:ea typeface="+mn-ea"/>
                <a:cs typeface="+mn-cs"/>
                <a:sym typeface="Avenir Heavy"/>
              </a:defRPr>
            </a:pPr>
            <a:endParaRPr lang="en-US" sz="4000" dirty="0"/>
          </a:p>
          <a:p>
            <a:pPr algn="l" defTabSz="914400">
              <a:defRPr b="0">
                <a:solidFill>
                  <a:srgbClr val="293F83"/>
                </a:solidFill>
                <a:latin typeface="+mn-lt"/>
                <a:ea typeface="+mn-ea"/>
                <a:cs typeface="+mn-cs"/>
                <a:sym typeface="Avenir Heavy"/>
              </a:defRPr>
            </a:pPr>
            <a:r>
              <a:rPr sz="4000" dirty="0"/>
              <a:t>On March 27, 2020, the Coronavirus Aid, Relief, and Economic Security Act (CARES Act; P.L. 116-136) was signed into law. The CARES Act added section 505G to the Federal Food, Drug and Cosmetic (FD&amp;C) Act. </a:t>
            </a:r>
            <a:r>
              <a:rPr sz="4000" dirty="0">
                <a:solidFill>
                  <a:srgbClr val="B02418"/>
                </a:solidFill>
              </a:rPr>
              <a:t>Section 505G reforms and modernizes the framework for the regulation of OTC monograph drugs. </a:t>
            </a:r>
            <a:br>
              <a:rPr sz="4000" dirty="0">
                <a:solidFill>
                  <a:srgbClr val="B02418"/>
                </a:solidFill>
              </a:rPr>
            </a:br>
            <a:br>
              <a:rPr sz="4000" dirty="0">
                <a:solidFill>
                  <a:srgbClr val="B02418"/>
                </a:solidFill>
              </a:rPr>
            </a:br>
            <a:r>
              <a:rPr sz="4000" dirty="0"/>
              <a:t>OTC monograph drugs </a:t>
            </a:r>
            <a:r>
              <a:rPr sz="4000" dirty="0">
                <a:solidFill>
                  <a:srgbClr val="B02418"/>
                </a:solidFill>
              </a:rPr>
              <a:t>may be marketed without an approved drug application</a:t>
            </a:r>
            <a:r>
              <a:rPr sz="4000" dirty="0">
                <a:solidFill>
                  <a:srgbClr val="C00000"/>
                </a:solidFill>
              </a:rPr>
              <a:t> </a:t>
            </a:r>
            <a:r>
              <a:rPr sz="4000" dirty="0"/>
              <a:t>under section 505 of the FD&amp;C Act if they meet the requirements of section 505G of the FD&amp;C Act, including the OTC drug monograph (OTC monograph) and other applicable requirements.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129" name="Rectangle"/>
          <p:cNvSpPr/>
          <p:nvPr/>
        </p:nvSpPr>
        <p:spPr>
          <a:xfrm>
            <a:off x="3483322" y="1601589"/>
            <a:ext cx="17087156" cy="4697611"/>
          </a:xfrm>
          <a:prstGeom prst="rect">
            <a:avLst/>
          </a:prstGeom>
          <a:solidFill>
            <a:srgbClr val="632423"/>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130" name="Rectangle"/>
          <p:cNvSpPr/>
          <p:nvPr/>
        </p:nvSpPr>
        <p:spPr>
          <a:xfrm>
            <a:off x="3483322" y="7062589"/>
            <a:ext cx="17087156" cy="4697611"/>
          </a:xfrm>
          <a:prstGeom prst="rect">
            <a:avLst/>
          </a:prstGeom>
          <a:solidFill>
            <a:srgbClr val="5451A3"/>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131" name="State Law"/>
          <p:cNvSpPr txBox="1"/>
          <p:nvPr/>
        </p:nvSpPr>
        <p:spPr>
          <a:xfrm>
            <a:off x="8863964" y="2203449"/>
            <a:ext cx="597027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r>
              <a:t>State Law</a:t>
            </a:r>
          </a:p>
        </p:txBody>
      </p:sp>
      <p:sp>
        <p:nvSpPr>
          <p:cNvPr id="132" name="Homeopathic Occupation"/>
          <p:cNvSpPr txBox="1"/>
          <p:nvPr/>
        </p:nvSpPr>
        <p:spPr>
          <a:xfrm>
            <a:off x="8379390" y="4146550"/>
            <a:ext cx="735476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r>
              <a:t>Homeopathic Occupation</a:t>
            </a:r>
          </a:p>
        </p:txBody>
      </p:sp>
      <p:sp>
        <p:nvSpPr>
          <p:cNvPr id="133" name="Federal Law"/>
          <p:cNvSpPr txBox="1"/>
          <p:nvPr/>
        </p:nvSpPr>
        <p:spPr>
          <a:xfrm>
            <a:off x="8359139" y="7334249"/>
            <a:ext cx="733552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r>
              <a:t>Federal Law</a:t>
            </a:r>
          </a:p>
        </p:txBody>
      </p:sp>
      <p:sp>
        <p:nvSpPr>
          <p:cNvPr id="134" name="Manufacturing, Selling, Marketing or…"/>
          <p:cNvSpPr txBox="1"/>
          <p:nvPr/>
        </p:nvSpPr>
        <p:spPr>
          <a:xfrm>
            <a:off x="5229224" y="9157394"/>
            <a:ext cx="14204951" cy="182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914400">
              <a:defRPr sz="5000" b="0">
                <a:solidFill>
                  <a:srgbClr val="FFFFFF"/>
                </a:solidFill>
                <a:latin typeface="Avenir Medium"/>
                <a:ea typeface="Avenir Medium"/>
                <a:cs typeface="Avenir Medium"/>
                <a:sym typeface="Avenir Medium"/>
              </a:defRPr>
            </a:pPr>
            <a:r>
              <a:t>Manufacturing, Selling, Marketing or </a:t>
            </a:r>
          </a:p>
          <a:p>
            <a:pPr defTabSz="914400">
              <a:defRPr sz="5000" b="0">
                <a:solidFill>
                  <a:srgbClr val="FFFFFF"/>
                </a:solidFill>
                <a:latin typeface="Avenir Medium"/>
                <a:ea typeface="Avenir Medium"/>
                <a:cs typeface="Avenir Medium"/>
                <a:sym typeface="Avenir Medium"/>
              </a:defRPr>
            </a:pPr>
            <a:r>
              <a:t>Making Health Claims of Homeopathic Remedies</a:t>
            </a: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80" name="–Johnny Appleseed"/>
          <p:cNvSpPr txBox="1">
            <a:spLocks noGrp="1"/>
          </p:cNvSpPr>
          <p:nvPr>
            <p:ph type="body" idx="21"/>
          </p:nvPr>
        </p:nvSpPr>
        <p:spPr>
          <a:prstGeom prst="rect">
            <a:avLst/>
          </a:prstGeom>
        </p:spPr>
        <p:txBody>
          <a:bodyPr/>
          <a:lstStyle/>
          <a:p>
            <a:r>
              <a:t>–Johnny Appleseed</a:t>
            </a:r>
          </a:p>
        </p:txBody>
      </p:sp>
      <p:sp>
        <p:nvSpPr>
          <p:cNvPr id="281" name="“Type a quote here.”"/>
          <p:cNvSpPr txBox="1">
            <a:spLocks noGrp="1"/>
          </p:cNvSpPr>
          <p:nvPr>
            <p:ph type="body" idx="22"/>
          </p:nvPr>
        </p:nvSpPr>
        <p:spPr>
          <a:prstGeom prst="rect">
            <a:avLst/>
          </a:prstGeom>
        </p:spPr>
        <p:txBody>
          <a:bodyPr/>
          <a:lstStyle/>
          <a:p>
            <a:r>
              <a:t>“Type a quote here.” </a:t>
            </a:r>
          </a:p>
        </p:txBody>
      </p:sp>
      <p:sp>
        <p:nvSpPr>
          <p:cNvPr id="282"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84" name="2020 CARES Act"/>
          <p:cNvSpPr txBox="1"/>
          <p:nvPr/>
        </p:nvSpPr>
        <p:spPr>
          <a:xfrm>
            <a:off x="4374242" y="4605067"/>
            <a:ext cx="16638908"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mn-lt"/>
                <a:ea typeface="+mn-ea"/>
                <a:cs typeface="+mn-cs"/>
                <a:sym typeface="Avenir Heavy"/>
              </a:defRPr>
            </a:lvl1pPr>
          </a:lstStyle>
          <a:p>
            <a:pPr algn="ctr"/>
            <a:r>
              <a:rPr dirty="0"/>
              <a:t>2020 CARES Act </a:t>
            </a:r>
          </a:p>
        </p:txBody>
      </p:sp>
      <p:pic>
        <p:nvPicPr>
          <p:cNvPr id="28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86" name="SEC. 3853. DRUGS EXCLUDED FROM THE OVER-THE-COUNTER DRUG REVIEW.…"/>
          <p:cNvSpPr txBox="1"/>
          <p:nvPr/>
        </p:nvSpPr>
        <p:spPr>
          <a:xfrm>
            <a:off x="4374242" y="6069285"/>
            <a:ext cx="16157267" cy="5345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lnSpc>
                <a:spcPct val="90000"/>
              </a:lnSpc>
              <a:spcBef>
                <a:spcPts val="1000"/>
              </a:spcBef>
              <a:defRPr sz="33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4000" dirty="0"/>
              <a:t>SEC. 3853. DRUGS EXCLUDED FROM THE OVER-THE-COUNTER DRUG REVIEW.</a:t>
            </a:r>
            <a:endParaRPr sz="4000" b="1" dirty="0">
              <a:solidFill>
                <a:srgbClr val="000066"/>
              </a:solidFill>
              <a:effectLst>
                <a:outerShdw blurRad="38100" dist="38100" dir="2700000" rotWithShape="0">
                  <a:srgbClr val="000000">
                    <a:alpha val="43137"/>
                  </a:srgbClr>
                </a:outerShdw>
              </a:effectLst>
              <a:latin typeface="Constantia"/>
              <a:ea typeface="Constantia"/>
              <a:cs typeface="Constantia"/>
              <a:sym typeface="Constantia"/>
            </a:endParaRPr>
          </a:p>
          <a:p>
            <a:pPr algn="l" defTabSz="457200">
              <a:lnSpc>
                <a:spcPct val="90000"/>
              </a:lnSpc>
              <a:spcBef>
                <a:spcPts val="1000"/>
              </a:spcBef>
              <a:defRPr sz="33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lang="en-US" sz="4000" dirty="0"/>
          </a:p>
          <a:p>
            <a:pPr algn="l" defTabSz="457200">
              <a:lnSpc>
                <a:spcPct val="90000"/>
              </a:lnSpc>
              <a:spcBef>
                <a:spcPts val="1000"/>
              </a:spcBef>
              <a:defRPr sz="33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4000" dirty="0"/>
              <a:t>(a) IN GENERAL.—Nothing in this Act (or the amendments made by this Act) shall apply </a:t>
            </a:r>
            <a:r>
              <a:rPr sz="4000" dirty="0">
                <a:solidFill>
                  <a:srgbClr val="B02418"/>
                </a:solidFill>
              </a:rPr>
              <a:t>to any nonprescription drug </a:t>
            </a:r>
            <a:r>
              <a:rPr sz="4000" dirty="0"/>
              <a:t>(as defined in section 505G(q) of the Federal Food, Drug, and Cosmetic Act, as added by section 3851 of this subtitle) </a:t>
            </a:r>
            <a:r>
              <a:rPr sz="4000" dirty="0">
                <a:solidFill>
                  <a:srgbClr val="C00000"/>
                </a:solidFill>
              </a:rPr>
              <a:t>which was excluded by the Food and Drug Administration from the Over-the-Counter Drug Review in accordance with the paragraph numbered 25 on page 9466 of volume 37 of the Federal Register, published on May 11, 1972</a:t>
            </a:r>
            <a:r>
              <a:rPr sz="4000" dirty="0"/>
              <a:t>.  </a:t>
            </a:r>
          </a:p>
        </p:txBody>
      </p:sp>
      <p:sp>
        <p:nvSpPr>
          <p:cNvPr id="2" name="Rectangle">
            <a:extLst>
              <a:ext uri="{FF2B5EF4-FFF2-40B4-BE49-F238E27FC236}">
                <a16:creationId xmlns:a16="http://schemas.microsoft.com/office/drawing/2014/main" id="{BE225A21-290B-5E6E-E8C6-8EFCD80FE18F}"/>
              </a:ext>
            </a:extLst>
          </p:cNvPr>
          <p:cNvSpPr/>
          <p:nvPr/>
        </p:nvSpPr>
        <p:spPr>
          <a:xfrm>
            <a:off x="5222719" y="2554017"/>
            <a:ext cx="14941953" cy="1270001"/>
          </a:xfrm>
          <a:prstGeom prst="rect">
            <a:avLst/>
          </a:prstGeom>
          <a:gradFill>
            <a:gsLst>
              <a:gs pos="78212">
                <a:srgbClr val="5451A3"/>
              </a:gs>
              <a:gs pos="100000">
                <a:srgbClr val="A9A8D1"/>
              </a:gs>
              <a:gs pos="100000">
                <a:srgbClr val="FFFFFF"/>
              </a:gs>
            </a:gsLst>
            <a:path path="circle">
              <a:fillToRect l="37721" t="-19636" r="62278" b="119636"/>
            </a:path>
          </a:gradFill>
          <a:ln w="12700">
            <a:miter lim="400000"/>
          </a:ln>
          <a:effectLst>
            <a:outerShdw blurRad="355600" rotWithShape="0">
              <a:srgbClr val="000000">
                <a:alpha val="75000"/>
              </a:srgbClr>
            </a:outerShdw>
          </a:effectLst>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r>
              <a:rPr lang="en-US" sz="6000" dirty="0">
                <a:solidFill>
                  <a:schemeClr val="bg1"/>
                </a:solidFill>
              </a:rPr>
              <a:t>Homeopathic Drugs Excluded</a:t>
            </a:r>
            <a:endParaRPr sz="6000" dirty="0">
              <a:solidFill>
                <a:schemeClr val="bg1"/>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88" name="–Johnny Appleseed"/>
          <p:cNvSpPr txBox="1">
            <a:spLocks noGrp="1"/>
          </p:cNvSpPr>
          <p:nvPr>
            <p:ph type="body" idx="21"/>
          </p:nvPr>
        </p:nvSpPr>
        <p:spPr>
          <a:prstGeom prst="rect">
            <a:avLst/>
          </a:prstGeom>
        </p:spPr>
        <p:txBody>
          <a:bodyPr/>
          <a:lstStyle/>
          <a:p>
            <a:r>
              <a:t>–Johnny Appleseed</a:t>
            </a:r>
          </a:p>
        </p:txBody>
      </p:sp>
      <p:sp>
        <p:nvSpPr>
          <p:cNvPr id="289" name="“Type a quote here.”"/>
          <p:cNvSpPr txBox="1">
            <a:spLocks noGrp="1"/>
          </p:cNvSpPr>
          <p:nvPr>
            <p:ph type="body" idx="22"/>
          </p:nvPr>
        </p:nvSpPr>
        <p:spPr>
          <a:prstGeom prst="rect">
            <a:avLst/>
          </a:prstGeom>
        </p:spPr>
        <p:txBody>
          <a:bodyPr/>
          <a:lstStyle/>
          <a:p>
            <a:r>
              <a:t>“Type a quote here.” </a:t>
            </a:r>
          </a:p>
        </p:txBody>
      </p:sp>
      <p:sp>
        <p:nvSpPr>
          <p:cNvPr id="290"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91" name="2022 FDA New Homeopathic Guidance  Finalized"/>
          <p:cNvSpPr txBox="1"/>
          <p:nvPr/>
        </p:nvSpPr>
        <p:spPr>
          <a:xfrm>
            <a:off x="4799066" y="2318412"/>
            <a:ext cx="14366112" cy="20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rPr dirty="0"/>
              <a:t>2022 FDA</a:t>
            </a:r>
            <a:br>
              <a:rPr dirty="0"/>
            </a:br>
            <a:r>
              <a:rPr dirty="0"/>
              <a:t>New Homeopathic Guidance  Finalized </a:t>
            </a:r>
          </a:p>
        </p:txBody>
      </p:sp>
      <p:sp>
        <p:nvSpPr>
          <p:cNvPr id="292" name="December 2022…"/>
          <p:cNvSpPr txBox="1"/>
          <p:nvPr/>
        </p:nvSpPr>
        <p:spPr>
          <a:xfrm>
            <a:off x="3878896" y="5626386"/>
            <a:ext cx="16638908" cy="1726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90000"/>
              </a:lnSpc>
              <a:spcBef>
                <a:spcPts val="1000"/>
              </a:spcBef>
              <a:defRPr sz="4800" b="0">
                <a:solidFill>
                  <a:srgbClr val="293F83"/>
                </a:solidFill>
                <a:effectLst>
                  <a:outerShdw blurRad="12700" dist="25400" dir="2700000" rotWithShape="0">
                    <a:srgbClr val="DDDDDD"/>
                  </a:outerShdw>
                </a:effectLst>
                <a:latin typeface="Avenir Black"/>
                <a:ea typeface="Avenir Black"/>
                <a:cs typeface="Avenir Black"/>
                <a:sym typeface="Avenir Black"/>
              </a:defRPr>
            </a:pPr>
            <a:r>
              <a:rPr sz="5400" dirty="0"/>
              <a:t>December 2022 </a:t>
            </a:r>
          </a:p>
          <a:p>
            <a:pPr algn="l" defTabSz="457200">
              <a:lnSpc>
                <a:spcPct val="90000"/>
              </a:lnSpc>
              <a:spcBef>
                <a:spcPts val="1000"/>
              </a:spcBef>
              <a:defRPr sz="4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5400" dirty="0"/>
              <a:t>FDA Comment Period Closed and New Guidance Finalized</a:t>
            </a:r>
          </a:p>
        </p:txBody>
      </p:sp>
      <p:pic>
        <p:nvPicPr>
          <p:cNvPr id="293"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94" name="Homeopathic Drug Products Guidance…"/>
          <p:cNvSpPr txBox="1"/>
          <p:nvPr/>
        </p:nvSpPr>
        <p:spPr>
          <a:xfrm>
            <a:off x="5118472" y="7832168"/>
            <a:ext cx="12454916" cy="2037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914400">
              <a:spcBef>
                <a:spcPts val="800"/>
              </a:spcBef>
              <a:defRPr sz="5300" b="0">
                <a:solidFill>
                  <a:srgbClr val="DC9C5B"/>
                </a:solidFill>
                <a:latin typeface="+mn-lt"/>
                <a:ea typeface="+mn-ea"/>
                <a:cs typeface="+mn-cs"/>
                <a:sym typeface="Avenir Heavy"/>
              </a:defRPr>
            </a:pPr>
            <a:r>
              <a:rPr u="sng">
                <a:hlinkClick r:id="rId3"/>
              </a:rPr>
              <a:t>Homeopathic Drug Products Guidance </a:t>
            </a:r>
            <a:endParaRPr u="sng"/>
          </a:p>
          <a:p>
            <a:pPr defTabSz="914400">
              <a:spcBef>
                <a:spcPts val="800"/>
              </a:spcBef>
              <a:defRPr sz="5300" b="0">
                <a:solidFill>
                  <a:srgbClr val="DC9C5B"/>
                </a:solidFill>
                <a:latin typeface="+mn-lt"/>
                <a:ea typeface="+mn-ea"/>
                <a:cs typeface="+mn-cs"/>
                <a:sym typeface="Avenir Heavy"/>
              </a:defRPr>
            </a:pPr>
            <a:r>
              <a:rPr u="sng">
                <a:hlinkClick r:id="rId3"/>
              </a:rPr>
              <a:t>for FDA Staff and Industry </a:t>
            </a:r>
            <a:r>
              <a:rPr u="sng"/>
              <a:t>– Dec 2022</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11" name="–Johnny Appleseed"/>
          <p:cNvSpPr txBox="1">
            <a:spLocks noGrp="1"/>
          </p:cNvSpPr>
          <p:nvPr>
            <p:ph type="body" idx="21"/>
          </p:nvPr>
        </p:nvSpPr>
        <p:spPr>
          <a:prstGeom prst="rect">
            <a:avLst/>
          </a:prstGeom>
        </p:spPr>
        <p:txBody>
          <a:bodyPr/>
          <a:lstStyle/>
          <a:p>
            <a:r>
              <a:t>–Johnny Appleseed</a:t>
            </a:r>
          </a:p>
        </p:txBody>
      </p:sp>
      <p:sp>
        <p:nvSpPr>
          <p:cNvPr id="312" name="“Type a quote here.”"/>
          <p:cNvSpPr txBox="1">
            <a:spLocks noGrp="1"/>
          </p:cNvSpPr>
          <p:nvPr>
            <p:ph type="body" idx="22"/>
          </p:nvPr>
        </p:nvSpPr>
        <p:spPr>
          <a:prstGeom prst="rect">
            <a:avLst/>
          </a:prstGeom>
        </p:spPr>
        <p:txBody>
          <a:bodyPr/>
          <a:lstStyle/>
          <a:p>
            <a:r>
              <a:t>“Type a quote here.” </a:t>
            </a:r>
          </a:p>
        </p:txBody>
      </p:sp>
      <p:sp>
        <p:nvSpPr>
          <p:cNvPr id="313"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314" name="Homeopathic Remedies"/>
          <p:cNvSpPr txBox="1"/>
          <p:nvPr/>
        </p:nvSpPr>
        <p:spPr>
          <a:xfrm>
            <a:off x="5480029" y="1984232"/>
            <a:ext cx="1308050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b="1" dirty="0"/>
              <a:t>Homeopathic Remedies </a:t>
            </a:r>
          </a:p>
        </p:txBody>
      </p:sp>
      <p:sp>
        <p:nvSpPr>
          <p:cNvPr id="315" name="FDA Website June 18  2023…"/>
          <p:cNvSpPr txBox="1"/>
          <p:nvPr/>
        </p:nvSpPr>
        <p:spPr>
          <a:xfrm>
            <a:off x="3878896" y="6309308"/>
            <a:ext cx="16638908" cy="5642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4500"/>
              </a:spcBef>
              <a:defRPr sz="3300" b="0">
                <a:solidFill>
                  <a:srgbClr val="293F83"/>
                </a:solidFill>
                <a:latin typeface="Avenir Medium"/>
                <a:ea typeface="Avenir Medium"/>
                <a:cs typeface="Avenir Medium"/>
                <a:sym typeface="Avenir Medium"/>
              </a:defRPr>
            </a:pPr>
            <a:r>
              <a:rPr sz="4000" dirty="0"/>
              <a:t>On December 6, 2022, FDA issued a final guidance, Homeopathic Drug Products, that describes the agency’s approach to prioritizing regulatory actions for homeopathic products posing the greatest risk to patients. </a:t>
            </a:r>
            <a:r>
              <a:rPr sz="4000" dirty="0">
                <a:solidFill>
                  <a:srgbClr val="B02418"/>
                </a:solidFill>
              </a:rPr>
              <a:t>The FDA is prioritizing specific categories of drugs, such as those intended for populations at greater risk for adverse reactions. There are currently no FDA-approved products labeled as homeopathic, </a:t>
            </a:r>
            <a:r>
              <a:rPr sz="4000" dirty="0"/>
              <a:t>and the agency cannot ensure these drugs meet standards for safety, effectiveness, and quality. Previously, the FDA warned the public about homeopathic products, including those containing a </a:t>
            </a:r>
            <a:r>
              <a:rPr sz="4000" dirty="0">
                <a:solidFill>
                  <a:srgbClr val="B02418"/>
                </a:solidFill>
              </a:rPr>
              <a:t>toxic substance</a:t>
            </a:r>
            <a:r>
              <a:rPr sz="4000" dirty="0"/>
              <a:t> and ones recalled due to </a:t>
            </a:r>
            <a:r>
              <a:rPr sz="4000" dirty="0">
                <a:solidFill>
                  <a:srgbClr val="B02418"/>
                </a:solidFill>
              </a:rPr>
              <a:t>contamination</a:t>
            </a:r>
            <a:r>
              <a:rPr sz="4000" dirty="0"/>
              <a:t>. </a:t>
            </a:r>
          </a:p>
        </p:txBody>
      </p:sp>
      <p:pic>
        <p:nvPicPr>
          <p:cNvPr id="316"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17" name="Is FDA going to remove homeopathic products from the market?"/>
          <p:cNvSpPr txBox="1"/>
          <p:nvPr/>
        </p:nvSpPr>
        <p:spPr>
          <a:xfrm>
            <a:off x="2633077" y="3848807"/>
            <a:ext cx="19621500" cy="2965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lnSpc>
                <a:spcPct val="90000"/>
              </a:lnSpc>
              <a:spcBef>
                <a:spcPts val="1000"/>
              </a:spcBef>
              <a:defRPr sz="54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algn="ctr"/>
            <a:r>
              <a:rPr dirty="0"/>
              <a:t>Is FDA going to remove homeopathic products from the market?</a:t>
            </a:r>
            <a:endParaRPr lang="en-US" dirty="0"/>
          </a:p>
          <a:p>
            <a:pPr marL="0" marR="0" lvl="0" indent="0" algn="ctr" defTabSz="825500" rtl="0" eaLnBrk="1" fontAlgn="auto" latinLnBrk="0" hangingPunct="0">
              <a:lnSpc>
                <a:spcPct val="100000"/>
              </a:lnSpc>
              <a:spcBef>
                <a:spcPts val="4500"/>
              </a:spcBef>
              <a:spcAft>
                <a:spcPts val="0"/>
              </a:spcAft>
              <a:buClrTx/>
              <a:buSzTx/>
              <a:buFontTx/>
              <a:buNone/>
              <a:tabLst/>
              <a:defRPr sz="4300" b="0">
                <a:solidFill>
                  <a:srgbClr val="293F83"/>
                </a:solidFill>
                <a:latin typeface="Avenir Black"/>
                <a:ea typeface="Avenir Black"/>
                <a:cs typeface="Avenir Black"/>
                <a:sym typeface="Avenir Black"/>
              </a:defRPr>
            </a:pPr>
            <a:r>
              <a:rPr kumimoji="0" lang="en-US" sz="4300" b="1" i="0" u="none" strike="noStrike" kern="0" cap="none" spc="0" normalizeH="0" baseline="0" noProof="0" dirty="0">
                <a:ln>
                  <a:noFill/>
                </a:ln>
                <a:solidFill>
                  <a:srgbClr val="293F83"/>
                </a:solidFill>
                <a:effectLst/>
                <a:uLnTx/>
                <a:uFillTx/>
                <a:latin typeface="Avenir Black"/>
                <a:sym typeface="Avenir Black"/>
              </a:rPr>
              <a:t>FDA Website June 18  2023</a:t>
            </a:r>
          </a:p>
          <a:p>
            <a:pPr algn="ctr"/>
            <a:endParaRPr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35" name="–Johnny Appleseed"/>
          <p:cNvSpPr txBox="1">
            <a:spLocks noGrp="1"/>
          </p:cNvSpPr>
          <p:nvPr>
            <p:ph type="body" idx="21"/>
          </p:nvPr>
        </p:nvSpPr>
        <p:spPr>
          <a:prstGeom prst="rect">
            <a:avLst/>
          </a:prstGeom>
        </p:spPr>
        <p:txBody>
          <a:bodyPr/>
          <a:lstStyle/>
          <a:p>
            <a:r>
              <a:t>–Johnny Appleseed</a:t>
            </a:r>
          </a:p>
        </p:txBody>
      </p:sp>
      <p:sp>
        <p:nvSpPr>
          <p:cNvPr id="336" name="“Type a quote here.”"/>
          <p:cNvSpPr txBox="1">
            <a:spLocks noGrp="1"/>
          </p:cNvSpPr>
          <p:nvPr>
            <p:ph type="body" idx="22"/>
          </p:nvPr>
        </p:nvSpPr>
        <p:spPr>
          <a:prstGeom prst="rect">
            <a:avLst/>
          </a:prstGeom>
        </p:spPr>
        <p:txBody>
          <a:bodyPr/>
          <a:lstStyle/>
          <a:p>
            <a:r>
              <a:t>“Type a quote here.” </a:t>
            </a:r>
          </a:p>
        </p:txBody>
      </p:sp>
      <p:sp>
        <p:nvSpPr>
          <p:cNvPr id="337"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338" name="Homeopathic Remedies"/>
          <p:cNvSpPr txBox="1"/>
          <p:nvPr/>
        </p:nvSpPr>
        <p:spPr>
          <a:xfrm>
            <a:off x="5480029" y="1984232"/>
            <a:ext cx="1308050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b="1" dirty="0"/>
              <a:t>Homeopathic Remedies </a:t>
            </a:r>
          </a:p>
        </p:txBody>
      </p:sp>
      <p:sp>
        <p:nvSpPr>
          <p:cNvPr id="339" name="“…FDA has identified certain categories of homeopathic drug products marketed without the required FDA approval as potentially posing higher risks to public health.”"/>
          <p:cNvSpPr txBox="1"/>
          <p:nvPr/>
        </p:nvSpPr>
        <p:spPr>
          <a:xfrm>
            <a:off x="3872546" y="6076950"/>
            <a:ext cx="16638908"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4500"/>
              </a:spcBef>
              <a:defRPr sz="5200" b="0" i="1">
                <a:solidFill>
                  <a:srgbClr val="293F83"/>
                </a:solidFill>
                <a:latin typeface="+mn-lt"/>
                <a:ea typeface="+mn-ea"/>
                <a:cs typeface="+mn-cs"/>
                <a:sym typeface="Avenir Heavy"/>
              </a:defRPr>
            </a:pPr>
            <a:r>
              <a:rPr sz="6000" dirty="0"/>
              <a:t>“…FDA has identified certain categories of homeopathic drug products marketed without the required FDA approval as potentially posing higher risks to public health.”	</a:t>
            </a:r>
            <a:r>
              <a:rPr dirty="0"/>
              <a:t>	</a:t>
            </a:r>
            <a:r>
              <a:rPr sz="1600" dirty="0">
                <a:solidFill>
                  <a:srgbClr val="000066"/>
                </a:solidFill>
                <a:latin typeface="Constantia"/>
                <a:ea typeface="Constantia"/>
                <a:cs typeface="Constantia"/>
                <a:sym typeface="Constantia"/>
              </a:rPr>
              <a:t>			</a:t>
            </a:r>
          </a:p>
        </p:txBody>
      </p:sp>
      <p:pic>
        <p:nvPicPr>
          <p:cNvPr id="340"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41" name="FDA Final Guidance 2022"/>
          <p:cNvSpPr txBox="1"/>
          <p:nvPr/>
        </p:nvSpPr>
        <p:spPr>
          <a:xfrm>
            <a:off x="6865390" y="4255890"/>
            <a:ext cx="8951168"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Black"/>
                <a:ea typeface="Avenir Black"/>
                <a:cs typeface="Avenir Black"/>
                <a:sym typeface="Avenir Black"/>
              </a:defRPr>
            </a:lvl1pPr>
          </a:lstStyle>
          <a:p>
            <a:r>
              <a:rPr b="1" dirty="0"/>
              <a:t>FDA Final Guidance 2022</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19" name="–Johnny Appleseed"/>
          <p:cNvSpPr txBox="1">
            <a:spLocks noGrp="1"/>
          </p:cNvSpPr>
          <p:nvPr>
            <p:ph type="body" idx="21"/>
          </p:nvPr>
        </p:nvSpPr>
        <p:spPr>
          <a:prstGeom prst="rect">
            <a:avLst/>
          </a:prstGeom>
        </p:spPr>
        <p:txBody>
          <a:bodyPr/>
          <a:lstStyle/>
          <a:p>
            <a:r>
              <a:t>–Johnny Appleseed</a:t>
            </a:r>
          </a:p>
        </p:txBody>
      </p:sp>
      <p:sp>
        <p:nvSpPr>
          <p:cNvPr id="320" name="“Type a quote here.”"/>
          <p:cNvSpPr txBox="1">
            <a:spLocks noGrp="1"/>
          </p:cNvSpPr>
          <p:nvPr>
            <p:ph type="body" idx="22"/>
          </p:nvPr>
        </p:nvSpPr>
        <p:spPr>
          <a:prstGeom prst="rect">
            <a:avLst/>
          </a:prstGeom>
        </p:spPr>
        <p:txBody>
          <a:bodyPr/>
          <a:lstStyle/>
          <a:p>
            <a:r>
              <a:t>“Type a quote here.” </a:t>
            </a:r>
          </a:p>
        </p:txBody>
      </p:sp>
      <p:sp>
        <p:nvSpPr>
          <p:cNvPr id="32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322" name="Homeopathic Remedies"/>
          <p:cNvSpPr txBox="1"/>
          <p:nvPr/>
        </p:nvSpPr>
        <p:spPr>
          <a:xfrm>
            <a:off x="5480029" y="1984232"/>
            <a:ext cx="1308050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b="1" dirty="0"/>
              <a:t>Homeopathic Remedies </a:t>
            </a:r>
          </a:p>
        </p:txBody>
      </p:sp>
      <p:sp>
        <p:nvSpPr>
          <p:cNvPr id="323" name="“…FDA generally applies a risk-based enforcement strategy. For example, FDA has generally employed a risk-based enforcement approach with respect to marketed unapproved new drugs.”"/>
          <p:cNvSpPr txBox="1"/>
          <p:nvPr/>
        </p:nvSpPr>
        <p:spPr>
          <a:xfrm>
            <a:off x="3878896" y="5776642"/>
            <a:ext cx="16638908"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4500"/>
              </a:spcBef>
              <a:defRPr sz="5200" b="0" i="1">
                <a:solidFill>
                  <a:srgbClr val="293F83"/>
                </a:solidFill>
                <a:latin typeface="+mn-lt"/>
                <a:ea typeface="+mn-ea"/>
                <a:cs typeface="+mn-cs"/>
                <a:sym typeface="Avenir Heavy"/>
              </a:defRPr>
            </a:pPr>
            <a:r>
              <a:rPr sz="6000" dirty="0"/>
              <a:t>“…FDA generally applies a risk-based enforcement strategy. For example, FDA has generally employed a risk-based enforcement approach with respect to marketed unapproved new drugs.”		</a:t>
            </a:r>
            <a:r>
              <a:rPr b="1" dirty="0">
                <a:solidFill>
                  <a:srgbClr val="000066"/>
                </a:solidFill>
                <a:latin typeface="Constantia"/>
                <a:ea typeface="Constantia"/>
                <a:cs typeface="Constantia"/>
                <a:sym typeface="Constantia"/>
              </a:rPr>
              <a:t>			</a:t>
            </a:r>
          </a:p>
        </p:txBody>
      </p:sp>
      <p:pic>
        <p:nvPicPr>
          <p:cNvPr id="324"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25" name="FDA Final Guidance 2022"/>
          <p:cNvSpPr txBox="1"/>
          <p:nvPr/>
        </p:nvSpPr>
        <p:spPr>
          <a:xfrm>
            <a:off x="6865390" y="4255890"/>
            <a:ext cx="8951168"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Black"/>
                <a:ea typeface="Avenir Black"/>
                <a:cs typeface="Avenir Black"/>
                <a:sym typeface="Avenir Black"/>
              </a:defRPr>
            </a:lvl1pPr>
          </a:lstStyle>
          <a:p>
            <a:r>
              <a:rPr b="1" dirty="0"/>
              <a:t>FDA Final Guidance 2022</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43" name="–Johnny Appleseed"/>
          <p:cNvSpPr txBox="1">
            <a:spLocks noGrp="1"/>
          </p:cNvSpPr>
          <p:nvPr>
            <p:ph type="body" idx="21"/>
          </p:nvPr>
        </p:nvSpPr>
        <p:spPr>
          <a:prstGeom prst="rect">
            <a:avLst/>
          </a:prstGeom>
        </p:spPr>
        <p:txBody>
          <a:bodyPr/>
          <a:lstStyle/>
          <a:p>
            <a:r>
              <a:t>–Johnny Appleseed</a:t>
            </a:r>
          </a:p>
        </p:txBody>
      </p:sp>
      <p:sp>
        <p:nvSpPr>
          <p:cNvPr id="344" name="“Type a quote here.”"/>
          <p:cNvSpPr txBox="1">
            <a:spLocks noGrp="1"/>
          </p:cNvSpPr>
          <p:nvPr>
            <p:ph type="body" idx="22"/>
          </p:nvPr>
        </p:nvSpPr>
        <p:spPr>
          <a:prstGeom prst="rect">
            <a:avLst/>
          </a:prstGeom>
        </p:spPr>
        <p:txBody>
          <a:bodyPr/>
          <a:lstStyle/>
          <a:p>
            <a:r>
              <a:t>“Type a quote here.” </a:t>
            </a:r>
          </a:p>
        </p:txBody>
      </p:sp>
      <p:sp>
        <p:nvSpPr>
          <p:cNvPr id="345"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346" name="Homeopathic Remedies"/>
          <p:cNvSpPr txBox="1"/>
          <p:nvPr/>
        </p:nvSpPr>
        <p:spPr>
          <a:xfrm>
            <a:off x="5480029" y="1984232"/>
            <a:ext cx="1308050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b="1" dirty="0"/>
              <a:t>Homeopathic Remedies </a:t>
            </a:r>
          </a:p>
        </p:txBody>
      </p:sp>
      <p:sp>
        <p:nvSpPr>
          <p:cNvPr id="347" name="“Products with reports of injury that, after evaluation, raise potential safety concerns.…"/>
          <p:cNvSpPr txBox="1"/>
          <p:nvPr/>
        </p:nvSpPr>
        <p:spPr>
          <a:xfrm>
            <a:off x="2314351" y="5458896"/>
            <a:ext cx="20610042" cy="54125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3600" dirty="0"/>
              <a:t>“Products with reports of injury that, after evaluation, raise potential safety concerns.</a:t>
            </a: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sz="3600" b="1" dirty="0">
              <a:solidFill>
                <a:srgbClr val="002060"/>
              </a:solidFill>
              <a:effectLst>
                <a:outerShdw blurRad="38100" dist="38100" dir="2700000" rotWithShape="0">
                  <a:srgbClr val="000000">
                    <a:alpha val="43137"/>
                  </a:srgbClr>
                </a:outerShdw>
              </a:effectLst>
              <a:latin typeface="Constantia"/>
              <a:ea typeface="Constantia"/>
              <a:cs typeface="Constantia"/>
              <a:sym typeface="Constantia"/>
            </a:endParaRP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3600" dirty="0"/>
              <a:t>Products that contain or purport to contain ingredients associated with potentially significant safety concerns. </a:t>
            </a: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sz="3600" b="1" dirty="0">
              <a:solidFill>
                <a:srgbClr val="002060"/>
              </a:solidFill>
              <a:effectLst>
                <a:outerShdw blurRad="38100" dist="38100" dir="2700000" rotWithShape="0">
                  <a:srgbClr val="000000">
                    <a:alpha val="43137"/>
                  </a:srgbClr>
                </a:outerShdw>
              </a:effectLst>
              <a:latin typeface="Constantia"/>
              <a:ea typeface="Constantia"/>
              <a:cs typeface="Constantia"/>
              <a:sym typeface="Constantia"/>
            </a:endParaRP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3600" dirty="0"/>
              <a:t>Products for routes of administration other than oral and topical. </a:t>
            </a: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sz="3600" b="1" dirty="0">
              <a:solidFill>
                <a:srgbClr val="002060"/>
              </a:solidFill>
              <a:effectLst>
                <a:outerShdw blurRad="38100" dist="38100" dir="2700000" rotWithShape="0">
                  <a:srgbClr val="000000">
                    <a:alpha val="43137"/>
                  </a:srgbClr>
                </a:outerShdw>
              </a:effectLst>
              <a:latin typeface="Constantia"/>
              <a:ea typeface="Constantia"/>
              <a:cs typeface="Constantia"/>
              <a:sym typeface="Constantia"/>
            </a:endParaRP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3600" dirty="0"/>
              <a:t>Products intended to be used for the prevention or treatment of serious and/or life-threatening diseases or conditions. </a:t>
            </a: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sz="3600" b="1" dirty="0">
              <a:solidFill>
                <a:srgbClr val="002060"/>
              </a:solidFill>
              <a:effectLst>
                <a:outerShdw blurRad="38100" dist="38100" dir="2700000" rotWithShape="0">
                  <a:srgbClr val="000000">
                    <a:alpha val="43137"/>
                  </a:srgbClr>
                </a:outerShdw>
              </a:effectLst>
              <a:latin typeface="Constantia"/>
              <a:ea typeface="Constantia"/>
              <a:cs typeface="Constantia"/>
              <a:sym typeface="Constantia"/>
            </a:endParaRP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3600" dirty="0"/>
              <a:t>Products for vulnerable populations. </a:t>
            </a:r>
          </a:p>
          <a:p>
            <a:pPr algn="l" defTabSz="457200">
              <a:lnSpc>
                <a:spcPct val="60000"/>
              </a:lnSpc>
              <a:spcBef>
                <a:spcPts val="1000"/>
              </a:spcBef>
              <a:defRPr sz="28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endParaRPr sz="3600" b="1" dirty="0">
              <a:solidFill>
                <a:srgbClr val="002060"/>
              </a:solidFill>
              <a:effectLst>
                <a:outerShdw blurRad="38100" dist="38100" dir="2700000" rotWithShape="0">
                  <a:srgbClr val="000000">
                    <a:alpha val="43137"/>
                  </a:srgbClr>
                </a:outerShdw>
              </a:effectLst>
              <a:latin typeface="Constantia"/>
              <a:ea typeface="Constantia"/>
              <a:cs typeface="Constantia"/>
              <a:sym typeface="Constantia"/>
            </a:endParaRPr>
          </a:p>
          <a:p>
            <a:pPr algn="l" defTabSz="457200">
              <a:lnSpc>
                <a:spcPct val="6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rPr sz="3600" dirty="0"/>
              <a:t>Products with significant quality issues.”		</a:t>
            </a:r>
            <a:r>
              <a:rPr sz="3600" dirty="0">
                <a:solidFill>
                  <a:srgbClr val="000066"/>
                </a:solidFill>
                <a:latin typeface="Constantia"/>
                <a:ea typeface="Constantia"/>
                <a:cs typeface="Constantia"/>
                <a:sym typeface="Constantia"/>
              </a:rPr>
              <a:t>	</a:t>
            </a:r>
            <a:r>
              <a:rPr sz="2800" dirty="0">
                <a:solidFill>
                  <a:srgbClr val="000066"/>
                </a:solidFill>
                <a:latin typeface="Constantia"/>
                <a:ea typeface="Constantia"/>
                <a:cs typeface="Constantia"/>
                <a:sym typeface="Constantia"/>
              </a:rPr>
              <a:t>	</a:t>
            </a:r>
            <a:r>
              <a:rPr sz="800" dirty="0">
                <a:solidFill>
                  <a:srgbClr val="000066"/>
                </a:solidFill>
                <a:latin typeface="Constantia"/>
                <a:ea typeface="Constantia"/>
                <a:cs typeface="Constantia"/>
                <a:sym typeface="Constantia"/>
              </a:rPr>
              <a:t>	</a:t>
            </a:r>
          </a:p>
        </p:txBody>
      </p:sp>
      <p:pic>
        <p:nvPicPr>
          <p:cNvPr id="348"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49" name="Toxic Substances Warning"/>
          <p:cNvSpPr txBox="1"/>
          <p:nvPr/>
        </p:nvSpPr>
        <p:spPr>
          <a:xfrm>
            <a:off x="6655512" y="3931534"/>
            <a:ext cx="9385583"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mn-lt"/>
                <a:ea typeface="+mn-ea"/>
                <a:cs typeface="+mn-cs"/>
                <a:sym typeface="Avenir Heavy"/>
              </a:defRPr>
            </a:lvl1pPr>
          </a:lstStyle>
          <a:p>
            <a:r>
              <a:rPr b="1" dirty="0"/>
              <a:t>Toxic Substances Warning</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96" name="–Johnny Appleseed"/>
          <p:cNvSpPr txBox="1">
            <a:spLocks noGrp="1"/>
          </p:cNvSpPr>
          <p:nvPr>
            <p:ph type="body" idx="21"/>
          </p:nvPr>
        </p:nvSpPr>
        <p:spPr>
          <a:prstGeom prst="rect">
            <a:avLst/>
          </a:prstGeom>
        </p:spPr>
        <p:txBody>
          <a:bodyPr/>
          <a:lstStyle/>
          <a:p>
            <a:r>
              <a:t>–Johnny Appleseed</a:t>
            </a:r>
          </a:p>
        </p:txBody>
      </p:sp>
      <p:sp>
        <p:nvSpPr>
          <p:cNvPr id="297" name="“Type a quote here.”"/>
          <p:cNvSpPr txBox="1">
            <a:spLocks noGrp="1"/>
          </p:cNvSpPr>
          <p:nvPr>
            <p:ph type="body" idx="22"/>
          </p:nvPr>
        </p:nvSpPr>
        <p:spPr>
          <a:prstGeom prst="rect">
            <a:avLst/>
          </a:prstGeom>
        </p:spPr>
        <p:txBody>
          <a:bodyPr/>
          <a:lstStyle/>
          <a:p>
            <a:r>
              <a:t>“Type a quote here.” </a:t>
            </a:r>
          </a:p>
        </p:txBody>
      </p:sp>
      <p:sp>
        <p:nvSpPr>
          <p:cNvPr id="29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299" name="2023 Senate Appropriations Committee Report"/>
          <p:cNvSpPr txBox="1"/>
          <p:nvPr/>
        </p:nvSpPr>
        <p:spPr>
          <a:xfrm>
            <a:off x="6679387" y="1963833"/>
            <a:ext cx="10605468" cy="3094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rPr dirty="0"/>
              <a:t>2023 Senate Appropriations</a:t>
            </a:r>
            <a:br>
              <a:rPr dirty="0"/>
            </a:br>
            <a:r>
              <a:rPr dirty="0"/>
              <a:t>Committee Report</a:t>
            </a:r>
            <a:endParaRPr lang="en-US" dirty="0"/>
          </a:p>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rPr lang="en-US" dirty="0"/>
              <a:t>June 22, 2023</a:t>
            </a:r>
            <a:endParaRPr dirty="0"/>
          </a:p>
        </p:txBody>
      </p:sp>
      <p:sp>
        <p:nvSpPr>
          <p:cNvPr id="300" name="S. Rept. 118-44 - AGRICULTURE, RURAL DEVELOPMENT, FOOD AND DRUG ADMINISTRATION, AND RELATED AGENCIES APPROPRIATIONS BILL, 2024…"/>
          <p:cNvSpPr txBox="1"/>
          <p:nvPr/>
        </p:nvSpPr>
        <p:spPr>
          <a:xfrm>
            <a:off x="3878896" y="5888369"/>
            <a:ext cx="16638908" cy="5285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90000"/>
              </a:lnSpc>
              <a:spcBef>
                <a:spcPts val="1000"/>
              </a:spcBef>
              <a:defRPr sz="4800" b="0">
                <a:solidFill>
                  <a:srgbClr val="293F83"/>
                </a:solidFill>
                <a:effectLst>
                  <a:outerShdw blurRad="12700" dist="25400" dir="2700000" rotWithShape="0">
                    <a:srgbClr val="DDDDDD"/>
                  </a:outerShdw>
                </a:effectLst>
                <a:latin typeface="Avenir Black"/>
                <a:ea typeface="Avenir Black"/>
                <a:cs typeface="Avenir Black"/>
                <a:sym typeface="Avenir Black"/>
              </a:defRPr>
            </a:pPr>
            <a:r>
              <a:t>S. Rept. 118-44 - AGRICULTURE, RURAL DEVELOPMENT, FOOD AND DRUG ADMINISTRATION, AND RELATED AGENCIES APPROPRIATIONS BILL, 2024</a:t>
            </a:r>
          </a:p>
          <a:p>
            <a:pPr algn="l" defTabSz="457200">
              <a:lnSpc>
                <a:spcPct val="90000"/>
              </a:lnSpc>
              <a:spcBef>
                <a:spcPts val="1000"/>
              </a:spcBef>
              <a:defRPr sz="4800" b="0">
                <a:solidFill>
                  <a:srgbClr val="293F83"/>
                </a:solidFill>
                <a:effectLst>
                  <a:outerShdw blurRad="12700" dist="25400" dir="2700000" rotWithShape="0">
                    <a:srgbClr val="DDDDDD"/>
                  </a:outerShdw>
                </a:effectLst>
                <a:latin typeface="Avenir Black"/>
                <a:ea typeface="Avenir Black"/>
                <a:cs typeface="Avenir Black"/>
                <a:sym typeface="Avenir Black"/>
              </a:defRPr>
            </a:pPr>
            <a:endParaRPr/>
          </a:p>
          <a:p>
            <a:pPr algn="l" defTabSz="457200">
              <a:lnSpc>
                <a:spcPct val="90000"/>
              </a:lnSpc>
              <a:spcBef>
                <a:spcPts val="1000"/>
              </a:spcBef>
              <a:defRPr sz="5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t>118th Congress (2023-2024)</a:t>
            </a:r>
          </a:p>
          <a:p>
            <a:pPr algn="l" defTabSz="457200">
              <a:lnSpc>
                <a:spcPct val="90000"/>
              </a:lnSpc>
              <a:spcBef>
                <a:spcPts val="1000"/>
              </a:spcBef>
              <a:defRPr sz="5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t>June 22, 2023</a:t>
            </a:r>
          </a:p>
        </p:txBody>
      </p:sp>
      <p:pic>
        <p:nvPicPr>
          <p:cNvPr id="30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03" name="–Johnny Appleseed"/>
          <p:cNvSpPr txBox="1">
            <a:spLocks noGrp="1"/>
          </p:cNvSpPr>
          <p:nvPr>
            <p:ph type="body" idx="21"/>
          </p:nvPr>
        </p:nvSpPr>
        <p:spPr>
          <a:prstGeom prst="rect">
            <a:avLst/>
          </a:prstGeom>
        </p:spPr>
        <p:txBody>
          <a:bodyPr/>
          <a:lstStyle/>
          <a:p>
            <a:r>
              <a:t>–Johnny Appleseed</a:t>
            </a:r>
          </a:p>
        </p:txBody>
      </p:sp>
      <p:sp>
        <p:nvSpPr>
          <p:cNvPr id="304" name="“Type a quote here.”"/>
          <p:cNvSpPr txBox="1">
            <a:spLocks noGrp="1"/>
          </p:cNvSpPr>
          <p:nvPr>
            <p:ph type="body" idx="22"/>
          </p:nvPr>
        </p:nvSpPr>
        <p:spPr>
          <a:prstGeom prst="rect">
            <a:avLst/>
          </a:prstGeom>
        </p:spPr>
        <p:txBody>
          <a:bodyPr/>
          <a:lstStyle/>
          <a:p>
            <a:r>
              <a:t>“Type a quote here.” </a:t>
            </a:r>
          </a:p>
        </p:txBody>
      </p:sp>
      <p:sp>
        <p:nvSpPr>
          <p:cNvPr id="305"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lang="en-US" dirty="0"/>
          </a:p>
        </p:txBody>
      </p:sp>
      <p:sp>
        <p:nvSpPr>
          <p:cNvPr id="306" name="2023 Senate Appropriations Committee Report"/>
          <p:cNvSpPr txBox="1"/>
          <p:nvPr/>
        </p:nvSpPr>
        <p:spPr>
          <a:xfrm>
            <a:off x="6884103" y="2203933"/>
            <a:ext cx="10310515" cy="20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defRPr sz="7000" b="0">
                <a:solidFill>
                  <a:srgbClr val="632423"/>
                </a:solidFill>
                <a:effectLst>
                  <a:outerShdw blurRad="12700" dist="25400" dir="2700000" rotWithShape="0">
                    <a:srgbClr val="DDDDDD"/>
                  </a:outerShdw>
                </a:effectLst>
                <a:latin typeface="+mn-lt"/>
                <a:ea typeface="+mn-ea"/>
                <a:cs typeface="+mn-cs"/>
                <a:sym typeface="Avenir Heavy"/>
              </a:defRPr>
            </a:pPr>
            <a:r>
              <a:rPr dirty="0"/>
              <a:t>2023 Senate Appropriations</a:t>
            </a:r>
            <a:br>
              <a:rPr dirty="0"/>
            </a:br>
            <a:r>
              <a:rPr dirty="0"/>
              <a:t>Committee Report</a:t>
            </a:r>
          </a:p>
        </p:txBody>
      </p:sp>
      <p:sp>
        <p:nvSpPr>
          <p:cNvPr id="307" name="“Homeopathy.--The Committee understands the importance of homeopathic medicines for millions of users. Consumers access and safety to these products are best ensured by implementing a legal pathway that includes homeopathic specific standards for the reg"/>
          <p:cNvSpPr txBox="1"/>
          <p:nvPr/>
        </p:nvSpPr>
        <p:spPr>
          <a:xfrm>
            <a:off x="3928567" y="4602220"/>
            <a:ext cx="16638908" cy="6573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914400">
              <a:lnSpc>
                <a:spcPct val="80000"/>
              </a:lnSpc>
              <a:spcBef>
                <a:spcPts val="500"/>
              </a:spcBef>
              <a:defRPr sz="3800" b="0">
                <a:solidFill>
                  <a:srgbClr val="293F83"/>
                </a:solidFill>
                <a:latin typeface="Avenir Book"/>
                <a:ea typeface="Avenir Book"/>
                <a:cs typeface="Avenir Book"/>
                <a:sym typeface="Avenir Book"/>
              </a:defRPr>
            </a:pPr>
            <a:r>
              <a:rPr sz="4400" dirty="0"/>
              <a:t>“</a:t>
            </a:r>
            <a:r>
              <a:rPr sz="4400" i="1" dirty="0">
                <a:latin typeface="+mn-lt"/>
                <a:ea typeface="+mn-ea"/>
                <a:cs typeface="+mn-cs"/>
                <a:sym typeface="Avenir Heavy"/>
              </a:rPr>
              <a:t>Homeopathy.--</a:t>
            </a:r>
            <a:r>
              <a:rPr sz="4400" dirty="0">
                <a:latin typeface="Avenir Book Oblique"/>
                <a:ea typeface="Avenir Book Oblique"/>
                <a:cs typeface="Avenir Book Oblique"/>
                <a:sym typeface="Avenir Book Oblique"/>
              </a:rPr>
              <a:t>The Committee understands the importance of homeopathic medicines for millions of users. Consumers access and safety to these products are </a:t>
            </a:r>
            <a:r>
              <a:rPr sz="4400" dirty="0">
                <a:solidFill>
                  <a:srgbClr val="B02418"/>
                </a:solidFill>
                <a:latin typeface="Avenir Book Oblique"/>
                <a:ea typeface="Avenir Book Oblique"/>
                <a:cs typeface="Avenir Book Oblique"/>
                <a:sym typeface="Avenir Book Oblique"/>
              </a:rPr>
              <a:t>best ensured by implementing a legal pathway that </a:t>
            </a:r>
            <a:r>
              <a:rPr sz="4400" i="1" dirty="0">
                <a:solidFill>
                  <a:srgbClr val="B02418"/>
                </a:solidFill>
                <a:latin typeface="+mn-lt"/>
                <a:ea typeface="+mn-ea"/>
                <a:cs typeface="+mn-cs"/>
                <a:sym typeface="Avenir Heavy"/>
              </a:rPr>
              <a:t>includes homeopathic specific standards for the regulation of these medicines.</a:t>
            </a:r>
            <a:r>
              <a:rPr sz="4400" i="1" dirty="0">
                <a:latin typeface="+mn-lt"/>
                <a:ea typeface="+mn-ea"/>
                <a:cs typeface="+mn-cs"/>
                <a:sym typeface="Avenir Heavy"/>
              </a:rPr>
              <a:t> </a:t>
            </a:r>
            <a:r>
              <a:rPr sz="4400" dirty="0">
                <a:latin typeface="Avenir Book Oblique"/>
                <a:ea typeface="Avenir Book Oblique"/>
                <a:cs typeface="Avenir Book Oblique"/>
                <a:sym typeface="Avenir Book Oblique"/>
              </a:rPr>
              <a:t>The Committee understands FDA is limited to enforcing pharmaceutical specific standards when taking enforcement action against products labeled as homeopathic. The FDA's interpretation of the law that all homeopathic medicines are unapproved new drugs that are illegally marketed </a:t>
            </a:r>
            <a:r>
              <a:rPr sz="4400" dirty="0">
                <a:solidFill>
                  <a:srgbClr val="B02418"/>
                </a:solidFill>
                <a:latin typeface="Avenir Book Oblique"/>
                <a:ea typeface="Avenir Book Oblique"/>
                <a:cs typeface="Avenir Book Oblique"/>
                <a:sym typeface="Avenir Book Oblique"/>
              </a:rPr>
              <a:t>has created confusion both for the homeopathic community and enforcement officials</a:t>
            </a:r>
            <a:r>
              <a:rPr sz="4400" dirty="0">
                <a:latin typeface="Avenir Book Oblique"/>
                <a:ea typeface="Avenir Book Oblique"/>
                <a:cs typeface="Avenir Book Oblique"/>
                <a:sym typeface="Avenir Book Oblique"/>
              </a:rPr>
              <a:t>. The Committee directs the FDA to work with the homeopathic community </a:t>
            </a:r>
            <a:r>
              <a:rPr sz="4400" i="1" dirty="0">
                <a:latin typeface="+mn-lt"/>
                <a:ea typeface="+mn-ea"/>
                <a:cs typeface="+mn-cs"/>
                <a:sym typeface="Avenir Heavy"/>
              </a:rPr>
              <a:t>with regards to the regulation of these medicines.” </a:t>
            </a:r>
          </a:p>
        </p:txBody>
      </p:sp>
      <p:pic>
        <p:nvPicPr>
          <p:cNvPr id="308"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309" name="S. Rept. 118-44 - AGRICULTURE, RURAL DEVELOPMENT, FOOD AND DRUG ADMINISTRATION,…"/>
          <p:cNvSpPr txBox="1"/>
          <p:nvPr/>
        </p:nvSpPr>
        <p:spPr>
          <a:xfrm>
            <a:off x="8090563" y="11590070"/>
            <a:ext cx="12476912" cy="804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defTabSz="914400">
              <a:lnSpc>
                <a:spcPct val="80000"/>
              </a:lnSpc>
              <a:spcBef>
                <a:spcPts val="300"/>
              </a:spcBef>
              <a:defRPr sz="2100" b="0">
                <a:latin typeface="+mn-lt"/>
                <a:ea typeface="+mn-ea"/>
                <a:cs typeface="+mn-cs"/>
                <a:sym typeface="Avenir Heavy"/>
              </a:defRPr>
            </a:pPr>
            <a:r>
              <a:rPr u="sng">
                <a:solidFill>
                  <a:srgbClr val="F49100"/>
                </a:solidFill>
                <a:uFill>
                  <a:solidFill>
                    <a:srgbClr val="F49100"/>
                  </a:solidFill>
                </a:uFill>
                <a:hlinkClick r:id="rId3"/>
              </a:rPr>
              <a:t>S. Rept. 118-44 - AGRICULTURE, RURAL DEVELOPMENT, FOOD AND DRUG ADMINISTRATION, </a:t>
            </a:r>
          </a:p>
          <a:p>
            <a:pPr algn="r" defTabSz="914400">
              <a:lnSpc>
                <a:spcPct val="80000"/>
              </a:lnSpc>
              <a:spcBef>
                <a:spcPts val="300"/>
              </a:spcBef>
              <a:defRPr sz="2100" b="0">
                <a:latin typeface="+mn-lt"/>
                <a:ea typeface="+mn-ea"/>
                <a:cs typeface="+mn-cs"/>
                <a:sym typeface="Avenir Heavy"/>
              </a:defRPr>
            </a:pPr>
            <a:r>
              <a:rPr u="sng">
                <a:solidFill>
                  <a:srgbClr val="F49100"/>
                </a:solidFill>
                <a:uFill>
                  <a:solidFill>
                    <a:srgbClr val="F49100"/>
                  </a:solidFill>
                </a:uFill>
                <a:hlinkClick r:id="rId3"/>
              </a:rPr>
              <a:t>AND RELATED AGENCIES APPROPRIATIONS BILL, 2024118th Congress (2023-2024)June 22, 2023</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69" name="–Johnny Appleseed"/>
          <p:cNvSpPr txBox="1">
            <a:spLocks noGrp="1"/>
          </p:cNvSpPr>
          <p:nvPr>
            <p:ph type="body" idx="21"/>
          </p:nvPr>
        </p:nvSpPr>
        <p:spPr>
          <a:prstGeom prst="rect">
            <a:avLst/>
          </a:prstGeom>
        </p:spPr>
        <p:txBody>
          <a:bodyPr/>
          <a:lstStyle/>
          <a:p>
            <a:r>
              <a:t>–Johnny Appleseed</a:t>
            </a:r>
          </a:p>
        </p:txBody>
      </p:sp>
      <p:sp>
        <p:nvSpPr>
          <p:cNvPr id="370" name="“Type a quote here.”"/>
          <p:cNvSpPr txBox="1">
            <a:spLocks noGrp="1"/>
          </p:cNvSpPr>
          <p:nvPr>
            <p:ph type="body" idx="22"/>
          </p:nvPr>
        </p:nvSpPr>
        <p:spPr>
          <a:prstGeom prst="rect">
            <a:avLst/>
          </a:prstGeom>
        </p:spPr>
        <p:txBody>
          <a:bodyPr/>
          <a:lstStyle/>
          <a:p>
            <a:r>
              <a:t>“Type a quote here.” </a:t>
            </a:r>
          </a:p>
        </p:txBody>
      </p:sp>
      <p:sp>
        <p:nvSpPr>
          <p:cNvPr id="37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372" name="Homeopathic Remedies"/>
          <p:cNvSpPr txBox="1"/>
          <p:nvPr/>
        </p:nvSpPr>
        <p:spPr>
          <a:xfrm>
            <a:off x="5480029" y="1984232"/>
            <a:ext cx="1308050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b="1" dirty="0"/>
              <a:t>Homeopathic Remedies </a:t>
            </a:r>
          </a:p>
        </p:txBody>
      </p:sp>
      <p:pic>
        <p:nvPicPr>
          <p:cNvPr id="373"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74" name="A need for CHANGING THE LAW"/>
          <p:cNvSpPr txBox="1"/>
          <p:nvPr/>
        </p:nvSpPr>
        <p:spPr>
          <a:xfrm>
            <a:off x="6011060" y="4478754"/>
            <a:ext cx="11447044"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algn="ctr"/>
            <a:r>
              <a:rPr b="1" dirty="0"/>
              <a:t>A need for CHANGING THE LAW</a:t>
            </a:r>
            <a:endParaRPr sz="1200" b="1" dirty="0"/>
          </a:p>
        </p:txBody>
      </p:sp>
      <p:sp>
        <p:nvSpPr>
          <p:cNvPr id="375" name="Homeopathic Remedies made with Good Homeopathic Manufacturing Practices, should have the legal presumption of being Generally Recognized as Safe (GRAS) based on their substantial dilutions."/>
          <p:cNvSpPr txBox="1"/>
          <p:nvPr/>
        </p:nvSpPr>
        <p:spPr>
          <a:xfrm>
            <a:off x="5286340" y="5972175"/>
            <a:ext cx="13428963" cy="429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defRPr sz="4800" b="0" i="1">
                <a:solidFill>
                  <a:srgbClr val="293F83"/>
                </a:solidFill>
                <a:latin typeface="+mn-lt"/>
                <a:ea typeface="+mn-ea"/>
                <a:cs typeface="+mn-cs"/>
                <a:sym typeface="Avenir Heavy"/>
              </a:defRPr>
            </a:lvl1pPr>
          </a:lstStyle>
          <a:p>
            <a:r>
              <a:rPr sz="5400" dirty="0"/>
              <a:t>Homeopathic Remedies made with Good Homeopathic Manufacturing Practices, should have the legal presumption of being Generally Recognized as Safe (GRAS) </a:t>
            </a:r>
            <a:r>
              <a:rPr lang="en-US" sz="5400" dirty="0"/>
              <a:t>just like food </a:t>
            </a:r>
            <a:r>
              <a:rPr sz="5400" dirty="0"/>
              <a:t>based on their substantial dilutions.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69" name="–Johnny Appleseed"/>
          <p:cNvSpPr txBox="1">
            <a:spLocks noGrp="1"/>
          </p:cNvSpPr>
          <p:nvPr>
            <p:ph type="body" idx="21"/>
          </p:nvPr>
        </p:nvSpPr>
        <p:spPr>
          <a:prstGeom prst="rect">
            <a:avLst/>
          </a:prstGeom>
        </p:spPr>
        <p:txBody>
          <a:bodyPr/>
          <a:lstStyle/>
          <a:p>
            <a:r>
              <a:t>–Johnny Appleseed</a:t>
            </a:r>
          </a:p>
        </p:txBody>
      </p:sp>
      <p:sp>
        <p:nvSpPr>
          <p:cNvPr id="370" name="“Type a quote here.”"/>
          <p:cNvSpPr txBox="1">
            <a:spLocks noGrp="1"/>
          </p:cNvSpPr>
          <p:nvPr>
            <p:ph type="body" idx="22"/>
          </p:nvPr>
        </p:nvSpPr>
        <p:spPr>
          <a:prstGeom prst="rect">
            <a:avLst/>
          </a:prstGeom>
        </p:spPr>
        <p:txBody>
          <a:bodyPr/>
          <a:lstStyle/>
          <a:p>
            <a:r>
              <a:t>“Type a quote here.” </a:t>
            </a:r>
          </a:p>
        </p:txBody>
      </p:sp>
      <p:sp>
        <p:nvSpPr>
          <p:cNvPr id="371" name="Rectangle"/>
          <p:cNvSpPr/>
          <p:nvPr/>
        </p:nvSpPr>
        <p:spPr>
          <a:xfrm>
            <a:off x="86598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5451A3"/>
              </a:solidFill>
              <a:effectLst/>
              <a:uLnTx/>
              <a:uFillTx/>
              <a:latin typeface="Helvetica Neue Medium"/>
              <a:sym typeface="Helvetica Neue Medium"/>
            </a:endParaRPr>
          </a:p>
        </p:txBody>
      </p:sp>
      <p:sp>
        <p:nvSpPr>
          <p:cNvPr id="372" name="Homeopathic Remedies"/>
          <p:cNvSpPr txBox="1"/>
          <p:nvPr/>
        </p:nvSpPr>
        <p:spPr>
          <a:xfrm>
            <a:off x="5124966" y="2961948"/>
            <a:ext cx="13790635"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sz="6600" b="1" dirty="0">
                <a:latin typeface="Avenir Heavy"/>
              </a:rPr>
              <a:t>Amendment 2023 Appropriations Bill</a:t>
            </a:r>
            <a:r>
              <a:rPr kumimoji="0" sz="6600" b="1"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 </a:t>
            </a:r>
          </a:p>
        </p:txBody>
      </p:sp>
      <p:pic>
        <p:nvPicPr>
          <p:cNvPr id="373"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75" name="Homeopathic Remedies made with Good Homeopathic Manufacturing Practices, should have the legal presumption of being Generally Recognized as Safe (GRAS) based on their substantial dilutions."/>
          <p:cNvSpPr txBox="1"/>
          <p:nvPr/>
        </p:nvSpPr>
        <p:spPr>
          <a:xfrm>
            <a:off x="3276334" y="4589237"/>
            <a:ext cx="17487900" cy="6258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914400">
              <a:defRPr sz="4800" b="0" i="1">
                <a:solidFill>
                  <a:srgbClr val="293F83"/>
                </a:solidFill>
                <a:latin typeface="+mn-lt"/>
                <a:ea typeface="+mn-ea"/>
                <a:cs typeface="+mn-cs"/>
                <a:sym typeface="Avenir Heavy"/>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Avenir Heavy"/>
                <a:sym typeface="Avenir Heavy"/>
              </a:rPr>
              <a:t>AMENDMENT TO H.R. 4368</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Avenir Heavy"/>
                <a:sym typeface="Avenir Heavy"/>
              </a:rPr>
              <a:t>AS REPORTED (AGRICULTURE APPROPRIATIONS)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Avenir Heavy"/>
                <a:sym typeface="Avenir Heavy"/>
              </a:rPr>
              <a:t>OFFERED BY MR. BIGGS OF ARIZONA </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4000" dirty="0">
              <a:latin typeface="Avenir Heavy"/>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293F83"/>
                </a:solidFill>
                <a:effectLst/>
                <a:uLnTx/>
                <a:uFillTx/>
                <a:latin typeface="Avenir Heavy"/>
                <a:sym typeface="Avenir Heavy"/>
              </a:rPr>
              <a:t>SEC. </a:t>
            </a:r>
            <a:r>
              <a:rPr kumimoji="0" lang="en-US" sz="4000" b="0" i="1" u="none" strike="noStrike" kern="0" cap="none" spc="0" normalizeH="0" baseline="0" noProof="0" dirty="0" err="1">
                <a:ln>
                  <a:noFill/>
                </a:ln>
                <a:solidFill>
                  <a:srgbClr val="293F83"/>
                </a:solidFill>
                <a:effectLst/>
                <a:uLnTx/>
                <a:uFillTx/>
                <a:latin typeface="Avenir Heavy"/>
                <a:sym typeface="Avenir Heavy"/>
              </a:rPr>
              <a:t>lll</a:t>
            </a:r>
            <a:r>
              <a:rPr kumimoji="0" lang="en-US" sz="4000" b="0" i="1" u="none" strike="noStrike" kern="0" cap="none" spc="0" normalizeH="0" baseline="0" noProof="0" dirty="0">
                <a:ln>
                  <a:noFill/>
                </a:ln>
                <a:solidFill>
                  <a:srgbClr val="293F83"/>
                </a:solidFill>
                <a:effectLst/>
                <a:uLnTx/>
                <a:uFillTx/>
                <a:latin typeface="Avenir Heavy"/>
                <a:sym typeface="Avenir Heavy"/>
              </a:rPr>
              <a:t>. None of the funds made available by this Act to the Food and Drug Administration may be used to take an enforcement action solely on the basis that a homeopathic drug product is a new drug (as defined in section 201(p) of the Federal Food, Drug, and Cosmetic Act (21 U.S.C. 321(p))) subject to the premarket approval requirements of section 505 of such Act (21 U.S.C. 355</a:t>
            </a:r>
            <a:r>
              <a:rPr kumimoji="0" lang="en-US" sz="4000" b="0" i="1" u="none" strike="noStrike" kern="0" cap="none" spc="0" normalizeH="0" baseline="0" noProof="0" dirty="0">
                <a:ln>
                  <a:noFill/>
                </a:ln>
                <a:solidFill>
                  <a:srgbClr val="293F83"/>
                </a:solidFill>
                <a:effectLst/>
                <a:uLnTx/>
                <a:uFillTx/>
                <a:latin typeface="Avenir Heavy"/>
                <a:sym typeface="Avenir Heavy"/>
                <a:hlinkClick r:id="rId3"/>
              </a:rPr>
              <a:t>). </a:t>
            </a:r>
            <a:r>
              <a:rPr kumimoji="0" lang="en-US" sz="4000" b="0" i="1" u="none" strike="noStrike" kern="0" cap="none" spc="0" normalizeH="0" baseline="0" noProof="0" dirty="0" err="1">
                <a:ln>
                  <a:noFill/>
                </a:ln>
                <a:solidFill>
                  <a:srgbClr val="293F83"/>
                </a:solidFill>
                <a:effectLst/>
                <a:uLnTx/>
                <a:uFillTx/>
                <a:latin typeface="Avenir Heavy"/>
                <a:sym typeface="Avenir Heavy"/>
                <a:hlinkClick r:id="rId3"/>
              </a:rPr>
              <a:t>LinK</a:t>
            </a:r>
            <a:r>
              <a:rPr kumimoji="0" lang="en-US" sz="4000" b="0" i="1" u="none" strike="noStrike" kern="0" cap="none" spc="0" normalizeH="0" baseline="0" noProof="0" dirty="0">
                <a:ln>
                  <a:noFill/>
                </a:ln>
                <a:solidFill>
                  <a:srgbClr val="293F83"/>
                </a:solidFill>
                <a:effectLst/>
                <a:uLnTx/>
                <a:uFillTx/>
                <a:latin typeface="Avenir Heavy"/>
                <a:sym typeface="Avenir Heavy"/>
                <a:hlinkClick r:id="rId3"/>
              </a:rPr>
              <a:t> </a:t>
            </a:r>
            <a:endParaRPr lang="en-US" sz="4000" dirty="0">
              <a:latin typeface="Avenir Heavy"/>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4000" b="0" i="1" u="none" strike="noStrike" kern="0" cap="none" spc="0" normalizeH="0" baseline="0" noProof="0" dirty="0">
              <a:ln>
                <a:noFill/>
              </a:ln>
              <a:solidFill>
                <a:srgbClr val="293F83"/>
              </a:solidFill>
              <a:effectLst/>
              <a:uLnTx/>
              <a:uFillTx/>
              <a:latin typeface="Avenir Heavy"/>
              <a:sym typeface="Avenir Heavy"/>
            </a:endParaRPr>
          </a:p>
        </p:txBody>
      </p:sp>
    </p:spTree>
    <p:extLst>
      <p:ext uri="{BB962C8B-B14F-4D97-AF65-F5344CB8AC3E}">
        <p14:creationId xmlns:p14="http://schemas.microsoft.com/office/powerpoint/2010/main" val="27797653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t>–Johnny Appleseed</a:t>
            </a:r>
          </a:p>
        </p:txBody>
      </p:sp>
      <p:sp>
        <p:nvSpPr>
          <p:cNvPr id="138" name="“Type a quote here.”"/>
          <p:cNvSpPr txBox="1">
            <a:spLocks noGrp="1"/>
          </p:cNvSpPr>
          <p:nvPr>
            <p:ph type="body" idx="22"/>
          </p:nvPr>
        </p:nvSpPr>
        <p:spPr>
          <a:prstGeom prst="rect">
            <a:avLst/>
          </a:prstGeom>
        </p:spPr>
        <p:txBody>
          <a:bodyPr/>
          <a:lstStyle/>
          <a:p>
            <a:r>
              <a:t>“Type a quote here.” </a:t>
            </a:r>
          </a:p>
        </p:txBody>
      </p:sp>
      <p:sp>
        <p:nvSpPr>
          <p:cNvPr id="13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140" name="State Law  Practicing an Occupation"/>
          <p:cNvSpPr txBox="1"/>
          <p:nvPr/>
        </p:nvSpPr>
        <p:spPr>
          <a:xfrm>
            <a:off x="4305300" y="2790027"/>
            <a:ext cx="14960601" cy="3581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dirty="0"/>
              <a:t>State Law </a:t>
            </a:r>
            <a:br>
              <a:rPr dirty="0"/>
            </a:br>
            <a:r>
              <a:rPr dirty="0"/>
              <a:t>Practicing an Occupation</a:t>
            </a:r>
          </a:p>
        </p:txBody>
      </p:sp>
      <p:sp>
        <p:nvSpPr>
          <p:cNvPr id="141" name="Are you helping someone with a health problem?"/>
          <p:cNvSpPr txBox="1"/>
          <p:nvPr/>
        </p:nvSpPr>
        <p:spPr>
          <a:xfrm>
            <a:off x="2608713" y="7412705"/>
            <a:ext cx="19621501"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algn="ctr"/>
            <a:r>
              <a:rPr dirty="0"/>
              <a:t>Are you helping someone with a health problem?</a:t>
            </a:r>
          </a:p>
        </p:txBody>
      </p:sp>
      <p:pic>
        <p:nvPicPr>
          <p:cNvPr id="14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69" name="–Johnny Appleseed"/>
          <p:cNvSpPr txBox="1">
            <a:spLocks noGrp="1"/>
          </p:cNvSpPr>
          <p:nvPr>
            <p:ph type="body" idx="21"/>
          </p:nvPr>
        </p:nvSpPr>
        <p:spPr>
          <a:prstGeom prst="rect">
            <a:avLst/>
          </a:prstGeom>
        </p:spPr>
        <p:txBody>
          <a:bodyPr/>
          <a:lstStyle/>
          <a:p>
            <a:r>
              <a:t>–Johnny Appleseed</a:t>
            </a:r>
          </a:p>
        </p:txBody>
      </p:sp>
      <p:sp>
        <p:nvSpPr>
          <p:cNvPr id="370" name="“Type a quote here.”"/>
          <p:cNvSpPr txBox="1">
            <a:spLocks noGrp="1"/>
          </p:cNvSpPr>
          <p:nvPr>
            <p:ph type="body" idx="22"/>
          </p:nvPr>
        </p:nvSpPr>
        <p:spPr>
          <a:prstGeom prst="rect">
            <a:avLst/>
          </a:prstGeom>
        </p:spPr>
        <p:txBody>
          <a:bodyPr/>
          <a:lstStyle/>
          <a:p>
            <a:r>
              <a:t>“Type a quote here.” </a:t>
            </a:r>
          </a:p>
        </p:txBody>
      </p:sp>
      <p:sp>
        <p:nvSpPr>
          <p:cNvPr id="37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372" name="Homeopathic Remedies"/>
          <p:cNvSpPr txBox="1"/>
          <p:nvPr/>
        </p:nvSpPr>
        <p:spPr>
          <a:xfrm>
            <a:off x="5286631" y="3790176"/>
            <a:ext cx="13537360"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Americans For Homeopathic Choice AFHC</a:t>
            </a:r>
            <a:r>
              <a:rPr kumimoji="0" sz="6000" b="1"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 </a:t>
            </a:r>
          </a:p>
        </p:txBody>
      </p:sp>
      <p:pic>
        <p:nvPicPr>
          <p:cNvPr id="373"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74" name="A need for CHANGING THE LAW"/>
          <p:cNvSpPr txBox="1"/>
          <p:nvPr/>
        </p:nvSpPr>
        <p:spPr>
          <a:xfrm>
            <a:off x="5550338" y="5263606"/>
            <a:ext cx="13009972"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90000"/>
              </a:lnSpc>
              <a:spcBef>
                <a:spcPts val="1000"/>
              </a:spcBef>
              <a:spcAft>
                <a:spcPts val="0"/>
              </a:spcAft>
              <a:buClrTx/>
              <a:buSzTx/>
              <a:buFontTx/>
              <a:buNone/>
              <a:tabLst/>
              <a:defRPr/>
            </a:pPr>
            <a:r>
              <a:rPr kumimoji="0" lang="en-US" sz="6000" b="1"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Heavy"/>
                <a:sym typeface="Avenir Heavy"/>
              </a:rPr>
              <a:t>Initiating Amendment to Appropriations</a:t>
            </a:r>
            <a:endParaRPr kumimoji="0" sz="6000" b="1"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Heavy"/>
              <a:sym typeface="Avenir Heavy"/>
            </a:endParaRPr>
          </a:p>
        </p:txBody>
      </p:sp>
      <p:sp>
        <p:nvSpPr>
          <p:cNvPr id="3" name="TextBox 2">
            <a:extLst>
              <a:ext uri="{FF2B5EF4-FFF2-40B4-BE49-F238E27FC236}">
                <a16:creationId xmlns:a16="http://schemas.microsoft.com/office/drawing/2014/main" id="{B87F4021-F505-18C3-64C2-FC8BC19BEF04}"/>
              </a:ext>
            </a:extLst>
          </p:cNvPr>
          <p:cNvSpPr txBox="1"/>
          <p:nvPr/>
        </p:nvSpPr>
        <p:spPr>
          <a:xfrm>
            <a:off x="3314700" y="7000332"/>
            <a:ext cx="1733128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rgbClr val="632423"/>
                </a:solidFill>
                <a:effectLst/>
                <a:uFillTx/>
                <a:latin typeface="+mj-lt"/>
                <a:ea typeface="Helvetica Neue"/>
                <a:cs typeface="Helvetica Neue"/>
                <a:sym typeface="Helvetica Neue"/>
              </a:rPr>
              <a:t>National Health Freedom Action</a:t>
            </a:r>
          </a:p>
          <a:p>
            <a:pPr marL="0" marR="0" indent="0" algn="ctr" defTabSz="825500" rtl="0" fontAlgn="auto" latinLnBrk="0" hangingPunct="0">
              <a:lnSpc>
                <a:spcPct val="100000"/>
              </a:lnSpc>
              <a:spcBef>
                <a:spcPts val="0"/>
              </a:spcBef>
              <a:spcAft>
                <a:spcPts val="0"/>
              </a:spcAft>
              <a:buClrTx/>
              <a:buSzTx/>
              <a:buFontTx/>
              <a:buNone/>
              <a:tabLst/>
            </a:pPr>
            <a:endParaRPr lang="en-US" dirty="0">
              <a:solidFill>
                <a:srgbClr val="632423"/>
              </a:solidFill>
            </a:endParaRPr>
          </a:p>
          <a:p>
            <a:pPr marL="0" marR="0" indent="0" algn="ctr" defTabSz="8255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rgbClr val="B02418"/>
                </a:solidFill>
                <a:effectLst/>
                <a:uFillTx/>
                <a:latin typeface="+mn-lt"/>
                <a:ea typeface="Helvetica Neue"/>
                <a:cs typeface="Helvetica Neue"/>
                <a:sym typeface="Helvetica Neue"/>
              </a:rPr>
              <a:t>Sharing Draft Language for Long Term Solution</a:t>
            </a:r>
          </a:p>
        </p:txBody>
      </p:sp>
    </p:spTree>
    <p:extLst>
      <p:ext uri="{BB962C8B-B14F-4D97-AF65-F5344CB8AC3E}">
        <p14:creationId xmlns:p14="http://schemas.microsoft.com/office/powerpoint/2010/main" val="332321148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77" name="–Johnny Appleseed"/>
          <p:cNvSpPr txBox="1">
            <a:spLocks noGrp="1"/>
          </p:cNvSpPr>
          <p:nvPr>
            <p:ph type="body" idx="21"/>
          </p:nvPr>
        </p:nvSpPr>
        <p:spPr>
          <a:prstGeom prst="rect">
            <a:avLst/>
          </a:prstGeom>
        </p:spPr>
        <p:txBody>
          <a:bodyPr/>
          <a:lstStyle/>
          <a:p>
            <a:r>
              <a:t>–Johnny Appleseed</a:t>
            </a:r>
          </a:p>
        </p:txBody>
      </p:sp>
      <p:sp>
        <p:nvSpPr>
          <p:cNvPr id="378" name="“Type a quote here.”"/>
          <p:cNvSpPr txBox="1">
            <a:spLocks noGrp="1"/>
          </p:cNvSpPr>
          <p:nvPr>
            <p:ph type="body" idx="22"/>
          </p:nvPr>
        </p:nvSpPr>
        <p:spPr>
          <a:prstGeom prst="rect">
            <a:avLst/>
          </a:prstGeom>
        </p:spPr>
        <p:txBody>
          <a:bodyPr/>
          <a:lstStyle/>
          <a:p>
            <a:r>
              <a:t>“Type a quote here.” </a:t>
            </a:r>
          </a:p>
        </p:txBody>
      </p:sp>
      <p:sp>
        <p:nvSpPr>
          <p:cNvPr id="37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380" name="Homeopathic Remedies"/>
          <p:cNvSpPr txBox="1"/>
          <p:nvPr/>
        </p:nvSpPr>
        <p:spPr>
          <a:xfrm>
            <a:off x="5480029" y="1984232"/>
            <a:ext cx="1308050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b="1" dirty="0"/>
              <a:t>Homeopathic Remedies </a:t>
            </a:r>
          </a:p>
        </p:txBody>
      </p:sp>
      <p:pic>
        <p:nvPicPr>
          <p:cNvPr id="381"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82" name="Burden of Proof on Government"/>
          <p:cNvSpPr txBox="1"/>
          <p:nvPr/>
        </p:nvSpPr>
        <p:spPr>
          <a:xfrm>
            <a:off x="6167212" y="4419807"/>
            <a:ext cx="11608948"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algn="ctr"/>
            <a:r>
              <a:rPr b="1" dirty="0"/>
              <a:t>Burden of Proof on Government</a:t>
            </a:r>
            <a:endParaRPr sz="1200" b="1" dirty="0"/>
          </a:p>
        </p:txBody>
      </p:sp>
      <p:sp>
        <p:nvSpPr>
          <p:cNvPr id="383" name="The burden of proof needs to be on the government to show harm by clear and convincing evidence before restricting a product, similar to the burden of proof for dietary supplements and products that are Generally Recognized as Safe (GRAS)."/>
          <p:cNvSpPr txBox="1"/>
          <p:nvPr/>
        </p:nvSpPr>
        <p:spPr>
          <a:xfrm>
            <a:off x="4943664" y="5468214"/>
            <a:ext cx="14869340" cy="563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r>
              <a:rPr dirty="0"/>
              <a:t>The burden of proof needs to be on the government to show harm by clear and convincing evidence before restricting a product, similar to the burden of proof for dietary supplements and products that are Generally Recognized as Safe (GRAS).</a:t>
            </a:r>
            <a:endParaRPr sz="1200"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85" name="–Johnny Appleseed"/>
          <p:cNvSpPr txBox="1">
            <a:spLocks noGrp="1"/>
          </p:cNvSpPr>
          <p:nvPr>
            <p:ph type="body" idx="21"/>
          </p:nvPr>
        </p:nvSpPr>
        <p:spPr>
          <a:prstGeom prst="rect">
            <a:avLst/>
          </a:prstGeom>
        </p:spPr>
        <p:txBody>
          <a:bodyPr/>
          <a:lstStyle/>
          <a:p>
            <a:r>
              <a:t>–Johnny Appleseed</a:t>
            </a:r>
          </a:p>
        </p:txBody>
      </p:sp>
      <p:sp>
        <p:nvSpPr>
          <p:cNvPr id="386" name="“Type a quote here.”"/>
          <p:cNvSpPr txBox="1">
            <a:spLocks noGrp="1"/>
          </p:cNvSpPr>
          <p:nvPr>
            <p:ph type="body" idx="22"/>
          </p:nvPr>
        </p:nvSpPr>
        <p:spPr>
          <a:prstGeom prst="rect">
            <a:avLst/>
          </a:prstGeom>
        </p:spPr>
        <p:txBody>
          <a:bodyPr/>
          <a:lstStyle/>
          <a:p>
            <a:r>
              <a:t>“Type a quote here.” </a:t>
            </a:r>
          </a:p>
        </p:txBody>
      </p:sp>
      <p:sp>
        <p:nvSpPr>
          <p:cNvPr id="387"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388" name="NHFC Has Designed  Model Federal Legislation"/>
          <p:cNvSpPr txBox="1"/>
          <p:nvPr/>
        </p:nvSpPr>
        <p:spPr>
          <a:xfrm>
            <a:off x="6848645" y="2130621"/>
            <a:ext cx="10038004"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dirty="0"/>
              <a:t>NHFC</a:t>
            </a:r>
            <a:br>
              <a:rPr dirty="0"/>
            </a:br>
            <a:r>
              <a:rPr lang="en-US" dirty="0"/>
              <a:t>Long-term solution</a:t>
            </a:r>
            <a:endParaRPr dirty="0"/>
          </a:p>
        </p:txBody>
      </p:sp>
      <p:pic>
        <p:nvPicPr>
          <p:cNvPr id="389"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90" name="Draft Model Legislation, Long and Short Versions, are available from NHFC staff attorneys for review and consideration."/>
          <p:cNvSpPr txBox="1"/>
          <p:nvPr/>
        </p:nvSpPr>
        <p:spPr>
          <a:xfrm>
            <a:off x="4261378" y="5855216"/>
            <a:ext cx="14869340" cy="61965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defRPr sz="6600" b="0" i="1">
                <a:solidFill>
                  <a:srgbClr val="293F83"/>
                </a:solidFill>
                <a:latin typeface="+mn-lt"/>
                <a:ea typeface="+mn-ea"/>
                <a:cs typeface="+mn-cs"/>
                <a:sym typeface="Avenir Heavy"/>
              </a:defRPr>
            </a:lvl1pPr>
          </a:lstStyle>
          <a:p>
            <a:r>
              <a:rPr dirty="0"/>
              <a:t>Draft </a:t>
            </a:r>
            <a:r>
              <a:rPr lang="en-US" dirty="0"/>
              <a:t>Federal </a:t>
            </a:r>
            <a:r>
              <a:rPr dirty="0"/>
              <a:t>Legislation, </a:t>
            </a:r>
            <a:r>
              <a:rPr lang="en-US" dirty="0"/>
              <a:t>to change the federal law. </a:t>
            </a:r>
          </a:p>
          <a:p>
            <a:endParaRPr lang="en-US" dirty="0"/>
          </a:p>
          <a:p>
            <a:r>
              <a:rPr dirty="0"/>
              <a:t>Long and Short Versions, are available from NHFC staff attorneys for review and consideration.</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85" name="–Johnny Appleseed"/>
          <p:cNvSpPr txBox="1">
            <a:spLocks noGrp="1"/>
          </p:cNvSpPr>
          <p:nvPr>
            <p:ph type="body" idx="21"/>
          </p:nvPr>
        </p:nvSpPr>
        <p:spPr>
          <a:prstGeom prst="rect">
            <a:avLst/>
          </a:prstGeom>
        </p:spPr>
        <p:txBody>
          <a:bodyPr/>
          <a:lstStyle/>
          <a:p>
            <a:r>
              <a:t>–Johnny Appleseed</a:t>
            </a:r>
          </a:p>
        </p:txBody>
      </p:sp>
      <p:sp>
        <p:nvSpPr>
          <p:cNvPr id="386" name="“Type a quote here.”"/>
          <p:cNvSpPr txBox="1">
            <a:spLocks noGrp="1"/>
          </p:cNvSpPr>
          <p:nvPr>
            <p:ph type="body" idx="22"/>
          </p:nvPr>
        </p:nvSpPr>
        <p:spPr>
          <a:prstGeom prst="rect">
            <a:avLst/>
          </a:prstGeom>
        </p:spPr>
        <p:txBody>
          <a:bodyPr/>
          <a:lstStyle/>
          <a:p>
            <a:r>
              <a:t>“Type a quote here.” </a:t>
            </a:r>
          </a:p>
        </p:txBody>
      </p:sp>
      <p:sp>
        <p:nvSpPr>
          <p:cNvPr id="387"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5451A3"/>
              </a:solidFill>
              <a:effectLst/>
              <a:uLnTx/>
              <a:uFillTx/>
              <a:latin typeface="Helvetica Neue Medium"/>
              <a:sym typeface="Helvetica Neue Medium"/>
            </a:endParaRPr>
          </a:p>
        </p:txBody>
      </p:sp>
      <p:sp>
        <p:nvSpPr>
          <p:cNvPr id="388" name="NHFC Has Designed  Model Federal Legislation"/>
          <p:cNvSpPr txBox="1"/>
          <p:nvPr/>
        </p:nvSpPr>
        <p:spPr>
          <a:xfrm>
            <a:off x="4810435" y="3717329"/>
            <a:ext cx="14114441" cy="471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sz="10000" b="0" dirty="0">
                <a:solidFill>
                  <a:srgbClr val="632423"/>
                </a:solidFill>
                <a:effectLst>
                  <a:outerShdw blurRad="12700" dist="25400" dir="2700000" rotWithShape="0">
                    <a:srgbClr val="DDDDDD"/>
                  </a:outerShdw>
                </a:effectLst>
                <a:latin typeface="Avenir Heavy"/>
                <a:sym typeface="Avenir Heavy"/>
              </a:rPr>
              <a:t>PROTECT ACCESS TO</a:t>
            </a:r>
          </a:p>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 HOMEOPATHIC REMEDIES</a:t>
            </a:r>
          </a:p>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sz="10000" b="0" dirty="0">
                <a:solidFill>
                  <a:srgbClr val="632423"/>
                </a:solidFill>
                <a:effectLst>
                  <a:outerShdw blurRad="12700" dist="25400" dir="2700000" rotWithShape="0">
                    <a:srgbClr val="DDDDDD"/>
                  </a:outerShdw>
                </a:effectLst>
                <a:latin typeface="Avenir Heavy"/>
                <a:sym typeface="Avenir Heavy"/>
              </a:rPr>
              <a:t>AND PRACTITIONERS</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pic>
        <p:nvPicPr>
          <p:cNvPr id="389"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Tree>
    <p:extLst>
      <p:ext uri="{BB962C8B-B14F-4D97-AF65-F5344CB8AC3E}">
        <p14:creationId xmlns:p14="http://schemas.microsoft.com/office/powerpoint/2010/main" val="381245955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95" name="PMB 218,  2136 Ford Parkway,  St. Paul, MN  55116-1863…"/>
          <p:cNvSpPr txBox="1"/>
          <p:nvPr/>
        </p:nvSpPr>
        <p:spPr>
          <a:xfrm>
            <a:off x="1907672" y="10464453"/>
            <a:ext cx="20568656" cy="208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buClr>
                <a:srgbClr val="5FCBEF"/>
              </a:buClr>
              <a:buFont typeface="Wingdings 3"/>
              <a:defRPr sz="3800" b="0">
                <a:solidFill>
                  <a:srgbClr val="293F83"/>
                </a:solidFill>
                <a:latin typeface="+mn-lt"/>
                <a:ea typeface="+mn-ea"/>
                <a:cs typeface="+mn-cs"/>
                <a:sym typeface="Avenir Heavy"/>
              </a:defRPr>
            </a:pPr>
            <a:r>
              <a:t>PMB 218,  2136 Ford Parkway,  St. Paul, MN  55116-1863</a:t>
            </a:r>
          </a:p>
          <a:p>
            <a:pPr>
              <a:buClr>
                <a:srgbClr val="5FCBEF"/>
              </a:buClr>
              <a:buFont typeface="Wingdings 3"/>
              <a:defRPr sz="3800" b="0">
                <a:solidFill>
                  <a:srgbClr val="293F83"/>
                </a:solidFill>
                <a:latin typeface="+mn-lt"/>
                <a:ea typeface="+mn-ea"/>
                <a:cs typeface="+mn-cs"/>
                <a:sym typeface="Avenir Heavy"/>
              </a:defRPr>
            </a:pPr>
            <a:r>
              <a:rPr>
                <a:hlinkClick r:id="rId2"/>
              </a:rPr>
              <a:t>www.nationalhealthfreedom.org</a:t>
            </a:r>
            <a:r>
              <a:t>  </a:t>
            </a:r>
          </a:p>
          <a:p>
            <a:pPr>
              <a:buClr>
                <a:srgbClr val="5FCBEF"/>
              </a:buClr>
              <a:buFont typeface="Wingdings 3"/>
              <a:defRPr sz="3800" b="0">
                <a:solidFill>
                  <a:srgbClr val="293F83"/>
                </a:solidFill>
                <a:latin typeface="+mn-lt"/>
                <a:ea typeface="+mn-ea"/>
                <a:cs typeface="+mn-cs"/>
                <a:sym typeface="Avenir Heavy"/>
              </a:defRPr>
            </a:pPr>
            <a:r>
              <a:t>E-mail: info@nationalhealthfreedom.org</a:t>
            </a:r>
          </a:p>
        </p:txBody>
      </p:sp>
      <p:pic>
        <p:nvPicPr>
          <p:cNvPr id="396" name="NHFA_2021AnnualReport_Julie.Savedformidmlfile copy2.jpg" descr="NHFA_2021AnnualReport_Julie.Savedformidmlfile copy2.jpg"/>
          <p:cNvPicPr>
            <a:picLocks noChangeAspect="1"/>
          </p:cNvPicPr>
          <p:nvPr/>
        </p:nvPicPr>
        <p:blipFill>
          <a:blip r:embed="rId3"/>
          <a:srcRect l="2951" t="2836" r="2951" b="38724"/>
          <a:stretch>
            <a:fillRect/>
          </a:stretch>
        </p:blipFill>
        <p:spPr>
          <a:xfrm>
            <a:off x="929699" y="728993"/>
            <a:ext cx="11026080" cy="8861814"/>
          </a:xfrm>
          <a:prstGeom prst="rect">
            <a:avLst/>
          </a:prstGeom>
          <a:ln w="12700">
            <a:miter lim="400000"/>
          </a:ln>
        </p:spPr>
      </p:pic>
      <p:pic>
        <p:nvPicPr>
          <p:cNvPr id="397" name="NHFA_2021AnnualReport_Julie.Savedformidmlfile copy.jpg" descr="NHFA_2021AnnualReport_Julie.Savedformidmlfile copy.jpg"/>
          <p:cNvPicPr>
            <a:picLocks noChangeAspect="1"/>
          </p:cNvPicPr>
          <p:nvPr/>
        </p:nvPicPr>
        <p:blipFill>
          <a:blip r:embed="rId4"/>
          <a:srcRect l="2922" t="2572" r="2922" b="38731"/>
          <a:stretch>
            <a:fillRect/>
          </a:stretch>
        </p:blipFill>
        <p:spPr>
          <a:xfrm>
            <a:off x="12447369" y="719865"/>
            <a:ext cx="11006933" cy="887991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t>–Johnny Appleseed</a:t>
            </a:r>
          </a:p>
        </p:txBody>
      </p:sp>
      <p:sp>
        <p:nvSpPr>
          <p:cNvPr id="145" name="“Type a quote here.”"/>
          <p:cNvSpPr txBox="1">
            <a:spLocks noGrp="1"/>
          </p:cNvSpPr>
          <p:nvPr>
            <p:ph type="body" idx="22"/>
          </p:nvPr>
        </p:nvSpPr>
        <p:spPr>
          <a:prstGeom prst="rect">
            <a:avLst/>
          </a:prstGeom>
        </p:spPr>
        <p:txBody>
          <a:bodyPr/>
          <a:lstStyle/>
          <a:p>
            <a:r>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147" name="State of Minnesota Practice of Medicine Defined"/>
          <p:cNvSpPr txBox="1"/>
          <p:nvPr/>
        </p:nvSpPr>
        <p:spPr>
          <a:xfrm>
            <a:off x="3080385" y="1850227"/>
            <a:ext cx="17359631" cy="3581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t>State of Minnesota</a:t>
            </a:r>
            <a:br/>
            <a:r>
              <a:t>Practice of Medicine Defined</a:t>
            </a: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3497713" y="6200774"/>
            <a:ext cx="17038837" cy="365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r>
              <a:rPr dirty="0"/>
              <a:t>(3) Offers or undertakes to prevent or diagnose, correct or treat by any means, methods, devices, or instrumentalities, any disease, illness, pain, wound, fracture, infirmity, deformity, or defect of any person</a:t>
            </a: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5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152" name="Freedom Solution"/>
          <p:cNvSpPr txBox="1"/>
          <p:nvPr/>
        </p:nvSpPr>
        <p:spPr>
          <a:xfrm>
            <a:off x="6527165" y="2794000"/>
            <a:ext cx="10720071" cy="3581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t>Freedom Solution</a:t>
            </a:r>
            <a:br/>
            <a:endParaRPr/>
          </a:p>
        </p:txBody>
      </p:sp>
      <p:sp>
        <p:nvSpPr>
          <p:cNvPr id="153" name="State Safe Harbor  Practitioner Exemption Laws"/>
          <p:cNvSpPr txBox="1"/>
          <p:nvPr/>
        </p:nvSpPr>
        <p:spPr>
          <a:xfrm>
            <a:off x="5737326" y="5760720"/>
            <a:ext cx="12299748" cy="3820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90000"/>
              </a:lnSpc>
              <a:spcBef>
                <a:spcPts val="1000"/>
              </a:spcBef>
              <a:defRPr sz="7400" b="0">
                <a:solidFill>
                  <a:srgbClr val="293F83"/>
                </a:solidFill>
                <a:effectLst>
                  <a:outerShdw blurRad="12700" dist="25400" dir="2700000" rotWithShape="0">
                    <a:srgbClr val="DDDDDD"/>
                  </a:outerShdw>
                </a:effectLst>
                <a:latin typeface="Avenir Medium"/>
                <a:ea typeface="Avenir Medium"/>
                <a:cs typeface="Avenir Medium"/>
                <a:sym typeface="Avenir Medium"/>
              </a:defRPr>
            </a:pPr>
            <a:r>
              <a:t>State Safe Harbor </a:t>
            </a:r>
            <a:br/>
            <a:r>
              <a:t>Practitioner Exemption Laws</a:t>
            </a:r>
          </a:p>
        </p:txBody>
      </p:sp>
      <p:pic>
        <p:nvPicPr>
          <p:cNvPr id="154"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56" name="–Johnny Appleseed"/>
          <p:cNvSpPr txBox="1">
            <a:spLocks noGrp="1"/>
          </p:cNvSpPr>
          <p:nvPr>
            <p:ph type="body" idx="21"/>
          </p:nvPr>
        </p:nvSpPr>
        <p:spPr>
          <a:prstGeom prst="rect">
            <a:avLst/>
          </a:prstGeom>
        </p:spPr>
        <p:txBody>
          <a:bodyPr/>
          <a:lstStyle/>
          <a:p>
            <a:r>
              <a:t>–Johnny Appleseed</a:t>
            </a:r>
          </a:p>
        </p:txBody>
      </p:sp>
      <p:sp>
        <p:nvSpPr>
          <p:cNvPr id="157" name="“Type a quote here.”"/>
          <p:cNvSpPr txBox="1">
            <a:spLocks noGrp="1"/>
          </p:cNvSpPr>
          <p:nvPr>
            <p:ph type="body" idx="22"/>
          </p:nvPr>
        </p:nvSpPr>
        <p:spPr>
          <a:prstGeom prst="rect">
            <a:avLst/>
          </a:prstGeom>
        </p:spPr>
        <p:txBody>
          <a:bodyPr/>
          <a:lstStyle/>
          <a:p>
            <a:r>
              <a:t>“Type a quote here.” </a:t>
            </a:r>
          </a:p>
        </p:txBody>
      </p:sp>
      <p:sp>
        <p:nvSpPr>
          <p:cNvPr id="15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159" name="EXEMPTION:  MN 146A  Complementary and Alternative Practices  include but are not limited to:"/>
          <p:cNvSpPr txBox="1"/>
          <p:nvPr/>
        </p:nvSpPr>
        <p:spPr>
          <a:xfrm>
            <a:off x="3538029" y="1663537"/>
            <a:ext cx="16444342" cy="30403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80000"/>
              </a:lnSpc>
              <a:defRPr sz="6500" b="0">
                <a:solidFill>
                  <a:srgbClr val="632423"/>
                </a:solidFill>
                <a:effectLst>
                  <a:outerShdw blurRad="12700" dist="25400" dir="2700000" rotWithShape="0">
                    <a:srgbClr val="DDDDDD"/>
                  </a:outerShdw>
                </a:effectLst>
                <a:latin typeface="+mn-lt"/>
                <a:ea typeface="+mn-ea"/>
                <a:cs typeface="+mn-cs"/>
                <a:sym typeface="Avenir Heavy"/>
              </a:defRPr>
            </a:pPr>
            <a:r>
              <a:t>EXEMPTION:  MN 146A </a:t>
            </a:r>
            <a:br/>
            <a:r>
              <a:t>Complementary and Alternative Practices </a:t>
            </a:r>
            <a:br/>
            <a:r>
              <a:rPr u="sng"/>
              <a:t>include but are not limited to</a:t>
            </a:r>
            <a:r>
              <a:rPr u="sng">
                <a:latin typeface="Calibri"/>
                <a:ea typeface="Calibri"/>
                <a:cs typeface="Calibri"/>
                <a:sym typeface="Calibri"/>
              </a:rPr>
              <a:t>:</a:t>
            </a:r>
          </a:p>
        </p:txBody>
      </p:sp>
      <p:sp>
        <p:nvSpPr>
          <p:cNvPr id="160" name="(1) acupressure; (2) anthroposophy; (3) aroma therapy; (4) ayurveda; (5) cranial sacral therapy; (6) culturally traditional healing practices; (7) detoxification practices and therapies; (8) energetic healing; (9)polarity  therapy; (10) folk practices; ("/>
          <p:cNvSpPr txBox="1"/>
          <p:nvPr/>
        </p:nvSpPr>
        <p:spPr>
          <a:xfrm>
            <a:off x="3240781" y="5172074"/>
            <a:ext cx="17641492" cy="6324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defRPr sz="3600" b="0" i="1">
                <a:solidFill>
                  <a:srgbClr val="293F83"/>
                </a:solidFill>
                <a:latin typeface="+mn-lt"/>
                <a:ea typeface="+mn-ea"/>
                <a:cs typeface="+mn-cs"/>
                <a:sym typeface="Avenir Heavy"/>
              </a:defRPr>
            </a:lvl1pPr>
          </a:lstStyle>
          <a:p>
            <a:r>
              <a:rPr sz="4000" dirty="0"/>
              <a:t>(1) acupressure; (2) anthroposophy; (3) aroma therapy; (4) ayurveda; (5) cranial sacral therapy; (6) culturally traditional healing practices; (7) detoxification practices and therapies; (8) energetic healing; (9)polarity  therapy; (10) folk practices; (11) healing practices utilizing  food, food supplements, nutrients, and the physical forces of  heat, cold, water, touch, and light; (12) Gerson therapy and colostrum therapy; (13) healing touch; (14) herbology or herbalism; (15) homeopathy; (16) nondiagnostic iridology; (17) body work, massage, and massage therapy; (18) meditation; (19) mind-body healing practices; (20) naturopathy; (21) noninvasive instrumentalities; and (22) traditional Oriental practices, such  as Qi Gong energy healing. </a:t>
            </a:r>
          </a:p>
        </p:txBody>
      </p:sp>
      <p:pic>
        <p:nvPicPr>
          <p:cNvPr id="16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63" name="–Johnny Appleseed"/>
          <p:cNvSpPr txBox="1">
            <a:spLocks noGrp="1"/>
          </p:cNvSpPr>
          <p:nvPr>
            <p:ph type="body" idx="21"/>
          </p:nvPr>
        </p:nvSpPr>
        <p:spPr>
          <a:prstGeom prst="rect">
            <a:avLst/>
          </a:prstGeom>
        </p:spPr>
        <p:txBody>
          <a:bodyPr/>
          <a:lstStyle/>
          <a:p>
            <a:r>
              <a:t>–Johnny Appleseed</a:t>
            </a:r>
          </a:p>
        </p:txBody>
      </p:sp>
      <p:sp>
        <p:nvSpPr>
          <p:cNvPr id="164" name="“Type a quote here.”"/>
          <p:cNvSpPr txBox="1">
            <a:spLocks noGrp="1"/>
          </p:cNvSpPr>
          <p:nvPr>
            <p:ph type="body" idx="22"/>
          </p:nvPr>
        </p:nvSpPr>
        <p:spPr>
          <a:prstGeom prst="rect">
            <a:avLst/>
          </a:prstGeom>
        </p:spPr>
        <p:txBody>
          <a:bodyPr/>
          <a:lstStyle/>
          <a:p>
            <a:r>
              <a:t>“Type a quote here.” </a:t>
            </a:r>
          </a:p>
        </p:txBody>
      </p:sp>
      <p:sp>
        <p:nvSpPr>
          <p:cNvPr id="165"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166" name="Homeopathic Remedies"/>
          <p:cNvSpPr txBox="1"/>
          <p:nvPr/>
        </p:nvSpPr>
        <p:spPr>
          <a:xfrm>
            <a:off x="4878704" y="3105149"/>
            <a:ext cx="1462659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t>Homeopathic Remedies </a:t>
            </a:r>
          </a:p>
        </p:txBody>
      </p:sp>
      <p:sp>
        <p:nvSpPr>
          <p:cNvPr id="167" name="Are you making or selling remedies or making health claims that are not approved drug claims?"/>
          <p:cNvSpPr txBox="1"/>
          <p:nvPr/>
        </p:nvSpPr>
        <p:spPr>
          <a:xfrm>
            <a:off x="5679037" y="5750560"/>
            <a:ext cx="13934175" cy="4551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t>Are you making or selling remedies or making health claims that are not approved drug claims?</a:t>
            </a:r>
          </a:p>
        </p:txBody>
      </p:sp>
      <p:pic>
        <p:nvPicPr>
          <p:cNvPr id="168"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79" name="–Johnny Appleseed"/>
          <p:cNvSpPr txBox="1">
            <a:spLocks noGrp="1"/>
          </p:cNvSpPr>
          <p:nvPr>
            <p:ph type="body" idx="21"/>
          </p:nvPr>
        </p:nvSpPr>
        <p:spPr>
          <a:prstGeom prst="rect">
            <a:avLst/>
          </a:prstGeom>
        </p:spPr>
        <p:txBody>
          <a:bodyPr/>
          <a:lstStyle/>
          <a:p>
            <a:r>
              <a:t>–Johnny Appleseed</a:t>
            </a:r>
          </a:p>
        </p:txBody>
      </p:sp>
      <p:sp>
        <p:nvSpPr>
          <p:cNvPr id="180" name="“Type a quote here.”"/>
          <p:cNvSpPr txBox="1">
            <a:spLocks noGrp="1"/>
          </p:cNvSpPr>
          <p:nvPr>
            <p:ph type="body" idx="22"/>
          </p:nvPr>
        </p:nvSpPr>
        <p:spPr>
          <a:prstGeom prst="rect">
            <a:avLst/>
          </a:prstGeom>
        </p:spPr>
        <p:txBody>
          <a:bodyPr/>
          <a:lstStyle/>
          <a:p>
            <a:r>
              <a:t>“Type a quote here.” </a:t>
            </a:r>
          </a:p>
        </p:txBody>
      </p:sp>
      <p:sp>
        <p:nvSpPr>
          <p:cNvPr id="181" name="Rectangle"/>
          <p:cNvSpPr/>
          <p:nvPr/>
        </p:nvSpPr>
        <p:spPr>
          <a:xfrm>
            <a:off x="86598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pic>
        <p:nvPicPr>
          <p:cNvPr id="182"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
        <p:nvSpPr>
          <p:cNvPr id="183" name="Oval"/>
          <p:cNvSpPr/>
          <p:nvPr/>
        </p:nvSpPr>
        <p:spPr>
          <a:xfrm>
            <a:off x="6447336" y="2240640"/>
            <a:ext cx="11489328" cy="8498120"/>
          </a:xfrm>
          <a:prstGeom prst="ellipse">
            <a:avLst/>
          </a:prstGeom>
          <a:gradFill>
            <a:gsLst>
              <a:gs pos="0">
                <a:srgbClr val="632423"/>
              </a:gs>
              <a:gs pos="100000">
                <a:srgbClr val="B19291"/>
              </a:gs>
              <a:gs pos="100000">
                <a:srgbClr val="FFFFFF"/>
              </a:gs>
            </a:gsLst>
            <a:lin ang="5400000"/>
          </a:gradFill>
          <a:ln w="76200">
            <a:solidFill>
              <a:srgbClr val="632423"/>
            </a:solidFill>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184" name="Commerce"/>
          <p:cNvSpPr txBox="1"/>
          <p:nvPr/>
        </p:nvSpPr>
        <p:spPr>
          <a:xfrm>
            <a:off x="4175009" y="6973592"/>
            <a:ext cx="15690546" cy="25209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lnSpc>
                <a:spcPct val="90000"/>
              </a:lnSpc>
              <a:spcBef>
                <a:spcPts val="1000"/>
              </a:spcBef>
              <a:defRPr sz="7800" b="0" i="1">
                <a:solidFill>
                  <a:srgbClr val="FFFFFF"/>
                </a:solidFill>
                <a:effectLst>
                  <a:outerShdw blurRad="12700" dist="25400" dir="2700000" rotWithShape="0">
                    <a:srgbClr val="DDDDDD"/>
                  </a:outerShdw>
                </a:effectLst>
                <a:latin typeface="Times Roman"/>
                <a:ea typeface="Times Roman"/>
                <a:cs typeface="Times Roman"/>
                <a:sym typeface="Times Roman"/>
              </a:defRPr>
            </a:lvl1pPr>
          </a:lstStyle>
          <a:p>
            <a:r>
              <a:t>Commerce</a:t>
            </a:r>
          </a:p>
        </p:txBody>
      </p:sp>
      <p:sp>
        <p:nvSpPr>
          <p:cNvPr id="185" name="Federal"/>
          <p:cNvSpPr txBox="1"/>
          <p:nvPr/>
        </p:nvSpPr>
        <p:spPr>
          <a:xfrm>
            <a:off x="9087445" y="4673889"/>
            <a:ext cx="5865674" cy="2324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2800" b="0">
                <a:solidFill>
                  <a:srgbClr val="FFFFFF"/>
                </a:solidFill>
                <a:effectLst>
                  <a:outerShdw blurRad="12700" dist="25400" dir="2700000" rotWithShape="0">
                    <a:srgbClr val="DDDDDD"/>
                  </a:outerShdw>
                </a:effectLst>
                <a:latin typeface="+mn-lt"/>
                <a:ea typeface="+mn-ea"/>
                <a:cs typeface="+mn-cs"/>
                <a:sym typeface="Avenir Heavy"/>
              </a:defRPr>
            </a:lvl1pPr>
          </a:lstStyle>
          <a:p>
            <a:r>
              <a:t>Federal</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70" name="–Johnny Appleseed"/>
          <p:cNvSpPr txBox="1">
            <a:spLocks noGrp="1"/>
          </p:cNvSpPr>
          <p:nvPr>
            <p:ph type="body" idx="21"/>
          </p:nvPr>
        </p:nvSpPr>
        <p:spPr>
          <a:prstGeom prst="rect">
            <a:avLst/>
          </a:prstGeom>
        </p:spPr>
        <p:txBody>
          <a:bodyPr/>
          <a:lstStyle/>
          <a:p>
            <a:r>
              <a:t>–Johnny Appleseed</a:t>
            </a:r>
          </a:p>
        </p:txBody>
      </p:sp>
      <p:sp>
        <p:nvSpPr>
          <p:cNvPr id="171" name="“Type a quote here.”"/>
          <p:cNvSpPr txBox="1">
            <a:spLocks noGrp="1"/>
          </p:cNvSpPr>
          <p:nvPr>
            <p:ph type="body" idx="22"/>
          </p:nvPr>
        </p:nvSpPr>
        <p:spPr>
          <a:prstGeom prst="rect">
            <a:avLst/>
          </a:prstGeom>
        </p:spPr>
        <p:txBody>
          <a:bodyPr/>
          <a:lstStyle/>
          <a:p>
            <a:r>
              <a:t>“Type a quote here.” </a:t>
            </a:r>
          </a:p>
        </p:txBody>
      </p:sp>
      <p:sp>
        <p:nvSpPr>
          <p:cNvPr id="172"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a:p>
        </p:txBody>
      </p:sp>
      <p:sp>
        <p:nvSpPr>
          <p:cNvPr id="173" name="Homeopathic Remedies"/>
          <p:cNvSpPr txBox="1"/>
          <p:nvPr/>
        </p:nvSpPr>
        <p:spPr>
          <a:xfrm>
            <a:off x="4142104" y="2184399"/>
            <a:ext cx="14626591"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t>Homeopathic Remedies </a:t>
            </a:r>
          </a:p>
        </p:txBody>
      </p:sp>
      <p:sp>
        <p:nvSpPr>
          <p:cNvPr id="174" name="How are homeopathic products regulated by the federal government?"/>
          <p:cNvSpPr txBox="1"/>
          <p:nvPr/>
        </p:nvSpPr>
        <p:spPr>
          <a:xfrm>
            <a:off x="3381527" y="4723213"/>
            <a:ext cx="15690546" cy="2534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t>How are homeopathic products regulated by the federal government? </a:t>
            </a:r>
            <a:endParaRPr sz="1200"/>
          </a:p>
        </p:txBody>
      </p:sp>
      <p:pic>
        <p:nvPicPr>
          <p:cNvPr id="175"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
        <p:nvSpPr>
          <p:cNvPr id="176" name="Drugs or Food?"/>
          <p:cNvSpPr txBox="1"/>
          <p:nvPr/>
        </p:nvSpPr>
        <p:spPr>
          <a:xfrm>
            <a:off x="8133519" y="7590237"/>
            <a:ext cx="6186563" cy="1483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t>Drugs or Food? </a:t>
            </a:r>
            <a:endParaRPr sz="1200"/>
          </a:p>
        </p:txBody>
      </p:sp>
      <p:sp>
        <p:nvSpPr>
          <p:cNvPr id="177" name="Drugs!"/>
          <p:cNvSpPr txBox="1"/>
          <p:nvPr/>
        </p:nvSpPr>
        <p:spPr>
          <a:xfrm>
            <a:off x="7628999" y="9761383"/>
            <a:ext cx="7652802" cy="168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10400" i="1">
                <a:solidFill>
                  <a:srgbClr val="B02418"/>
                </a:solidFill>
                <a:effectLst>
                  <a:outerShdw blurRad="12700" dist="25400" dir="2700000" rotWithShape="0">
                    <a:srgbClr val="DDDDDD"/>
                  </a:outerShdw>
                </a:effectLst>
                <a:latin typeface="Times Roman"/>
                <a:ea typeface="Times Roman"/>
                <a:cs typeface="Times Roman"/>
                <a:sym typeface="Times Roman"/>
              </a:defRPr>
            </a:lvl1pPr>
          </a:lstStyle>
          <a:p>
            <a:r>
              <a:t>Drugs!</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2256</Words>
  <Application>Microsoft Office PowerPoint</Application>
  <PresentationFormat>Custom</PresentationFormat>
  <Paragraphs>215</Paragraphs>
  <Slides>34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Avenir Black</vt:lpstr>
      <vt:lpstr>Avenir Book</vt:lpstr>
      <vt:lpstr>Avenir Book Oblique</vt:lpstr>
      <vt:lpstr>Avenir Heavy</vt:lpstr>
      <vt:lpstr>Calibri</vt:lpstr>
      <vt:lpstr>Constantia</vt:lpstr>
      <vt:lpstr>Georgia</vt:lpstr>
      <vt:lpstr>Helvetica Neue</vt:lpstr>
      <vt:lpstr>Helvetica Neue Light</vt:lpstr>
      <vt:lpstr>Helvetica Neue Medium</vt:lpstr>
      <vt:lpstr>Wingdings 2</vt:lpstr>
      <vt:lpstr>Wingdings 3</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Judy Buroker</cp:lastModifiedBy>
  <cp:revision>12</cp:revision>
  <dcterms:modified xsi:type="dcterms:W3CDTF">2024-05-09T02:19:43Z</dcterms:modified>
</cp:coreProperties>
</file>