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59"/>
  </p:notesMasterIdLst>
  <p:sldIdLst>
    <p:sldId id="256" r:id="rId3"/>
    <p:sldId id="400" r:id="rId4"/>
    <p:sldId id="349" r:id="rId5"/>
    <p:sldId id="418" r:id="rId6"/>
    <p:sldId id="258" r:id="rId7"/>
    <p:sldId id="417" r:id="rId8"/>
    <p:sldId id="416" r:id="rId9"/>
    <p:sldId id="401" r:id="rId10"/>
    <p:sldId id="419" r:id="rId11"/>
    <p:sldId id="420" r:id="rId12"/>
    <p:sldId id="319" r:id="rId13"/>
    <p:sldId id="371" r:id="rId14"/>
    <p:sldId id="421" r:id="rId15"/>
    <p:sldId id="422" r:id="rId16"/>
    <p:sldId id="263" r:id="rId17"/>
    <p:sldId id="369" r:id="rId18"/>
    <p:sldId id="402" r:id="rId19"/>
    <p:sldId id="405" r:id="rId20"/>
    <p:sldId id="414" r:id="rId21"/>
    <p:sldId id="410" r:id="rId22"/>
    <p:sldId id="403" r:id="rId23"/>
    <p:sldId id="296" r:id="rId24"/>
    <p:sldId id="404" r:id="rId25"/>
    <p:sldId id="411" r:id="rId26"/>
    <p:sldId id="265" r:id="rId27"/>
    <p:sldId id="406" r:id="rId28"/>
    <p:sldId id="407" r:id="rId29"/>
    <p:sldId id="408" r:id="rId30"/>
    <p:sldId id="409" r:id="rId31"/>
    <p:sldId id="413" r:id="rId32"/>
    <p:sldId id="415" r:id="rId33"/>
    <p:sldId id="412" r:id="rId34"/>
    <p:sldId id="372" r:id="rId35"/>
    <p:sldId id="390" r:id="rId36"/>
    <p:sldId id="306" r:id="rId37"/>
    <p:sldId id="370" r:id="rId38"/>
    <p:sldId id="329" r:id="rId39"/>
    <p:sldId id="284" r:id="rId40"/>
    <p:sldId id="332" r:id="rId41"/>
    <p:sldId id="281"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47" r:id="rId56"/>
    <p:sldId id="354" r:id="rId57"/>
    <p:sldId id="39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CC33"/>
    <a:srgbClr val="000099"/>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84" y="58"/>
      </p:cViewPr>
      <p:guideLst>
        <p:guide orient="horz" pos="2160"/>
        <p:guide pos="2880"/>
      </p:guideLst>
    </p:cSldViewPr>
  </p:slideViewPr>
  <p:notesTextViewPr>
    <p:cViewPr>
      <p:scale>
        <a:sx n="1" d="1"/>
        <a:sy n="1" d="1"/>
      </p:scale>
      <p:origin x="0" y="0"/>
    </p:cViewPr>
  </p:notesTextViewPr>
  <p:sorterViewPr>
    <p:cViewPr>
      <p:scale>
        <a:sx n="59" d="100"/>
        <a:sy n="5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A698F-E566-4B67-A652-C58E24BD1E8B}" type="datetimeFigureOut">
              <a:rPr lang="en-US" smtClean="0"/>
              <a:t>5/8/2024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279ED-4670-4D15-BCE7-B72E32742A54}" type="slidenum">
              <a:rPr lang="en-US" smtClean="0"/>
              <a:t>‹#›</a:t>
            </a:fld>
            <a:endParaRPr lang="en-US" dirty="0"/>
          </a:p>
        </p:txBody>
      </p:sp>
    </p:spTree>
    <p:extLst>
      <p:ext uri="{BB962C8B-B14F-4D97-AF65-F5344CB8AC3E}">
        <p14:creationId xmlns:p14="http://schemas.microsoft.com/office/powerpoint/2010/main" val="85337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4</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474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26611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02303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31</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7143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32</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09690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36</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1743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B3F6A6-FABC-4502-9516-18299173F215}" type="slidenum">
              <a:rPr lang="en-US" sz="1200">
                <a:solidFill>
                  <a:srgbClr val="000000"/>
                </a:solidFill>
              </a:rPr>
              <a:pPr eaLnBrk="1" hangingPunct="1"/>
              <a:t>38</a:t>
            </a:fld>
            <a:endParaRPr lang="en-US" sz="1200" dirty="0">
              <a:solidFill>
                <a:srgbClr val="000000"/>
              </a:solidFill>
            </a:endParaRPr>
          </a:p>
        </p:txBody>
      </p:sp>
      <p:sp>
        <p:nvSpPr>
          <p:cNvPr id="215043" name="Rectangle 2"/>
          <p:cNvSpPr>
            <a:spLocks noGrp="1" noRot="1" noChangeAspect="1" noChangeArrowheads="1" noTextEdit="1"/>
          </p:cNvSpPr>
          <p:nvPr>
            <p:ph type="sldImg"/>
          </p:nvPr>
        </p:nvSpPr>
        <p:spPr>
          <a:xfrm>
            <a:off x="1135063" y="687388"/>
            <a:ext cx="4586287" cy="3440112"/>
          </a:xfrm>
          <a:ln/>
        </p:spPr>
      </p:sp>
      <p:sp>
        <p:nvSpPr>
          <p:cNvPr id="215044"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90BB996-1FEF-4448-98E1-E105D264740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39</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xfrm>
            <a:off x="1135063" y="687388"/>
            <a:ext cx="4586287" cy="3440112"/>
          </a:xfrm>
          <a:ln/>
        </p:spPr>
      </p:sp>
      <p:sp>
        <p:nvSpPr>
          <p:cNvPr id="15155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8371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05678FC-6AD5-40FA-B8E4-733A48F000A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41</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xfrm>
            <a:off x="1135063" y="687388"/>
            <a:ext cx="4586287" cy="3440112"/>
          </a:xfrm>
          <a:ln/>
        </p:spPr>
      </p:sp>
      <p:sp>
        <p:nvSpPr>
          <p:cNvPr id="15565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09969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F2685D8-FA95-4BD6-8033-669B9E91045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42</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xfrm>
            <a:off x="1135063" y="687388"/>
            <a:ext cx="4586287" cy="3440112"/>
          </a:xfrm>
          <a:ln/>
        </p:spPr>
      </p:sp>
      <p:sp>
        <p:nvSpPr>
          <p:cNvPr id="1577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3395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5C46520-949D-445B-8DF7-C71D892EF95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xfrm>
            <a:off x="1135063" y="687388"/>
            <a:ext cx="4586287" cy="3440112"/>
          </a:xfrm>
          <a:ln/>
        </p:spPr>
      </p:sp>
      <p:sp>
        <p:nvSpPr>
          <p:cNvPr id="15974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9298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8</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20550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A2E0658-CF32-4A76-8DB5-27AB164D2686}"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44</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xfrm>
            <a:off x="1135063" y="687388"/>
            <a:ext cx="4586287" cy="3440112"/>
          </a:xfrm>
          <a:ln/>
        </p:spPr>
      </p:sp>
      <p:sp>
        <p:nvSpPr>
          <p:cNvPr id="16179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86620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1B36B27-1DBC-479C-836F-EED87B82B20A}"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xfrm>
            <a:off x="1135063" y="687388"/>
            <a:ext cx="4586287" cy="3440112"/>
          </a:xfrm>
          <a:ln/>
        </p:spPr>
      </p:sp>
      <p:sp>
        <p:nvSpPr>
          <p:cNvPr id="16384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25589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75D0801-B913-4DFC-B5A9-4EDEACC09FE5}"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xfrm>
            <a:off x="1135063" y="687388"/>
            <a:ext cx="4586287" cy="3440112"/>
          </a:xfrm>
          <a:ln/>
        </p:spPr>
      </p:sp>
      <p:sp>
        <p:nvSpPr>
          <p:cNvPr id="16589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07122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6F0A6EF-36D2-4873-9C28-C63AC5C6494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47</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xfrm>
            <a:off x="1135063" y="687388"/>
            <a:ext cx="4586287" cy="3440112"/>
          </a:xfrm>
          <a:ln/>
        </p:spPr>
      </p:sp>
      <p:sp>
        <p:nvSpPr>
          <p:cNvPr id="16794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34350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BEF5B1E-D2D8-45C7-8F19-F472483DE0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xfrm>
            <a:off x="1135063" y="687388"/>
            <a:ext cx="4586287" cy="3440112"/>
          </a:xfrm>
          <a:ln/>
        </p:spPr>
      </p:sp>
      <p:sp>
        <p:nvSpPr>
          <p:cNvPr id="16998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77536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09E0270-DCC4-4DDA-8FF2-2ECFE39CC85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49</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xfrm>
            <a:off x="1135063" y="687388"/>
            <a:ext cx="4586287" cy="3440112"/>
          </a:xfrm>
          <a:ln/>
        </p:spPr>
      </p:sp>
      <p:sp>
        <p:nvSpPr>
          <p:cNvPr id="17203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408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A505952-0F25-44F0-8662-A455CF6CB06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50</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xfrm>
            <a:off x="1135063" y="687388"/>
            <a:ext cx="4586287" cy="3440112"/>
          </a:xfrm>
          <a:ln/>
        </p:spPr>
      </p:sp>
      <p:sp>
        <p:nvSpPr>
          <p:cNvPr id="17408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00005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B13BB60D-A8C1-4FB3-94E9-B04CB5F76ED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51</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xfrm>
            <a:off x="1135063" y="687388"/>
            <a:ext cx="4586287" cy="3440112"/>
          </a:xfrm>
          <a:ln/>
        </p:spPr>
      </p:sp>
      <p:sp>
        <p:nvSpPr>
          <p:cNvPr id="17613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85471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7416D4A-663D-4030-9729-C591F687CB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52</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xfrm>
            <a:off x="1135063" y="687388"/>
            <a:ext cx="4586287" cy="3440112"/>
          </a:xfrm>
          <a:ln/>
        </p:spPr>
      </p:sp>
      <p:sp>
        <p:nvSpPr>
          <p:cNvPr id="17818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61977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DACC5F-ADBF-4BCE-A5FA-F9CA8E8C2F7D}"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53</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xfrm>
            <a:off x="1135063" y="687388"/>
            <a:ext cx="4586287" cy="3440112"/>
          </a:xfrm>
          <a:ln/>
        </p:spPr>
      </p:sp>
      <p:sp>
        <p:nvSpPr>
          <p:cNvPr id="18022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7912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9712162-F26A-4499-8A94-B8C9B862A461}" type="slidenum">
              <a:rPr kumimoji="0" lang="en-US" sz="1200" b="0" i="0" u="none" strike="noStrike" kern="0" cap="none" spc="0" normalizeH="0" baseline="0" noProof="0">
                <a:ln>
                  <a:noFill/>
                </a:ln>
                <a:solidFill>
                  <a:srgbClr val="000000"/>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dirty="0">
              <a:ln>
                <a:noFill/>
              </a:ln>
              <a:solidFill>
                <a:srgbClr val="000000"/>
              </a:solidFill>
              <a:effectLst/>
              <a:uLnTx/>
              <a:uFillTx/>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1077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12</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8469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16</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003169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181247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91226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304275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75087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A939D0F-C1DB-4F62-93E0-EDF7996F426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E5C331D-8AA2-4DEA-8D6F-BE3156D077ED}" type="datetimeFigureOut">
              <a:rPr lang="en-US" smtClean="0">
                <a:solidFill>
                  <a:srgbClr val="DBF5F9">
                    <a:shade val="90000"/>
                  </a:srgbClr>
                </a:solidFill>
              </a:rPr>
              <a:pPr/>
              <a:t>5/8/2024</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A939D0F-C1DB-4F62-93E0-EDF7996F426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33694937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70799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DBF5F9">
                    <a:shade val="90000"/>
                  </a:srgbClr>
                </a:solidFill>
              </a:rPr>
              <a:pPr/>
              <a:t>5/8/2024</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5221670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24874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9864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1840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0732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05247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693508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34129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2338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A939D0F-C1DB-4F62-93E0-EDF7996F426E}"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5C331D-8AA2-4DEA-8D6F-BE3156D077ED}" type="datetimeFigureOut">
              <a:rPr lang="en-US" smtClean="0"/>
              <a:t>5/8/2024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39D0F-C1DB-4F62-93E0-EDF7996F426E}"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92005971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ationalhealthfreedomaction.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851648" cy="2895600"/>
          </a:xfrm>
        </p:spPr>
        <p:txBody>
          <a:bodyPr>
            <a:noAutofit/>
          </a:bodyPr>
          <a:lstStyle/>
          <a:p>
            <a:pPr algn="ctr"/>
            <a:r>
              <a:rPr lang="en-US" sz="4400" dirty="0"/>
              <a:t>The Fundamental Constitutional Right to Make Ones Own Health Decisions </a:t>
            </a:r>
            <a:br>
              <a:rPr lang="en-US" sz="4400" dirty="0"/>
            </a:br>
            <a:r>
              <a:rPr lang="en-US" sz="4400" dirty="0"/>
              <a:t>Is a Matter of Survival</a:t>
            </a:r>
          </a:p>
        </p:txBody>
      </p:sp>
      <p:sp>
        <p:nvSpPr>
          <p:cNvPr id="3" name="Subtitle 2"/>
          <p:cNvSpPr>
            <a:spLocks noGrp="1"/>
          </p:cNvSpPr>
          <p:nvPr>
            <p:ph type="subTitle" idx="1"/>
          </p:nvPr>
        </p:nvSpPr>
        <p:spPr>
          <a:xfrm>
            <a:off x="609600" y="3886200"/>
            <a:ext cx="7854696" cy="1981200"/>
          </a:xfrm>
        </p:spPr>
        <p:txBody>
          <a:bodyPr>
            <a:normAutofit/>
          </a:bodyPr>
          <a:lstStyle/>
          <a:p>
            <a:r>
              <a:rPr lang="en-US" b="1" dirty="0">
                <a:solidFill>
                  <a:srgbClr val="C00000"/>
                </a:solidFill>
                <a:effectLst>
                  <a:outerShdw blurRad="38100" dist="38100" dir="2700000" algn="tl">
                    <a:srgbClr val="000000">
                      <a:alpha val="43137"/>
                    </a:srgbClr>
                  </a:outerShdw>
                </a:effectLst>
              </a:rPr>
              <a:t>Diane M. Miller JD</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Director of Law and Public Policy</a:t>
            </a:r>
          </a:p>
          <a:p>
            <a:r>
              <a:rPr lang="en-US" b="1" dirty="0">
                <a:solidFill>
                  <a:srgbClr val="C00000"/>
                </a:solidFill>
                <a:effectLst>
                  <a:outerShdw blurRad="38100" dist="38100" dir="2700000" algn="tl">
                    <a:srgbClr val="000000">
                      <a:alpha val="43137"/>
                    </a:srgbClr>
                  </a:outerShdw>
                </a:effectLst>
              </a:rPr>
              <a:t>National Health Freedom Coalition</a:t>
            </a:r>
          </a:p>
          <a:p>
            <a:r>
              <a:rPr lang="en-US" b="1" dirty="0">
                <a:solidFill>
                  <a:srgbClr val="C00000"/>
                </a:solidFill>
                <a:effectLst>
                  <a:outerShdw blurRad="38100" dist="38100" dir="2700000" algn="tl">
                    <a:srgbClr val="000000">
                      <a:alpha val="43137"/>
                    </a:srgbClr>
                  </a:outerShdw>
                </a:effectLst>
              </a:rPr>
              <a:t>November 3, 2020</a:t>
            </a:r>
          </a:p>
          <a:p>
            <a:endParaRPr lang="en-US" b="1" dirty="0">
              <a:solidFill>
                <a:srgbClr val="C00000"/>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79892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457200"/>
            <a:ext cx="7772400" cy="1066800"/>
          </a:xfrm>
        </p:spPr>
        <p:txBody>
          <a:bodyPr/>
          <a:lstStyle/>
          <a:p>
            <a:r>
              <a:rPr lang="en-US" altLang="en-US" sz="2400" b="1" dirty="0">
                <a:solidFill>
                  <a:srgbClr val="C00000"/>
                </a:solidFill>
                <a:effectLst>
                  <a:outerShdw blurRad="38100" dist="38100" dir="2700000" algn="tl">
                    <a:srgbClr val="000000"/>
                  </a:outerShdw>
                </a:effectLst>
              </a:rPr>
              <a:t>EXEMPTION:  MN 146A Complementary and Alternative Practices </a:t>
            </a:r>
            <a:r>
              <a:rPr lang="en-US" altLang="en-US" sz="2400" b="1" u="sng" dirty="0">
                <a:solidFill>
                  <a:srgbClr val="C00000"/>
                </a:solidFill>
                <a:effectLst>
                  <a:outerShdw blurRad="38100" dist="38100" dir="2700000" algn="tl">
                    <a:srgbClr val="000000"/>
                  </a:outerShdw>
                </a:effectLst>
              </a:rPr>
              <a:t>include but are not limited to</a:t>
            </a:r>
            <a:r>
              <a:rPr lang="en-US" altLang="en-US" sz="2400" u="sng" dirty="0">
                <a:solidFill>
                  <a:srgbClr val="C00000"/>
                </a:solidFill>
              </a:rPr>
              <a:t>:</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1600200"/>
            <a:ext cx="8077200" cy="4800600"/>
          </a:xfrm>
        </p:spPr>
        <p:txBody>
          <a:bodyPr/>
          <a:lstStyle/>
          <a:p>
            <a:pPr>
              <a:lnSpc>
                <a:spcPct val="140000"/>
              </a:lnSpc>
              <a:buFontTx/>
              <a:buNone/>
            </a:pPr>
            <a:r>
              <a:rPr lang="en-US" altLang="en-US" sz="1600" dirty="0">
                <a:latin typeface="Courier New" panose="02070309020205020404" pitchFamily="49" charset="0"/>
                <a:cs typeface="Courier New" panose="02070309020205020404" pitchFamily="49" charset="0"/>
              </a:rPr>
              <a:t>  </a:t>
            </a:r>
            <a:r>
              <a:rPr lang="en-US" altLang="en-US" sz="1800" b="1" dirty="0">
                <a:solidFill>
                  <a:srgbClr val="002060"/>
                </a:solidFill>
                <a:latin typeface="Courier New" panose="02070309020205020404" pitchFamily="49" charset="0"/>
                <a:cs typeface="Courier New" panose="02070309020205020404" pitchFamily="49" charset="0"/>
              </a:rPr>
              <a:t>(</a:t>
            </a:r>
            <a:r>
              <a:rPr lang="en-US" altLang="en-US" sz="1800" b="1" dirty="0">
                <a:solidFill>
                  <a:srgbClr val="002060"/>
                </a:solidFill>
                <a:cs typeface="Courier New" panose="02070309020205020404" pitchFamily="49" charset="0"/>
              </a:rPr>
              <a:t>1) acupressure; (2) anthroposophy; (3) aroma therapy; (4) ayurveda; (5) cranial sacral therapy; (6) culturally traditional healing practices; (7) detoxification  practices and therapies; (8) energetic healing; (9)polarity  therapy; (10) folk practices; (11) healing practices utilizing  food, food supplements, nutrients, and the physical forces of  heat, cold, water, touch, and light; (12) Gerson therapy and  colostrum therapy; (13) healing touch; (14) herbology or herbalism; (15) homeopathy; (16) nondiagnostic iridology; (17) body work, massage, and massage therapy; (18) meditation; (19)  mind-body healing practices; (20) naturopathy; (21) noninvasive  instrumentalities; and (22) traditional Oriental practices, such  as Qi Gong energy healing. </a:t>
            </a:r>
          </a:p>
          <a:p>
            <a:pPr>
              <a:lnSpc>
                <a:spcPct val="140000"/>
              </a:lnSpc>
            </a:pPr>
            <a:endParaRPr lang="en-US" altLang="en-US" sz="1800" b="1" dirty="0">
              <a:solidFill>
                <a:srgbClr val="00009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1143000"/>
            <a:ext cx="7772400" cy="1066800"/>
          </a:xfrm>
        </p:spPr>
        <p:txBody>
          <a:bodyPr>
            <a:noAutofit/>
          </a:bodyPr>
          <a:lstStyle/>
          <a:p>
            <a:pPr algn="ctr" eaLnBrk="1" hangingPunct="1">
              <a:defRPr/>
            </a:pPr>
            <a:r>
              <a:rPr lang="en-US" sz="3600" b="1" dirty="0">
                <a:solidFill>
                  <a:srgbClr val="C00000"/>
                </a:solidFill>
              </a:rPr>
              <a:t>There are State Health Freedom Groups </a:t>
            </a:r>
            <a:br>
              <a:rPr lang="en-US" sz="3600" b="1" dirty="0">
                <a:solidFill>
                  <a:srgbClr val="C00000"/>
                </a:solidFill>
              </a:rPr>
            </a:br>
            <a:r>
              <a:rPr lang="en-US" sz="3600" b="1" dirty="0">
                <a:solidFill>
                  <a:srgbClr val="C00000"/>
                </a:solidFill>
              </a:rPr>
              <a:t>Working on Many Issues</a:t>
            </a:r>
          </a:p>
        </p:txBody>
      </p:sp>
      <p:sp>
        <p:nvSpPr>
          <p:cNvPr id="2" name="Content Placeholder 1"/>
          <p:cNvSpPr>
            <a:spLocks noGrp="1"/>
          </p:cNvSpPr>
          <p:nvPr>
            <p:ph idx="1"/>
          </p:nvPr>
        </p:nvSpPr>
        <p:spPr>
          <a:xfrm>
            <a:off x="938107" y="2309446"/>
            <a:ext cx="7704667" cy="4114800"/>
          </a:xfrm>
        </p:spPr>
        <p:txBody>
          <a:bodyPr>
            <a:noAutofit/>
          </a:bodyPr>
          <a:lstStyle/>
          <a:p>
            <a:r>
              <a:rPr lang="en-US" sz="3200" b="1" dirty="0">
                <a:solidFill>
                  <a:srgbClr val="000066"/>
                </a:solidFill>
              </a:rPr>
              <a:t>Practitioner Rights to Practice</a:t>
            </a:r>
          </a:p>
          <a:p>
            <a:r>
              <a:rPr lang="en-US" sz="3200" b="1" dirty="0">
                <a:solidFill>
                  <a:srgbClr val="000066"/>
                </a:solidFill>
              </a:rPr>
              <a:t>Vaccine Exemption Rights</a:t>
            </a:r>
          </a:p>
          <a:p>
            <a:r>
              <a:rPr lang="en-US" sz="3200" b="1" dirty="0">
                <a:solidFill>
                  <a:srgbClr val="000066"/>
                </a:solidFill>
              </a:rPr>
              <a:t>GMO Labeling</a:t>
            </a:r>
          </a:p>
          <a:p>
            <a:r>
              <a:rPr lang="en-US" sz="3200" b="1" dirty="0">
                <a:solidFill>
                  <a:srgbClr val="000066"/>
                </a:solidFill>
              </a:rPr>
              <a:t>Electromagnetic Frequency</a:t>
            </a:r>
          </a:p>
          <a:p>
            <a:r>
              <a:rPr lang="en-US" sz="3200" b="1" dirty="0">
                <a:solidFill>
                  <a:srgbClr val="000066"/>
                </a:solidFill>
              </a:rPr>
              <a:t>Glyphosates Roundup Impact</a:t>
            </a:r>
          </a:p>
          <a:p>
            <a:r>
              <a:rPr lang="en-US" sz="3200" b="1" dirty="0">
                <a:solidFill>
                  <a:srgbClr val="000066"/>
                </a:solidFill>
              </a:rPr>
              <a:t>Regenerative Projects</a:t>
            </a:r>
          </a:p>
          <a:p>
            <a:r>
              <a:rPr lang="en-US" sz="3200" b="1" dirty="0">
                <a:solidFill>
                  <a:srgbClr val="000066"/>
                </a:solidFill>
              </a:rPr>
              <a:t>Mercury and  Fluoride Toxicity</a:t>
            </a:r>
          </a:p>
        </p:txBody>
      </p:sp>
    </p:spTree>
    <p:extLst>
      <p:ext uri="{BB962C8B-B14F-4D97-AF65-F5344CB8AC3E}">
        <p14:creationId xmlns:p14="http://schemas.microsoft.com/office/powerpoint/2010/main" val="1331497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4294967295"/>
          </p:nvPr>
        </p:nvSpPr>
        <p:spPr>
          <a:xfrm>
            <a:off x="0" y="2209800"/>
            <a:ext cx="7924800" cy="4191000"/>
          </a:xfrm>
        </p:spPr>
        <p:txBody>
          <a:bodyPr>
            <a:normAutofit/>
          </a:bodyPr>
          <a:lstStyle/>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pic>
        <p:nvPicPr>
          <p:cNvPr id="8" name="Picture 7">
            <a:extLst>
              <a:ext uri="{FF2B5EF4-FFF2-40B4-BE49-F238E27FC236}">
                <a16:creationId xmlns:a16="http://schemas.microsoft.com/office/drawing/2014/main" id="{2280157E-A181-4F0B-B7F2-406AB2394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57317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1676400"/>
            <a:ext cx="3962400" cy="4572000"/>
          </a:xfrm>
        </p:spPr>
        <p:txBody>
          <a:bodyPr>
            <a:normAutofit/>
          </a:bodyPr>
          <a:lstStyle/>
          <a:p>
            <a:r>
              <a:rPr lang="en-US" sz="5400" b="1" dirty="0">
                <a:solidFill>
                  <a:srgbClr val="C00000"/>
                </a:solidFill>
                <a:effectLst>
                  <a:outerShdw blurRad="38100" dist="38100" dir="2700000" algn="tl">
                    <a:srgbClr val="000000">
                      <a:alpha val="43137"/>
                    </a:srgbClr>
                  </a:outerShdw>
                </a:effectLst>
                <a:latin typeface="+mj-lt"/>
              </a:rPr>
              <a:t>2020</a:t>
            </a:r>
          </a:p>
          <a:p>
            <a:endParaRPr lang="en-US" sz="4000" b="1" dirty="0">
              <a:solidFill>
                <a:srgbClr val="C00000"/>
              </a:solidFill>
              <a:effectLst>
                <a:outerShdw blurRad="38100" dist="38100" dir="2700000" algn="tl">
                  <a:srgbClr val="000000">
                    <a:alpha val="43137"/>
                  </a:srgbClr>
                </a:outerShdw>
              </a:effectLst>
              <a:latin typeface="+mj-lt"/>
            </a:endParaRPr>
          </a:p>
          <a:p>
            <a:r>
              <a:rPr lang="en-US" sz="4000" b="1" dirty="0">
                <a:solidFill>
                  <a:srgbClr val="C00000"/>
                </a:solidFill>
                <a:effectLst>
                  <a:outerShdw blurRad="38100" dist="38100" dir="2700000" algn="tl">
                    <a:srgbClr val="000000">
                      <a:alpha val="43137"/>
                    </a:srgbClr>
                  </a:outerShdw>
                </a:effectLst>
                <a:latin typeface="+mj-lt"/>
              </a:rPr>
              <a:t>State Governor Emergency Orders </a:t>
            </a:r>
          </a:p>
        </p:txBody>
      </p:sp>
      <p:sp>
        <p:nvSpPr>
          <p:cNvPr id="7" name="Content Placeholder 6">
            <a:extLst>
              <a:ext uri="{FF2B5EF4-FFF2-40B4-BE49-F238E27FC236}">
                <a16:creationId xmlns:a16="http://schemas.microsoft.com/office/drawing/2014/main" id="{7CAA9AB8-75B1-4B9B-9371-89EA1D0A7DF3}"/>
              </a:ext>
            </a:extLst>
          </p:cNvPr>
          <p:cNvSpPr>
            <a:spLocks noGrp="1"/>
          </p:cNvSpPr>
          <p:nvPr>
            <p:ph sz="half" idx="1"/>
          </p:nvPr>
        </p:nvSpPr>
        <p:spPr>
          <a:xfrm>
            <a:off x="5410200" y="3276600"/>
            <a:ext cx="3276600" cy="2971800"/>
          </a:xfrm>
        </p:spPr>
        <p:txBody>
          <a:bodyPr/>
          <a:lstStyle/>
          <a:p>
            <a:pPr marL="0" indent="0">
              <a:buNone/>
            </a:pPr>
            <a:r>
              <a:rPr lang="en-US" sz="3200" dirty="0">
                <a:solidFill>
                  <a:srgbClr val="000066"/>
                </a:solidFill>
              </a:rPr>
              <a:t>Stay at Home</a:t>
            </a:r>
          </a:p>
          <a:p>
            <a:pPr marL="0" indent="0">
              <a:buNone/>
            </a:pPr>
            <a:r>
              <a:rPr lang="en-US" sz="3200" dirty="0">
                <a:solidFill>
                  <a:srgbClr val="000066"/>
                </a:solidFill>
              </a:rPr>
              <a:t>Lose Your Job</a:t>
            </a:r>
          </a:p>
          <a:p>
            <a:pPr marL="0" indent="0">
              <a:buNone/>
            </a:pPr>
            <a:r>
              <a:rPr lang="en-US" sz="3200" dirty="0">
                <a:solidFill>
                  <a:srgbClr val="000066"/>
                </a:solidFill>
              </a:rPr>
              <a:t>Social Distance</a:t>
            </a:r>
          </a:p>
          <a:p>
            <a:pPr marL="0" indent="0">
              <a:buNone/>
            </a:pPr>
            <a:r>
              <a:rPr lang="en-US" sz="3200" dirty="0">
                <a:solidFill>
                  <a:srgbClr val="000066"/>
                </a:solidFill>
              </a:rPr>
              <a:t>Wear a Mask</a:t>
            </a:r>
          </a:p>
          <a:p>
            <a:endParaRPr lang="en-US" dirty="0"/>
          </a:p>
          <a:p>
            <a:endParaRPr lang="en-US" dirty="0"/>
          </a:p>
        </p:txBody>
      </p:sp>
    </p:spTree>
    <p:extLst>
      <p:ext uri="{BB962C8B-B14F-4D97-AF65-F5344CB8AC3E}">
        <p14:creationId xmlns:p14="http://schemas.microsoft.com/office/powerpoint/2010/main" val="305408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1676400"/>
            <a:ext cx="3962400" cy="4572000"/>
          </a:xfrm>
        </p:spPr>
        <p:txBody>
          <a:bodyPr>
            <a:normAutofit/>
          </a:bodyPr>
          <a:lstStyle/>
          <a:p>
            <a:r>
              <a:rPr lang="en-US" sz="5400" b="1" dirty="0">
                <a:solidFill>
                  <a:srgbClr val="C00000"/>
                </a:solidFill>
                <a:effectLst>
                  <a:outerShdw blurRad="38100" dist="38100" dir="2700000" algn="tl">
                    <a:srgbClr val="000000">
                      <a:alpha val="43137"/>
                    </a:srgbClr>
                  </a:outerShdw>
                </a:effectLst>
                <a:latin typeface="+mj-lt"/>
              </a:rPr>
              <a:t>2020</a:t>
            </a:r>
          </a:p>
          <a:p>
            <a:endParaRPr lang="en-US" sz="4000" b="1" dirty="0">
              <a:solidFill>
                <a:srgbClr val="C00000"/>
              </a:solidFill>
              <a:effectLst>
                <a:outerShdw blurRad="38100" dist="38100" dir="2700000" algn="tl">
                  <a:srgbClr val="000000">
                    <a:alpha val="43137"/>
                  </a:srgbClr>
                </a:outerShdw>
              </a:effectLst>
              <a:latin typeface="+mj-lt"/>
            </a:endParaRPr>
          </a:p>
          <a:p>
            <a:r>
              <a:rPr lang="en-US" sz="4000" b="1" dirty="0">
                <a:solidFill>
                  <a:srgbClr val="C00000"/>
                </a:solidFill>
                <a:effectLst>
                  <a:outerShdw blurRad="38100" dist="38100" dir="2700000" algn="tl">
                    <a:srgbClr val="000000">
                      <a:alpha val="43137"/>
                    </a:srgbClr>
                  </a:outerShdw>
                </a:effectLst>
                <a:latin typeface="+mj-lt"/>
              </a:rPr>
              <a:t>Can Governors Do That?</a:t>
            </a:r>
          </a:p>
        </p:txBody>
      </p:sp>
      <p:sp>
        <p:nvSpPr>
          <p:cNvPr id="7" name="Content Placeholder 6">
            <a:extLst>
              <a:ext uri="{FF2B5EF4-FFF2-40B4-BE49-F238E27FC236}">
                <a16:creationId xmlns:a16="http://schemas.microsoft.com/office/drawing/2014/main" id="{7CAA9AB8-75B1-4B9B-9371-89EA1D0A7DF3}"/>
              </a:ext>
            </a:extLst>
          </p:cNvPr>
          <p:cNvSpPr>
            <a:spLocks noGrp="1"/>
          </p:cNvSpPr>
          <p:nvPr>
            <p:ph sz="half" idx="1"/>
          </p:nvPr>
        </p:nvSpPr>
        <p:spPr>
          <a:xfrm>
            <a:off x="5410200" y="3276600"/>
            <a:ext cx="3276600" cy="2971800"/>
          </a:xfrm>
        </p:spPr>
        <p:txBody>
          <a:bodyPr/>
          <a:lstStyle/>
          <a:p>
            <a:endParaRPr lang="en-US" dirty="0"/>
          </a:p>
          <a:p>
            <a:endParaRPr lang="en-US" dirty="0"/>
          </a:p>
        </p:txBody>
      </p:sp>
    </p:spTree>
    <p:extLst>
      <p:ext uri="{BB962C8B-B14F-4D97-AF65-F5344CB8AC3E}">
        <p14:creationId xmlns:p14="http://schemas.microsoft.com/office/powerpoint/2010/main" val="394021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1676400"/>
            <a:ext cx="3962400" cy="4572000"/>
          </a:xfrm>
        </p:spPr>
        <p:txBody>
          <a:bodyPr>
            <a:normAutofit/>
          </a:bodyPr>
          <a:lstStyle/>
          <a:p>
            <a:r>
              <a:rPr lang="en-US" sz="3400" b="1" dirty="0">
                <a:solidFill>
                  <a:srgbClr val="C00000"/>
                </a:solidFill>
                <a:effectLst>
                  <a:outerShdw blurRad="38100" dist="38100" dir="2700000" algn="tl">
                    <a:srgbClr val="000000">
                      <a:alpha val="43137"/>
                    </a:srgbClr>
                  </a:outerShdw>
                </a:effectLst>
                <a:latin typeface="+mj-lt"/>
              </a:rPr>
              <a:t>State Law</a:t>
            </a:r>
          </a:p>
          <a:p>
            <a:r>
              <a:rPr lang="en-US" sz="3400" dirty="0">
                <a:solidFill>
                  <a:srgbClr val="002060"/>
                </a:solidFill>
              </a:rPr>
              <a:t>Police Power</a:t>
            </a:r>
          </a:p>
          <a:p>
            <a:br>
              <a:rPr lang="en-US" sz="3400" dirty="0"/>
            </a:br>
            <a:r>
              <a:rPr lang="en-US" sz="3400" b="1" dirty="0">
                <a:solidFill>
                  <a:srgbClr val="C00000"/>
                </a:solidFill>
                <a:effectLst>
                  <a:outerShdw blurRad="38100" dist="38100" dir="2700000" algn="tl">
                    <a:srgbClr val="000000">
                      <a:alpha val="43137"/>
                    </a:srgbClr>
                  </a:outerShdw>
                </a:effectLst>
                <a:latin typeface="+mj-lt"/>
              </a:rPr>
              <a:t>Federal Law</a:t>
            </a:r>
          </a:p>
          <a:p>
            <a:r>
              <a:rPr lang="en-US" sz="3400" dirty="0">
                <a:solidFill>
                  <a:srgbClr val="000066"/>
                </a:solidFill>
              </a:rPr>
              <a:t>Commerce</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89474" y="2286000"/>
            <a:ext cx="3886200" cy="2590800"/>
          </a:xfrm>
        </p:spPr>
      </p:pic>
    </p:spTree>
    <p:extLst>
      <p:ext uri="{BB962C8B-B14F-4D97-AF65-F5344CB8AC3E}">
        <p14:creationId xmlns:p14="http://schemas.microsoft.com/office/powerpoint/2010/main" val="364305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199" y="1219200"/>
            <a:ext cx="7783513" cy="1173480"/>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State Laws – Police Power</a:t>
            </a:r>
          </a:p>
        </p:txBody>
      </p:sp>
      <p:sp>
        <p:nvSpPr>
          <p:cNvPr id="79875" name="Rectangle 3"/>
          <p:cNvSpPr>
            <a:spLocks noGrp="1" noChangeArrowheads="1"/>
          </p:cNvSpPr>
          <p:nvPr>
            <p:ph idx="1"/>
          </p:nvPr>
        </p:nvSpPr>
        <p:spPr>
          <a:xfrm>
            <a:off x="1066799" y="2759394"/>
            <a:ext cx="7319963" cy="3367086"/>
          </a:xfrm>
        </p:spPr>
        <p:txBody>
          <a:bodyPr>
            <a:normAutofit/>
          </a:bodyPr>
          <a:lstStyle/>
          <a:p>
            <a:pPr eaLnBrk="1" hangingPunct="1">
              <a:buFontTx/>
              <a:buNone/>
            </a:pPr>
            <a:r>
              <a:rPr lang="en-US" altLang="en-US" sz="3600" b="1" dirty="0">
                <a:solidFill>
                  <a:srgbClr val="000066"/>
                </a:solidFill>
                <a:cs typeface="Times New Roman" panose="02020603050405020304" pitchFamily="18" charset="0"/>
              </a:rPr>
              <a:t>1.  Constitution</a:t>
            </a:r>
          </a:p>
          <a:p>
            <a:pPr eaLnBrk="1" hangingPunct="1">
              <a:buFontTx/>
              <a:buNone/>
            </a:pPr>
            <a:r>
              <a:rPr lang="en-US" altLang="en-US" sz="3600" b="1" dirty="0">
                <a:solidFill>
                  <a:srgbClr val="000066"/>
                </a:solidFill>
                <a:cs typeface="Times New Roman" panose="02020603050405020304" pitchFamily="18" charset="0"/>
              </a:rPr>
              <a:t>2.  State Statutes</a:t>
            </a:r>
          </a:p>
          <a:p>
            <a:pPr eaLnBrk="1" hangingPunct="1">
              <a:buFontTx/>
              <a:buNone/>
            </a:pPr>
            <a:r>
              <a:rPr lang="en-US" altLang="en-US" sz="3600" b="1" dirty="0">
                <a:solidFill>
                  <a:srgbClr val="000066"/>
                </a:solidFill>
                <a:cs typeface="Times New Roman" panose="02020603050405020304" pitchFamily="18" charset="0"/>
              </a:rPr>
              <a:t>3.  Administrative Regulations</a:t>
            </a:r>
          </a:p>
          <a:p>
            <a:pPr eaLnBrk="1" hangingPunct="1">
              <a:buFontTx/>
              <a:buNone/>
            </a:pPr>
            <a:r>
              <a:rPr lang="en-US" altLang="en-US" sz="3600" b="1" dirty="0">
                <a:solidFill>
                  <a:srgbClr val="000066"/>
                </a:solidFill>
                <a:cs typeface="Times New Roman" panose="02020603050405020304" pitchFamily="18" charset="0"/>
              </a:rPr>
              <a:t>4. Governor Executive Orders</a:t>
            </a: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00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199" y="1219200"/>
            <a:ext cx="7929563" cy="1173480"/>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State Constitution MN</a:t>
            </a:r>
          </a:p>
        </p:txBody>
      </p:sp>
      <p:sp>
        <p:nvSpPr>
          <p:cNvPr id="79875" name="Rectangle 3"/>
          <p:cNvSpPr>
            <a:spLocks noGrp="1" noChangeArrowheads="1"/>
          </p:cNvSpPr>
          <p:nvPr>
            <p:ph idx="1"/>
          </p:nvPr>
        </p:nvSpPr>
        <p:spPr>
          <a:xfrm>
            <a:off x="838201" y="2759394"/>
            <a:ext cx="7548562" cy="3367086"/>
          </a:xfrm>
        </p:spPr>
        <p:txBody>
          <a:bodyPr>
            <a:normAutofit lnSpcReduction="10000"/>
          </a:bodyPr>
          <a:lstStyle/>
          <a:p>
            <a:pPr>
              <a:buNone/>
            </a:pPr>
            <a:r>
              <a:rPr lang="en-US" sz="3200" b="1" dirty="0">
                <a:solidFill>
                  <a:srgbClr val="000066"/>
                </a:solidFill>
                <a:effectLst/>
                <a:ea typeface="Calibri" panose="020F0502020204030204" pitchFamily="34" charset="0"/>
              </a:rPr>
              <a:t>   Minnesota’s government was instituted “</a:t>
            </a:r>
            <a:r>
              <a:rPr lang="en-US" sz="3200" b="1" i="1" dirty="0">
                <a:solidFill>
                  <a:srgbClr val="000066"/>
                </a:solidFill>
                <a:effectLst/>
                <a:ea typeface="Calibri" panose="020F0502020204030204" pitchFamily="34" charset="0"/>
              </a:rPr>
              <a:t>for the security, benefit and protection of the people, in whom all political power is inherent…”.</a:t>
            </a:r>
          </a:p>
          <a:p>
            <a:pPr>
              <a:buNone/>
            </a:pPr>
            <a:endParaRPr lang="en-US" sz="1800" i="1" dirty="0">
              <a:ea typeface="Calibri" panose="020F0502020204030204" pitchFamily="34" charset="0"/>
            </a:endParaRPr>
          </a:p>
          <a:p>
            <a:pPr algn="r">
              <a:buNone/>
            </a:pPr>
            <a:r>
              <a:rPr lang="en-US" sz="1200" dirty="0">
                <a:solidFill>
                  <a:srgbClr val="000066"/>
                </a:solidFill>
                <a:effectLst/>
                <a:ea typeface="Calibri" panose="020F0502020204030204" pitchFamily="34" charset="0"/>
              </a:rPr>
              <a:t>  </a:t>
            </a:r>
            <a:r>
              <a:rPr lang="en-US" sz="1200" dirty="0">
                <a:solidFill>
                  <a:srgbClr val="000066"/>
                </a:solidFill>
                <a:effectLst/>
                <a:ea typeface="Times New Roman" panose="02020603050405020304" pitchFamily="18" charset="0"/>
              </a:rPr>
              <a:t>Minnesota State Constitution Article I, Section 1., Adopted October 13, 1857, </a:t>
            </a:r>
          </a:p>
          <a:p>
            <a:pPr algn="r">
              <a:buNone/>
            </a:pPr>
            <a:r>
              <a:rPr lang="en-US" sz="1200" dirty="0">
                <a:solidFill>
                  <a:srgbClr val="000066"/>
                </a:solidFill>
                <a:effectLst/>
                <a:ea typeface="Times New Roman" panose="02020603050405020304" pitchFamily="18" charset="0"/>
              </a:rPr>
              <a:t>Generally Revised November 5, 1974, accessed  online June 13, 2020 @ https://www.revisor.mn.gov/constitution/#article_1</a:t>
            </a:r>
          </a:p>
          <a:p>
            <a:pPr eaLnBrk="1" hangingPunct="1">
              <a:buFontTx/>
              <a:buNone/>
            </a:pP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02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533398" y="762000"/>
            <a:ext cx="8077201" cy="1173480"/>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State Statutes</a:t>
            </a:r>
          </a:p>
        </p:txBody>
      </p:sp>
      <p:sp>
        <p:nvSpPr>
          <p:cNvPr id="79875" name="Rectangle 3"/>
          <p:cNvSpPr>
            <a:spLocks noGrp="1" noChangeArrowheads="1"/>
          </p:cNvSpPr>
          <p:nvPr>
            <p:ph idx="1"/>
          </p:nvPr>
        </p:nvSpPr>
        <p:spPr>
          <a:xfrm>
            <a:off x="739653" y="2286000"/>
            <a:ext cx="7870946" cy="4267200"/>
          </a:xfrm>
        </p:spPr>
        <p:txBody>
          <a:bodyPr>
            <a:normAutofit/>
          </a:bodyPr>
          <a:lstStyle/>
          <a:p>
            <a:pPr marL="0" indent="0" algn="ctr">
              <a:buNone/>
            </a:pPr>
            <a:r>
              <a:rPr lang="en-US" sz="3600" b="1" i="0" dirty="0">
                <a:solidFill>
                  <a:srgbClr val="000066"/>
                </a:solidFill>
                <a:effectLst/>
              </a:rPr>
              <a:t>State Lawmakers pass laws:</a:t>
            </a:r>
          </a:p>
          <a:p>
            <a:pPr marL="0" indent="0" algn="ctr">
              <a:buNone/>
            </a:pPr>
            <a:endParaRPr lang="en-US" sz="3600" b="1" dirty="0">
              <a:solidFill>
                <a:srgbClr val="000066"/>
              </a:solidFill>
            </a:endParaRPr>
          </a:p>
          <a:p>
            <a:pPr marL="0" indent="0" algn="ctr">
              <a:buNone/>
            </a:pPr>
            <a:r>
              <a:rPr lang="en-US" sz="3600" b="1" dirty="0">
                <a:solidFill>
                  <a:srgbClr val="000066"/>
                </a:solidFill>
              </a:rPr>
              <a:t>Including laws</a:t>
            </a:r>
            <a:r>
              <a:rPr lang="en-US" sz="3600" b="1" i="0" dirty="0">
                <a:solidFill>
                  <a:srgbClr val="000066"/>
                </a:solidFill>
                <a:effectLst/>
              </a:rPr>
              <a:t> that delegate authority to Governors for emergency management.</a:t>
            </a:r>
          </a:p>
          <a:p>
            <a:pPr algn="l"/>
            <a:endParaRPr lang="en-US" sz="1600" b="0" i="0" dirty="0">
              <a:solidFill>
                <a:srgbClr val="000000"/>
              </a:solidFill>
              <a:effectLst/>
            </a:endParaRPr>
          </a:p>
          <a:p>
            <a:pPr eaLnBrk="1" hangingPunct="1">
              <a:buFontTx/>
              <a:buNone/>
            </a:pP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684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Example State Statute</a:t>
            </a:r>
          </a:p>
        </p:txBody>
      </p:sp>
      <p:sp>
        <p:nvSpPr>
          <p:cNvPr id="79875" name="Rectangle 3"/>
          <p:cNvSpPr>
            <a:spLocks noGrp="1" noChangeArrowheads="1"/>
          </p:cNvSpPr>
          <p:nvPr>
            <p:ph idx="1"/>
          </p:nvPr>
        </p:nvSpPr>
        <p:spPr/>
        <p:txBody>
          <a:bodyPr>
            <a:normAutofit lnSpcReduction="10000"/>
          </a:bodyPr>
          <a:lstStyle/>
          <a:p>
            <a:pPr marL="0" indent="0" algn="l">
              <a:buNone/>
            </a:pPr>
            <a:r>
              <a:rPr lang="en-US" sz="2400" b="1" i="0" dirty="0">
                <a:solidFill>
                  <a:srgbClr val="000066"/>
                </a:solidFill>
                <a:effectLst/>
              </a:rPr>
              <a:t>MN Stat 12.21 GOVERNOR. §Subdivision 1.General authority.</a:t>
            </a:r>
          </a:p>
          <a:p>
            <a:pPr marL="0" indent="0" algn="l">
              <a:buNone/>
            </a:pPr>
            <a:r>
              <a:rPr lang="en-US" sz="2400" b="0" i="0" dirty="0">
                <a:solidFill>
                  <a:srgbClr val="000066"/>
                </a:solidFill>
                <a:effectLst/>
              </a:rPr>
              <a:t>The governor (1) </a:t>
            </a:r>
            <a:r>
              <a:rPr lang="en-US" sz="2400" b="1" i="0" dirty="0">
                <a:solidFill>
                  <a:srgbClr val="000066"/>
                </a:solidFill>
                <a:effectLst/>
              </a:rPr>
              <a:t>has general direction and control of emergency management</a:t>
            </a:r>
            <a:r>
              <a:rPr lang="en-US" sz="2400" b="0" i="0" dirty="0">
                <a:solidFill>
                  <a:srgbClr val="000066"/>
                </a:solidFill>
                <a:effectLst/>
              </a:rPr>
              <a:t>, (2) may carry out the provisions of this chapter, and (3) during a national security emergency declared as existing under section 12.31, during the existence of an energy supply emergency as declared under section 216C.15, or during the existence of an emergency resulting from an incident at a nuclear power plant that poses a radiological or other health hazard, may assume direct operational control over all or any part of the emergency management functions within this state</a:t>
            </a:r>
          </a:p>
          <a:p>
            <a:pPr algn="l"/>
            <a:endParaRPr lang="en-US" sz="1600" b="0" i="0" dirty="0">
              <a:solidFill>
                <a:srgbClr val="000000"/>
              </a:solidFill>
              <a:effectLst/>
            </a:endParaRPr>
          </a:p>
          <a:p>
            <a:pPr eaLnBrk="1" hangingPunct="1">
              <a:buFontTx/>
              <a:buNone/>
            </a:pPr>
            <a:endParaRPr lang="en-US" altLang="en-US" sz="3600" b="1" dirty="0">
              <a:solidFill>
                <a:srgbClr val="000066"/>
              </a:solidFill>
              <a:cs typeface="Times New Roman" panose="02020603050405020304" pitchFamily="18" charset="0"/>
            </a:endParaRPr>
          </a:p>
        </p:txBody>
      </p:sp>
    </p:spTree>
    <p:extLst>
      <p:ext uri="{BB962C8B-B14F-4D97-AF65-F5344CB8AC3E}">
        <p14:creationId xmlns:p14="http://schemas.microsoft.com/office/powerpoint/2010/main" val="49457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90600"/>
            <a:ext cx="7772400" cy="1614488"/>
          </a:xfrm>
        </p:spPr>
        <p:txBody>
          <a:bodyPr/>
          <a:lstStyle/>
          <a:p>
            <a:pPr algn="ctr"/>
            <a:r>
              <a:rPr lang="en-US" sz="4000" dirty="0">
                <a:solidFill>
                  <a:srgbClr val="FF0000"/>
                </a:solidFill>
              </a:rPr>
              <a:t>National Health Freedom </a:t>
            </a:r>
            <a:r>
              <a:rPr lang="en-US" sz="4000" dirty="0">
                <a:solidFill>
                  <a:srgbClr val="FFFF00"/>
                </a:solidFill>
              </a:rPr>
              <a:t>Coalition </a:t>
            </a:r>
            <a:br>
              <a:rPr lang="en-US" dirty="0">
                <a:solidFill>
                  <a:srgbClr val="FFFF00"/>
                </a:solidFill>
              </a:rPr>
            </a:br>
            <a:r>
              <a:rPr lang="en-US" sz="2800" dirty="0">
                <a:solidFill>
                  <a:srgbClr val="FF0000"/>
                </a:solidFill>
              </a:rPr>
              <a:t>a non-profit </a:t>
            </a:r>
            <a:r>
              <a:rPr lang="en-US" sz="2800" dirty="0">
                <a:solidFill>
                  <a:srgbClr val="FFFF00"/>
                </a:solidFill>
              </a:rPr>
              <a:t>educational</a:t>
            </a:r>
            <a:r>
              <a:rPr lang="en-US" sz="2800" dirty="0">
                <a:solidFill>
                  <a:srgbClr val="FF0000"/>
                </a:solidFill>
              </a:rPr>
              <a:t> organization</a:t>
            </a:r>
            <a:br>
              <a:rPr lang="en-US" sz="2800" dirty="0">
                <a:solidFill>
                  <a:srgbClr val="FF0000"/>
                </a:solidFill>
              </a:rPr>
            </a:br>
            <a:r>
              <a:rPr lang="en-US" sz="2800" dirty="0">
                <a:solidFill>
                  <a:srgbClr val="FF0000"/>
                </a:solidFill>
              </a:rPr>
              <a:t>www.nationalhealthfreedom.org</a:t>
            </a:r>
          </a:p>
        </p:txBody>
      </p:sp>
      <p:sp>
        <p:nvSpPr>
          <p:cNvPr id="3" name="Text Placeholder 2"/>
          <p:cNvSpPr>
            <a:spLocks noGrp="1"/>
          </p:cNvSpPr>
          <p:nvPr>
            <p:ph type="body" idx="1"/>
          </p:nvPr>
        </p:nvSpPr>
        <p:spPr>
          <a:xfrm>
            <a:off x="685800" y="3237182"/>
            <a:ext cx="8001000" cy="2043112"/>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latin typeface="+mj-lt"/>
              </a:rPr>
              <a:t>National Health Freedom </a:t>
            </a:r>
            <a:r>
              <a:rPr lang="en-US" sz="4000" b="1" dirty="0">
                <a:solidFill>
                  <a:srgbClr val="FFFF00"/>
                </a:solidFill>
                <a:effectLst>
                  <a:outerShdw blurRad="38100" dist="38100" dir="2700000" algn="tl">
                    <a:srgbClr val="000000">
                      <a:alpha val="43137"/>
                    </a:srgbClr>
                  </a:outerShdw>
                </a:effectLst>
                <a:latin typeface="+mj-lt"/>
              </a:rPr>
              <a:t>Action</a:t>
            </a:r>
            <a:r>
              <a:rPr lang="en-US" sz="4000" b="1" dirty="0">
                <a:solidFill>
                  <a:srgbClr val="FF0000"/>
                </a:solidFill>
                <a:effectLst>
                  <a:outerShdw blurRad="38100" dist="38100" dir="2700000" algn="tl">
                    <a:srgbClr val="000000">
                      <a:alpha val="43137"/>
                    </a:srgbClr>
                  </a:outerShdw>
                </a:effectLst>
                <a:latin typeface="+mj-lt"/>
              </a:rPr>
              <a:t> </a:t>
            </a:r>
            <a:br>
              <a:rPr lang="en-US" dirty="0">
                <a:solidFill>
                  <a:srgbClr val="FF0000"/>
                </a:solidFill>
              </a:rPr>
            </a:br>
            <a:r>
              <a:rPr lang="en-US" sz="2400" b="1" dirty="0">
                <a:solidFill>
                  <a:srgbClr val="FF0000"/>
                </a:solidFill>
              </a:rPr>
              <a:t>a non-profit </a:t>
            </a:r>
            <a:r>
              <a:rPr lang="en-US" sz="2400" b="1" dirty="0">
                <a:solidFill>
                  <a:srgbClr val="FFFF00"/>
                </a:solidFill>
              </a:rPr>
              <a:t>lobbying </a:t>
            </a:r>
            <a:r>
              <a:rPr lang="en-US" sz="2400" b="1" dirty="0">
                <a:solidFill>
                  <a:srgbClr val="FF0000"/>
                </a:solidFill>
              </a:rPr>
              <a:t>organization</a:t>
            </a:r>
          </a:p>
          <a:p>
            <a:pPr algn="ctr"/>
            <a:r>
              <a:rPr lang="en-US" sz="2400" b="1" dirty="0">
                <a:solidFill>
                  <a:srgbClr val="FF0000"/>
                </a:solidFill>
              </a:rPr>
              <a:t>www.nationalhealthfreedomaction.org</a:t>
            </a:r>
            <a:endParaRPr lang="en-US" b="1" dirty="0"/>
          </a:p>
        </p:txBody>
      </p:sp>
    </p:spTree>
    <p:extLst>
      <p:ext uri="{BB962C8B-B14F-4D97-AF65-F5344CB8AC3E}">
        <p14:creationId xmlns:p14="http://schemas.microsoft.com/office/powerpoint/2010/main" val="274655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533398" y="1143000"/>
            <a:ext cx="8077201" cy="1173480"/>
          </a:xfrm>
        </p:spPr>
        <p:txBody>
          <a:bodyPr>
            <a:normAutofit fontScale="90000"/>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State Statutes For </a:t>
            </a:r>
            <a:br>
              <a:rPr lang="en-US" b="1" dirty="0">
                <a:solidFill>
                  <a:srgbClr val="C00000"/>
                </a:solidFill>
                <a:effectLst>
                  <a:outerShdw blurRad="38100" dist="38100" dir="2700000" algn="tl">
                    <a:srgbClr val="000000"/>
                  </a:outerShdw>
                </a:effectLst>
                <a:cs typeface="Times New Roman" pitchFamily="18" charset="0"/>
              </a:rPr>
            </a:br>
            <a:r>
              <a:rPr lang="en-US" b="1" dirty="0">
                <a:solidFill>
                  <a:srgbClr val="C00000"/>
                </a:solidFill>
                <a:effectLst>
                  <a:outerShdw blurRad="38100" dist="38100" dir="2700000" algn="tl">
                    <a:srgbClr val="000000"/>
                  </a:outerShdw>
                </a:effectLst>
                <a:cs typeface="Times New Roman" pitchFamily="18" charset="0"/>
              </a:rPr>
              <a:t>Emergency Declarations</a:t>
            </a:r>
          </a:p>
        </p:txBody>
      </p:sp>
      <p:sp>
        <p:nvSpPr>
          <p:cNvPr id="79875" name="Rectangle 3"/>
          <p:cNvSpPr>
            <a:spLocks noGrp="1" noChangeArrowheads="1"/>
          </p:cNvSpPr>
          <p:nvPr>
            <p:ph idx="1"/>
          </p:nvPr>
        </p:nvSpPr>
        <p:spPr>
          <a:xfrm>
            <a:off x="757237" y="2759394"/>
            <a:ext cx="7629525" cy="3367086"/>
          </a:xfrm>
        </p:spPr>
        <p:txBody>
          <a:bodyPr>
            <a:normAutofit/>
          </a:bodyPr>
          <a:lstStyle/>
          <a:p>
            <a:pPr marL="0" indent="0" algn="l">
              <a:buNone/>
            </a:pPr>
            <a:r>
              <a:rPr lang="en-US" sz="2800" b="1" dirty="0">
                <a:solidFill>
                  <a:srgbClr val="000066"/>
                </a:solidFill>
                <a:latin typeface="times new roman" panose="02020603050405020304" pitchFamily="18" charset="0"/>
              </a:rPr>
              <a:t>MN Law NOW</a:t>
            </a:r>
            <a:r>
              <a:rPr lang="en-US" sz="2800" dirty="0">
                <a:solidFill>
                  <a:srgbClr val="000066"/>
                </a:solidFill>
                <a:latin typeface="times new roman" panose="02020603050405020304" pitchFamily="18" charset="0"/>
              </a:rPr>
              <a:t>:  </a:t>
            </a:r>
            <a:r>
              <a:rPr lang="en-US" sz="2800" b="0" i="0" dirty="0">
                <a:solidFill>
                  <a:srgbClr val="000066"/>
                </a:solidFill>
                <a:effectLst/>
                <a:latin typeface="times new roman" panose="02020603050405020304" pitchFamily="18" charset="0"/>
              </a:rPr>
              <a:t>A peacetime declaration of emergency </a:t>
            </a:r>
            <a:r>
              <a:rPr lang="en-US" sz="2800" b="1" i="0" dirty="0">
                <a:solidFill>
                  <a:srgbClr val="000066"/>
                </a:solidFill>
                <a:effectLst/>
                <a:latin typeface="times new roman" panose="02020603050405020304" pitchFamily="18" charset="0"/>
              </a:rPr>
              <a:t>may be declared only when </a:t>
            </a:r>
            <a:r>
              <a:rPr lang="en-US" sz="2800" b="0" i="0" dirty="0">
                <a:solidFill>
                  <a:srgbClr val="000066"/>
                </a:solidFill>
                <a:effectLst/>
                <a:latin typeface="times new roman" panose="02020603050405020304" pitchFamily="18" charset="0"/>
              </a:rPr>
              <a:t>an act of nature, a technological failure or malfunction, a terrorist incident, an industrial accident, a hazardous materials accident, or a civil disturbance endangers life and property and local government resources are inadequate to handle the situation</a:t>
            </a:r>
            <a:endParaRPr lang="en-US" sz="2800" b="1" i="0" dirty="0">
              <a:solidFill>
                <a:srgbClr val="000066"/>
              </a:solidFill>
              <a:effectLst/>
              <a:latin typeface="times new roman" panose="02020603050405020304" pitchFamily="18" charset="0"/>
            </a:endParaRPr>
          </a:p>
          <a:p>
            <a:pPr eaLnBrk="1" hangingPunct="1">
              <a:buFontTx/>
              <a:buNone/>
            </a:pP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485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530225" y="731520"/>
            <a:ext cx="8083550" cy="1738314"/>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Model State Emergency Health Powers Acts</a:t>
            </a:r>
          </a:p>
        </p:txBody>
      </p:sp>
      <p:sp>
        <p:nvSpPr>
          <p:cNvPr id="79875" name="Rectangle 3"/>
          <p:cNvSpPr>
            <a:spLocks noGrp="1" noChangeArrowheads="1"/>
          </p:cNvSpPr>
          <p:nvPr>
            <p:ph idx="1"/>
          </p:nvPr>
        </p:nvSpPr>
        <p:spPr>
          <a:xfrm>
            <a:off x="1066799" y="2759394"/>
            <a:ext cx="7319963" cy="3641406"/>
          </a:xfrm>
        </p:spPr>
        <p:txBody>
          <a:bodyPr>
            <a:normAutofit/>
          </a:bodyPr>
          <a:lstStyle/>
          <a:p>
            <a:pPr marL="0" marR="0" indent="0">
              <a:lnSpc>
                <a:spcPct val="107000"/>
              </a:lnSpc>
              <a:spcBef>
                <a:spcPts val="0"/>
              </a:spcBef>
              <a:spcAft>
                <a:spcPts val="800"/>
              </a:spcAft>
              <a:buNone/>
            </a:pP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In 2002 Many states passed what at the time was called the "Model State Emergency Health Powers Act." MEHPA. </a:t>
            </a:r>
          </a:p>
          <a:p>
            <a:pPr marL="0" marR="0" indent="0">
              <a:lnSpc>
                <a:spcPct val="107000"/>
              </a:lnSpc>
              <a:spcBef>
                <a:spcPts val="0"/>
              </a:spcBef>
              <a:spcAft>
                <a:spcPts val="800"/>
              </a:spcAft>
              <a:buNone/>
            </a:pP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ACLU stated that it was drafted as </a:t>
            </a: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model legislation to increase state powers to respond to bioterrorism or other outbreaks of disease that the Centers for Disease Control and others want the states to pass into law.  Although such legislation is needed, the current draft of the Model Act unfortunately is written in a way that doesn't adequately protect citizens against the misuse of the tremendous powers that it would grant in an emergency</a:t>
            </a: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000" dirty="0">
                <a:solidFill>
                  <a:srgbClr val="000066"/>
                </a:solidFill>
                <a:effectLst/>
                <a:latin typeface="Times New Roman" panose="02020603050405020304" pitchFamily="18" charset="0"/>
                <a:ea typeface="Times New Roman" panose="02020603050405020304" pitchFamily="18" charset="0"/>
              </a:rPr>
              <a:t>ACLU, Q and A on the Model State Health Emergency Powers Act accessed online June 13, 2020 @ https://www.aclu.org/other/model-state-emergency-health-powers-act</a:t>
            </a: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20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457200"/>
            <a:ext cx="7772400" cy="1066800"/>
          </a:xfrm>
        </p:spPr>
        <p:txBody>
          <a:bodyPr>
            <a:normAutofit/>
          </a:bodyPr>
          <a:lstStyle/>
          <a:p>
            <a:pPr algn="ctr"/>
            <a:r>
              <a:rPr lang="en-US" altLang="en-US" sz="4000" b="1" dirty="0">
                <a:solidFill>
                  <a:srgbClr val="C00000"/>
                </a:solidFill>
              </a:rPr>
              <a:t>Minnesota’s 2002 Right to Refuse</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1600200"/>
            <a:ext cx="8077200" cy="4800600"/>
          </a:xfrm>
        </p:spPr>
        <p:txBody>
          <a:bodyPr/>
          <a:lstStyle/>
          <a:p>
            <a:pPr marL="182880" marR="0" indent="0">
              <a:lnSpc>
                <a:spcPct val="107000"/>
              </a:lnSpc>
              <a:spcBef>
                <a:spcPts val="0"/>
              </a:spcBef>
              <a:spcAft>
                <a:spcPts val="800"/>
              </a:spcAft>
              <a:buNone/>
            </a:pPr>
            <a:r>
              <a:rPr lang="en-US" sz="18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12.39 INDIVIDUAL TREATMENT; NOTICE, REFUSAL, CONSEQUENCE.</a:t>
            </a:r>
            <a:endParaRPr lang="en-US" sz="18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182880" marR="0" indent="0">
              <a:lnSpc>
                <a:spcPct val="107000"/>
              </a:lnSpc>
              <a:spcBef>
                <a:spcPts val="0"/>
              </a:spcBef>
              <a:spcAft>
                <a:spcPts val="800"/>
              </a:spcAft>
              <a:buNone/>
            </a:pPr>
            <a:r>
              <a:rPr lang="en-US" sz="18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Subdivision 1.  Refusal of treatment. Notwithstanding laws, rules, or orders made or promulgated in response to a national security emergency or peacetime emergency, </a:t>
            </a:r>
            <a:r>
              <a:rPr lang="en-US" sz="18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individuals have a fundamental right to refuse medical treatment, testing, physical or mental examination, vaccination, participation in experimental procedures and protocols, collection of specimens, and preventive treatment programs</a:t>
            </a:r>
            <a:r>
              <a:rPr lang="en-US" sz="18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An individual who has been directed by the commissioner of health to submit to medical procedures and protocols because the individual is infected with or reasonably believed by the commissioner of health to be infected with or exposed to a toxic agent that can be transferred to another individual or a communicable disease, and the agent or communicable disease is the basis for which the national security emergency or peacetime emergency was declared, and who refuses to submit to them may be ordered by the commissioner to be placed in isolation or quarantine </a:t>
            </a:r>
            <a:r>
              <a:rPr lang="en-US" sz="18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according to parameters set forth in sections 144.419 and 144.4195. </a:t>
            </a:r>
            <a:endParaRPr lang="en-US" sz="18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40000"/>
              </a:lnSpc>
              <a:buFontTx/>
              <a:buNone/>
            </a:pPr>
            <a:endParaRPr lang="en-US" altLang="en-US" sz="1800" b="1" dirty="0">
              <a:solidFill>
                <a:srgbClr val="00009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199" y="1219200"/>
            <a:ext cx="7929563" cy="1173480"/>
          </a:xfrm>
        </p:spPr>
        <p:txBody>
          <a:bodyPr>
            <a:normAutofit/>
          </a:bodyPr>
          <a:lstStyle/>
          <a:p>
            <a:pPr algn="ctr" eaLnBrk="1" hangingPunct="1">
              <a:defRPr/>
            </a:pPr>
            <a:r>
              <a:rPr lang="en-US" b="1" dirty="0">
                <a:solidFill>
                  <a:srgbClr val="C00000"/>
                </a:solidFill>
                <a:effectLst>
                  <a:outerShdw blurRad="38100" dist="38100" dir="2700000" algn="tl">
                    <a:srgbClr val="000000"/>
                  </a:outerShdw>
                </a:effectLst>
                <a:cs typeface="Times New Roman" pitchFamily="18" charset="0"/>
              </a:rPr>
              <a:t>California Emergency Law</a:t>
            </a:r>
          </a:p>
        </p:txBody>
      </p:sp>
      <p:sp>
        <p:nvSpPr>
          <p:cNvPr id="79875" name="Rectangle 3"/>
          <p:cNvSpPr>
            <a:spLocks noGrp="1" noChangeArrowheads="1"/>
          </p:cNvSpPr>
          <p:nvPr>
            <p:ph idx="1"/>
          </p:nvPr>
        </p:nvSpPr>
        <p:spPr>
          <a:xfrm>
            <a:off x="1066800" y="2759394"/>
            <a:ext cx="7319962" cy="3717606"/>
          </a:xfrm>
        </p:spPr>
        <p:txBody>
          <a:bodyPr>
            <a:normAutofit/>
          </a:bodyPr>
          <a:lstStyle/>
          <a:p>
            <a:pPr marL="182880" marR="0" indent="0">
              <a:lnSpc>
                <a:spcPct val="107000"/>
              </a:lnSpc>
              <a:spcBef>
                <a:spcPts val="0"/>
              </a:spcBef>
              <a:spcAft>
                <a:spcPts val="800"/>
              </a:spcAft>
              <a:buNone/>
            </a:pP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California Statute Health and Safety Code Section 120140</a:t>
            </a:r>
            <a:r>
              <a:rPr lang="en-US" sz="24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Upon being informed by a health officer of any contagious, infectious, or communicable disease the department may take measures as are necessary to ascertain the nature of the disease and prevent its spread. To that end, the department may, if it considers it proper, take possession or control of the body of any living person, or the corpse of any deceased person.</a:t>
            </a:r>
            <a:endParaRPr lang="en-US" sz="2400" b="1"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spcBef>
                <a:spcPts val="0"/>
              </a:spcBef>
              <a:spcAft>
                <a:spcPts val="0"/>
              </a:spcAft>
              <a:buNone/>
            </a:pPr>
            <a:r>
              <a:rPr lang="en-US" sz="1000" dirty="0">
                <a:effectLst/>
                <a:latin typeface="Times New Roman" panose="02020603050405020304" pitchFamily="18" charset="0"/>
                <a:ea typeface="Times New Roman" panose="02020603050405020304" pitchFamily="18" charset="0"/>
              </a:rPr>
              <a:t>California Health and Safety Code Section 120140, accessed online June 13, 2020, @ http://leginfo.legislature.ca.gov/faces/codes_displaySection.xhtml?lawCode=HSC&amp;sectionNum=120140.</a:t>
            </a:r>
          </a:p>
          <a:p>
            <a:pPr eaLnBrk="1" hangingPunct="1">
              <a:buFontTx/>
              <a:buNone/>
            </a:pPr>
            <a:endParaRPr lang="en-US" altLang="en-US" sz="3600" b="1" dirty="0">
              <a:solidFill>
                <a:srgbClr val="000066"/>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635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4038600"/>
          </a:xfrm>
        </p:spPr>
        <p:txBody>
          <a:bodyPr>
            <a:noAutofit/>
          </a:bodyPr>
          <a:lstStyle/>
          <a:p>
            <a:pPr algn="ctr"/>
            <a:r>
              <a:rPr lang="en-US" sz="5400" b="1" dirty="0">
                <a:solidFill>
                  <a:srgbClr val="002060"/>
                </a:solidFill>
                <a:effectLst>
                  <a:outerShdw blurRad="38100" dist="38100" dir="2700000" algn="tl">
                    <a:srgbClr val="000000">
                      <a:alpha val="43137"/>
                    </a:srgbClr>
                  </a:outerShdw>
                </a:effectLst>
              </a:rPr>
              <a:t>2020 COVID</a:t>
            </a:r>
            <a:br>
              <a:rPr lang="en-US" sz="5400" b="1" dirty="0">
                <a:solidFill>
                  <a:srgbClr val="002060"/>
                </a:solidFill>
                <a:effectLst>
                  <a:outerShdw blurRad="38100" dist="38100" dir="2700000" algn="tl">
                    <a:srgbClr val="000000">
                      <a:alpha val="43137"/>
                    </a:srgbClr>
                  </a:outerShdw>
                </a:effectLst>
              </a:rPr>
            </a:br>
            <a:br>
              <a:rPr lang="en-US" sz="5400" b="1" dirty="0">
                <a:solidFill>
                  <a:srgbClr val="002060"/>
                </a:solidFill>
                <a:effectLst>
                  <a:outerShdw blurRad="38100" dist="38100" dir="2700000" algn="tl">
                    <a:srgbClr val="000000">
                      <a:alpha val="43137"/>
                    </a:srgbClr>
                  </a:outerShdw>
                </a:effectLst>
              </a:rPr>
            </a:br>
            <a:r>
              <a:rPr lang="en-US" sz="5400" b="1" dirty="0">
                <a:solidFill>
                  <a:srgbClr val="002060"/>
                </a:solidFill>
                <a:effectLst>
                  <a:outerShdw blurRad="38100" dist="38100" dir="2700000" algn="tl">
                    <a:srgbClr val="000000">
                      <a:alpha val="43137"/>
                    </a:srgbClr>
                  </a:outerShdw>
                </a:effectLst>
              </a:rPr>
              <a:t>STATE POLICE POWER</a:t>
            </a:r>
            <a:br>
              <a:rPr lang="en-US" sz="5400" b="1" dirty="0">
                <a:solidFill>
                  <a:srgbClr val="002060"/>
                </a:solidFill>
                <a:effectLst>
                  <a:outerShdw blurRad="38100" dist="38100" dir="2700000" algn="tl">
                    <a:srgbClr val="000000">
                      <a:alpha val="43137"/>
                    </a:srgbClr>
                  </a:outerShdw>
                </a:effectLst>
              </a:rPr>
            </a:br>
            <a:br>
              <a:rPr lang="en-US" sz="5400" b="1" dirty="0">
                <a:solidFill>
                  <a:srgbClr val="002060"/>
                </a:solidFill>
                <a:effectLst>
                  <a:outerShdw blurRad="38100" dist="38100" dir="2700000" algn="tl">
                    <a:srgbClr val="000000">
                      <a:alpha val="43137"/>
                    </a:srgbClr>
                  </a:outerShdw>
                </a:effectLst>
              </a:rPr>
            </a:br>
            <a:r>
              <a:rPr lang="en-US" sz="5400" b="1" dirty="0">
                <a:solidFill>
                  <a:srgbClr val="C00000"/>
                </a:solidFill>
                <a:effectLst>
                  <a:outerShdw blurRad="38100" dist="38100" dir="2700000" algn="tl">
                    <a:srgbClr val="000000">
                      <a:alpha val="43137"/>
                    </a:srgbClr>
                  </a:outerShdw>
                </a:effectLst>
              </a:rPr>
              <a:t>CHALLENGED</a:t>
            </a:r>
          </a:p>
        </p:txBody>
      </p:sp>
    </p:spTree>
    <p:extLst>
      <p:ext uri="{BB962C8B-B14F-4D97-AF65-F5344CB8AC3E}">
        <p14:creationId xmlns:p14="http://schemas.microsoft.com/office/powerpoint/2010/main" val="3732474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219200"/>
          </a:xfrm>
        </p:spPr>
        <p:txBody>
          <a:bodyPr>
            <a:noAutofit/>
          </a:bodyPr>
          <a:lstStyle/>
          <a:p>
            <a:pPr algn="ctr"/>
            <a:r>
              <a:rPr lang="en-US" sz="3600" b="1" dirty="0">
                <a:solidFill>
                  <a:srgbClr val="002060"/>
                </a:solidFill>
                <a:effectLst>
                  <a:outerShdw blurRad="38100" dist="38100" dir="2700000" algn="tl">
                    <a:srgbClr val="000000">
                      <a:alpha val="43137"/>
                    </a:srgbClr>
                  </a:outerShdw>
                </a:effectLst>
              </a:rPr>
              <a:t>Governor Powers Challenged in Wisconsin</a:t>
            </a:r>
          </a:p>
        </p:txBody>
      </p:sp>
      <p:sp>
        <p:nvSpPr>
          <p:cNvPr id="3" name="Content Placeholder 2"/>
          <p:cNvSpPr>
            <a:spLocks noGrp="1"/>
          </p:cNvSpPr>
          <p:nvPr>
            <p:ph idx="1"/>
          </p:nvPr>
        </p:nvSpPr>
        <p:spPr>
          <a:xfrm>
            <a:off x="467751" y="2590800"/>
            <a:ext cx="8229600" cy="3722077"/>
          </a:xfrm>
        </p:spPr>
        <p:txBody>
          <a:bodyPr>
            <a:normAutofit fontScale="92500" lnSpcReduction="10000"/>
          </a:bodyPr>
          <a:lstStyle/>
          <a:p>
            <a:pPr marL="182880" marR="0" indent="0">
              <a:lnSpc>
                <a:spcPct val="107000"/>
              </a:lnSpc>
              <a:spcBef>
                <a:spcPts val="0"/>
              </a:spcBef>
              <a:spcAft>
                <a:spcPts val="800"/>
              </a:spcAft>
              <a:buNone/>
            </a:pPr>
            <a:r>
              <a:rPr lang="en-US" sz="24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May 13, 2020</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The Supreme Court of Wisconsin overturned its Governor’s stay-at-home order with judicial comments reflecting that expansive Governor orders cannot go beyond the constitutional inalienable rights of citizens, even in the case of declared emergencies. “</a:t>
            </a:r>
            <a:r>
              <a:rPr lang="en-US" sz="24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It is especially in times of emergency that we must protect the rights of the people, lest we establish a dangerous precedent empowering less benevolent government officials in the future to oppress the people in the name of exigency</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  </a:t>
            </a:r>
          </a:p>
          <a:p>
            <a:pPr marL="182880" marR="0" indent="0">
              <a:lnSpc>
                <a:spcPct val="107000"/>
              </a:lnSpc>
              <a:spcBef>
                <a:spcPts val="0"/>
              </a:spcBef>
              <a:spcAft>
                <a:spcPts val="800"/>
              </a:spcAft>
              <a:buNone/>
            </a:pPr>
            <a:endParaRPr lang="en-US" sz="2400"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000" dirty="0">
                <a:solidFill>
                  <a:srgbClr val="000066"/>
                </a:solidFill>
                <a:effectLst/>
                <a:latin typeface="Times New Roman" panose="02020603050405020304" pitchFamily="18" charset="0"/>
                <a:ea typeface="Times New Roman" panose="02020603050405020304" pitchFamily="18" charset="0"/>
              </a:rPr>
              <a:t>Wisconsin Legislature v. Secretary of Wisconsin Department of Health Services, 2020 Wis. 42 (May 13, 2020) (4-3 decision) (quoting Grassl Bradley, J., concurring), accessed online June 13, 2020 @ https://nationalhealthfreedomaction.org/wp-content/uploads/2020/05/Corona-Virus-Supreme-Court-Wisconsin.pdf</a:t>
            </a:r>
          </a:p>
          <a:p>
            <a:pPr marL="0" indent="0">
              <a:buNone/>
            </a:pPr>
            <a:endParaRPr lang="en-US" sz="4500" dirty="0"/>
          </a:p>
        </p:txBody>
      </p:sp>
    </p:spTree>
    <p:extLst>
      <p:ext uri="{BB962C8B-B14F-4D97-AF65-F5344CB8AC3E}">
        <p14:creationId xmlns:p14="http://schemas.microsoft.com/office/powerpoint/2010/main" val="2641085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392551" cy="1219200"/>
          </a:xfrm>
        </p:spPr>
        <p:txBody>
          <a:bodyPr>
            <a:noAutofit/>
          </a:bodyPr>
          <a:lstStyle/>
          <a:p>
            <a:pPr algn="ctr"/>
            <a:r>
              <a:rPr lang="en-US" sz="3600" b="1" dirty="0">
                <a:solidFill>
                  <a:srgbClr val="002060"/>
                </a:solidFill>
                <a:effectLst>
                  <a:outerShdw blurRad="38100" dist="38100" dir="2700000" algn="tl">
                    <a:srgbClr val="000000">
                      <a:alpha val="43137"/>
                    </a:srgbClr>
                  </a:outerShdw>
                </a:effectLst>
              </a:rPr>
              <a:t>Governor Powers Challenged Pennsylvania</a:t>
            </a:r>
          </a:p>
        </p:txBody>
      </p:sp>
      <p:sp>
        <p:nvSpPr>
          <p:cNvPr id="3" name="Content Placeholder 2"/>
          <p:cNvSpPr>
            <a:spLocks noGrp="1"/>
          </p:cNvSpPr>
          <p:nvPr>
            <p:ph idx="1"/>
          </p:nvPr>
        </p:nvSpPr>
        <p:spPr>
          <a:xfrm>
            <a:off x="467751" y="2590800"/>
            <a:ext cx="8229600" cy="3722077"/>
          </a:xfrm>
        </p:spPr>
        <p:txBody>
          <a:bodyPr>
            <a:normAutofit fontScale="92500" lnSpcReduction="10000"/>
          </a:bodyPr>
          <a:lstStyle/>
          <a:p>
            <a:pPr marL="0" indent="0">
              <a:buNone/>
            </a:pPr>
            <a:r>
              <a:rPr lang="en-US" sz="24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September 14, 2020</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the federal Court for the Western District of Pennsylvania, declared the Pennsylvania Executive Orders on </a:t>
            </a:r>
            <a:r>
              <a:rPr lang="en-US" sz="24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(1) restrictions on gatherings and (2) closing “non-life sustaining” businesses and directing Pennsylvanians to stay-at-home </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unconstitutional. </a:t>
            </a:r>
            <a:b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The federal </a:t>
            </a:r>
            <a:r>
              <a:rPr lang="en-US" sz="24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cited Jacobson v. Massachusetts</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197 U.S. 11, 31 (1905) to discuss when and when not to give broad deference to state government during emergencies and </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 show how Courts have evolved over time in the past 100 years since the Jacobson case </a:t>
            </a:r>
            <a:r>
              <a:rPr lang="en-US" sz="24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to be more vigilant in the protection of civil liberties and the need to apply regular constitutional scrutiny when civil liberties are at stake.</a:t>
            </a:r>
          </a:p>
          <a:p>
            <a:pPr marL="0" indent="0">
              <a:buNone/>
            </a:pPr>
            <a:endParaRPr lang="en-US" sz="4500" dirty="0"/>
          </a:p>
        </p:txBody>
      </p:sp>
    </p:spTree>
    <p:extLst>
      <p:ext uri="{BB962C8B-B14F-4D97-AF65-F5344CB8AC3E}">
        <p14:creationId xmlns:p14="http://schemas.microsoft.com/office/powerpoint/2010/main" val="2724174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219200"/>
          </a:xfrm>
        </p:spPr>
        <p:txBody>
          <a:bodyPr>
            <a:noAutofit/>
          </a:bodyPr>
          <a:lstStyle/>
          <a:p>
            <a:pPr algn="ctr"/>
            <a:r>
              <a:rPr lang="en-US" sz="3600" b="1" dirty="0">
                <a:solidFill>
                  <a:srgbClr val="002060"/>
                </a:solidFill>
                <a:effectLst>
                  <a:outerShdw blurRad="38100" dist="38100" dir="2700000" algn="tl">
                    <a:srgbClr val="000000">
                      <a:alpha val="43137"/>
                    </a:srgbClr>
                  </a:outerShdw>
                </a:effectLst>
              </a:rPr>
              <a:t>Governor Powers Challenged in Michigan</a:t>
            </a:r>
          </a:p>
        </p:txBody>
      </p:sp>
      <p:sp>
        <p:nvSpPr>
          <p:cNvPr id="3" name="Content Placeholder 2"/>
          <p:cNvSpPr>
            <a:spLocks noGrp="1"/>
          </p:cNvSpPr>
          <p:nvPr>
            <p:ph idx="1"/>
          </p:nvPr>
        </p:nvSpPr>
        <p:spPr>
          <a:xfrm>
            <a:off x="685800" y="2438400"/>
            <a:ext cx="8229600" cy="3722077"/>
          </a:xfrm>
        </p:spPr>
        <p:txBody>
          <a:bodyPr>
            <a:noAutofit/>
          </a:bodyPr>
          <a:lstStyle/>
          <a:p>
            <a:pPr marL="0" marR="0" indent="0">
              <a:lnSpc>
                <a:spcPct val="107000"/>
              </a:lnSpc>
              <a:spcBef>
                <a:spcPts val="0"/>
              </a:spcBef>
              <a:spcAft>
                <a:spcPts val="800"/>
              </a:spcAft>
              <a:buNone/>
            </a:pP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On October 2, 2020</a:t>
            </a: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The Supreme Court of the State of Michigan issued an opinion declaring </a:t>
            </a: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the Michigan EPGA (Emergency Powers of the Governor Act) unconstitutional.  </a:t>
            </a: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The Court’s conclusion was based on the fact that the law “</a:t>
            </a:r>
            <a:r>
              <a:rPr lang="en-US" sz="2000" b="1"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purports to delegate to the executive branch, the legislative powers of state government—including its plenary police powers—and to allow the exercise of such powers indefinitely</a:t>
            </a: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 [i]</a:t>
            </a:r>
          </a:p>
          <a:p>
            <a:pPr marL="0" marR="0" indent="0">
              <a:lnSpc>
                <a:spcPct val="107000"/>
              </a:lnSpc>
              <a:spcBef>
                <a:spcPts val="0"/>
              </a:spcBef>
              <a:spcAft>
                <a:spcPts val="800"/>
              </a:spcAft>
              <a:buNone/>
            </a:pPr>
            <a:endPar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The high Court said </a:t>
            </a:r>
            <a:r>
              <a:rPr lang="en-US" sz="20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the scope of the law and the expansiveness of the authority it concentrates in a single public official was “extraordinary”. </a:t>
            </a:r>
            <a:endParaRPr lang="en-US" sz="2000"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477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990600"/>
            <a:ext cx="7772400" cy="1066800"/>
          </a:xfrm>
        </p:spPr>
        <p:txBody>
          <a:bodyPr>
            <a:normAutofit fontScale="90000"/>
          </a:bodyPr>
          <a:lstStyle/>
          <a:p>
            <a:pPr algn="ctr"/>
            <a:r>
              <a:rPr lang="en-US" altLang="en-US" sz="4000" b="1" dirty="0">
                <a:solidFill>
                  <a:srgbClr val="C00000"/>
                </a:solidFill>
              </a:rPr>
              <a:t>2020 California’s Draft Legislation</a:t>
            </a:r>
            <a:br>
              <a:rPr lang="en-US" altLang="en-US" sz="4000" b="1" dirty="0">
                <a:solidFill>
                  <a:srgbClr val="C00000"/>
                </a:solidFill>
              </a:rPr>
            </a:br>
            <a:r>
              <a:rPr lang="en-US" altLang="en-US" sz="4000" b="1" dirty="0">
                <a:solidFill>
                  <a:srgbClr val="C00000"/>
                </a:solidFill>
              </a:rPr>
              <a:t>Right to Refuse</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2438400"/>
            <a:ext cx="8077200" cy="4800600"/>
          </a:xfrm>
        </p:spPr>
        <p:txBody>
          <a:bodyPr>
            <a:normAutofit/>
          </a:bodyPr>
          <a:lstStyle/>
          <a:p>
            <a:pPr>
              <a:lnSpc>
                <a:spcPct val="140000"/>
              </a:lnSpc>
              <a:buFontTx/>
              <a:buNone/>
            </a:pPr>
            <a:r>
              <a:rPr lang="en-US" sz="2800" b="1" i="0" dirty="0">
                <a:solidFill>
                  <a:srgbClr val="000066"/>
                </a:solidFill>
                <a:effectLst/>
                <a:latin typeface="Times New Roman" panose="02020603050405020304" pitchFamily="18" charset="0"/>
                <a:cs typeface="Times New Roman" panose="02020603050405020304" pitchFamily="18" charset="0"/>
              </a:rPr>
              <a:t>(b) Coercion</a:t>
            </a:r>
            <a:r>
              <a:rPr lang="en-US" sz="2000" b="0" i="0" dirty="0">
                <a:solidFill>
                  <a:srgbClr val="000066"/>
                </a:solidFill>
                <a:effectLst/>
                <a:latin typeface="Times New Roman" panose="02020603050405020304" pitchFamily="18" charset="0"/>
                <a:cs typeface="Times New Roman" panose="02020603050405020304" pitchFamily="18" charset="0"/>
              </a:rPr>
              <a:t>. The government or its designees, or other employers, businesses, non-profits, institutions, churches, travel carriers, or other public or private entities, </a:t>
            </a:r>
            <a:r>
              <a:rPr lang="en-US" sz="2000" b="0" i="0" dirty="0">
                <a:solidFill>
                  <a:srgbClr val="FF0000"/>
                </a:solidFill>
                <a:effectLst/>
                <a:latin typeface="Times New Roman" panose="02020603050405020304" pitchFamily="18" charset="0"/>
                <a:cs typeface="Times New Roman" panose="02020603050405020304" pitchFamily="18" charset="0"/>
              </a:rPr>
              <a:t>may not infringe upon</a:t>
            </a:r>
            <a:r>
              <a:rPr lang="en-US" sz="2000" b="0" i="0" dirty="0">
                <a:solidFill>
                  <a:srgbClr val="000066"/>
                </a:solidFill>
                <a:effectLst/>
                <a:latin typeface="Times New Roman" panose="02020603050405020304" pitchFamily="18" charset="0"/>
                <a:cs typeface="Times New Roman" panose="02020603050405020304" pitchFamily="18" charset="0"/>
              </a:rPr>
              <a:t>, put conditions on, restrict, or take away a person’s ability to fully participate in </a:t>
            </a:r>
            <a:r>
              <a:rPr lang="en-US" sz="2000" b="0" i="0" dirty="0">
                <a:solidFill>
                  <a:srgbClr val="FF0000"/>
                </a:solidFill>
                <a:effectLst/>
                <a:latin typeface="Times New Roman" panose="02020603050405020304" pitchFamily="18" charset="0"/>
                <a:cs typeface="Times New Roman" panose="02020603050405020304" pitchFamily="18" charset="0"/>
              </a:rPr>
              <a:t>necessary and important services and lifestyle choices and preferences including but not limited to education, daycare, employment, travel, religion, hobbies, entertainment, sports, and lifestyle preferences,</a:t>
            </a:r>
            <a:r>
              <a:rPr lang="en-US" sz="2000" b="0" i="0" dirty="0">
                <a:solidFill>
                  <a:srgbClr val="000066"/>
                </a:solidFill>
                <a:effectLst/>
                <a:latin typeface="Times New Roman" panose="02020603050405020304" pitchFamily="18" charset="0"/>
                <a:cs typeface="Times New Roman" panose="02020603050405020304" pitchFamily="18" charset="0"/>
              </a:rPr>
              <a:t> based on a person choosing to decline countermeasures as described in part (a).</a:t>
            </a:r>
            <a:endParaRPr lang="en-US" altLang="en-US" sz="2000" b="1"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906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685800" y="990600"/>
            <a:ext cx="7772400" cy="1066800"/>
          </a:xfrm>
        </p:spPr>
        <p:txBody>
          <a:bodyPr>
            <a:normAutofit fontScale="90000"/>
          </a:bodyPr>
          <a:lstStyle/>
          <a:p>
            <a:pPr algn="ctr"/>
            <a:r>
              <a:rPr lang="en-US" altLang="en-US" sz="4000" b="1" dirty="0">
                <a:solidFill>
                  <a:srgbClr val="C00000"/>
                </a:solidFill>
              </a:rPr>
              <a:t>2020 CHCA California’s Draft Legislation</a:t>
            </a:r>
            <a:br>
              <a:rPr lang="en-US" altLang="en-US" sz="4000" b="1" dirty="0">
                <a:solidFill>
                  <a:srgbClr val="C00000"/>
                </a:solidFill>
              </a:rPr>
            </a:br>
            <a:r>
              <a:rPr lang="en-US" altLang="en-US" sz="4000" b="1" dirty="0">
                <a:solidFill>
                  <a:srgbClr val="C00000"/>
                </a:solidFill>
              </a:rPr>
              <a:t>Right to Refuse</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533400" y="2438400"/>
            <a:ext cx="8077200" cy="4800600"/>
          </a:xfrm>
        </p:spPr>
        <p:txBody>
          <a:bodyPr>
            <a:normAutofit/>
          </a:bodyPr>
          <a:lstStyle/>
          <a:p>
            <a:pPr>
              <a:lnSpc>
                <a:spcPct val="140000"/>
              </a:lnSpc>
              <a:buFontTx/>
              <a:buNone/>
            </a:pPr>
            <a:r>
              <a:rPr lang="en-US" sz="2800" b="1" i="0" dirty="0">
                <a:solidFill>
                  <a:srgbClr val="000066"/>
                </a:solidFill>
                <a:effectLst/>
                <a:latin typeface="Times New Roman" panose="02020603050405020304" pitchFamily="18" charset="0"/>
                <a:cs typeface="Times New Roman" panose="02020603050405020304" pitchFamily="18" charset="0"/>
              </a:rPr>
              <a:t> Countermeasures to Refuse</a:t>
            </a:r>
            <a:r>
              <a:rPr lang="en-US" sz="2000" b="0" i="0" dirty="0">
                <a:solidFill>
                  <a:srgbClr val="000066"/>
                </a:solidFill>
                <a:effectLst/>
                <a:latin typeface="Times New Roman" panose="02020603050405020304" pitchFamily="18" charset="0"/>
                <a:cs typeface="Times New Roman" panose="02020603050405020304" pitchFamily="18" charset="0"/>
              </a:rPr>
              <a:t>. </a:t>
            </a:r>
          </a:p>
          <a:p>
            <a:pPr>
              <a:lnSpc>
                <a:spcPct val="140000"/>
              </a:lnSpc>
              <a:buFontTx/>
              <a:buNone/>
            </a:pPr>
            <a:r>
              <a:rPr lang="en-US" sz="2400" b="0" i="0" dirty="0">
                <a:solidFill>
                  <a:srgbClr val="000066"/>
                </a:solidFill>
                <a:effectLst/>
                <a:latin typeface="Times New Roman" panose="02020603050405020304" pitchFamily="18" charset="0"/>
                <a:cs typeface="Times New Roman" panose="02020603050405020304" pitchFamily="18" charset="0"/>
              </a:rPr>
              <a:t>   medical treatments or procedures; testing; physical or mental examination; vaccination; experimental procedures and protocols; collection of specimens; participation in tracking or tracing programs; the wearing of masks; the maintaining of measured distance from other humans and animals that is not otherwise unlawful; and the involuntary sharing of personal data or medical information. </a:t>
            </a:r>
          </a:p>
        </p:txBody>
      </p:sp>
    </p:spTree>
    <p:extLst>
      <p:ext uri="{BB962C8B-B14F-4D97-AF65-F5344CB8AC3E}">
        <p14:creationId xmlns:p14="http://schemas.microsoft.com/office/powerpoint/2010/main" val="242089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599" y="2514600"/>
            <a:ext cx="7924801" cy="1600200"/>
          </a:xfrm>
          <a:solidFill>
            <a:schemeClr val="tx2">
              <a:lumMod val="20000"/>
              <a:lumOff val="80000"/>
            </a:schemeClr>
          </a:solidFill>
          <a:ln>
            <a:solidFill>
              <a:srgbClr val="FF0000"/>
            </a:solidFill>
            <a:miter lim="800000"/>
            <a:headEnd/>
            <a:tailEnd/>
          </a:ln>
        </p:spPr>
        <p:txBody>
          <a:bodyPr>
            <a:normAutofit fontScale="90000"/>
          </a:bodyPr>
          <a:lstStyle/>
          <a:p>
            <a:pPr algn="ctr" eaLnBrk="1" hangingPunct="1">
              <a:defRPr/>
            </a:pPr>
            <a:r>
              <a:rPr lang="en-US" sz="5400" b="1" dirty="0">
                <a:solidFill>
                  <a:srgbClr val="C00000"/>
                </a:solidFill>
                <a:effectLst>
                  <a:outerShdw blurRad="38100" dist="38100" dir="2700000" algn="tl">
                    <a:srgbClr val="000000"/>
                  </a:outerShdw>
                </a:effectLst>
              </a:rPr>
              <a:t>Freedom to Live, Heal, and Survive</a:t>
            </a:r>
          </a:p>
        </p:txBody>
      </p:sp>
    </p:spTree>
    <p:extLst>
      <p:ext uri="{BB962C8B-B14F-4D97-AF65-F5344CB8AC3E}">
        <p14:creationId xmlns:p14="http://schemas.microsoft.com/office/powerpoint/2010/main" val="2284399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542288"/>
          </a:xfrm>
        </p:spPr>
        <p:txBody>
          <a:bodyPr>
            <a:noAutofit/>
          </a:bodyPr>
          <a:lstStyle/>
          <a:p>
            <a:pPr algn="ctr"/>
            <a:r>
              <a:rPr lang="en-US" sz="5400" b="1" dirty="0">
                <a:solidFill>
                  <a:srgbClr val="002060"/>
                </a:solidFill>
                <a:effectLst>
                  <a:outerShdw blurRad="38100" dist="38100" dir="2700000" algn="tl">
                    <a:srgbClr val="000000">
                      <a:alpha val="43137"/>
                    </a:srgbClr>
                  </a:outerShdw>
                </a:effectLst>
              </a:rPr>
              <a:t>2020 COVID</a:t>
            </a:r>
            <a:br>
              <a:rPr lang="en-US" sz="5400" b="1" dirty="0">
                <a:solidFill>
                  <a:srgbClr val="002060"/>
                </a:solidFill>
                <a:effectLst>
                  <a:outerShdw blurRad="38100" dist="38100" dir="2700000" algn="tl">
                    <a:srgbClr val="000000">
                      <a:alpha val="43137"/>
                    </a:srgbClr>
                  </a:outerShdw>
                </a:effectLst>
              </a:rPr>
            </a:br>
            <a:r>
              <a:rPr lang="en-US" sz="5400" b="1" dirty="0">
                <a:solidFill>
                  <a:srgbClr val="002060"/>
                </a:solidFill>
                <a:effectLst>
                  <a:outerShdw blurRad="38100" dist="38100" dir="2700000" algn="tl">
                    <a:srgbClr val="000000">
                      <a:alpha val="43137"/>
                    </a:srgbClr>
                  </a:outerShdw>
                </a:effectLst>
              </a:rPr>
              <a:t>FEDERAL POWER</a:t>
            </a:r>
          </a:p>
        </p:txBody>
      </p:sp>
      <p:sp>
        <p:nvSpPr>
          <p:cNvPr id="3" name="Content Placeholder 2">
            <a:extLst>
              <a:ext uri="{FF2B5EF4-FFF2-40B4-BE49-F238E27FC236}">
                <a16:creationId xmlns:a16="http://schemas.microsoft.com/office/drawing/2014/main" id="{AADB04EE-9AFA-4172-AD65-4E49DD85F2DF}"/>
              </a:ext>
            </a:extLst>
          </p:cNvPr>
          <p:cNvSpPr>
            <a:spLocks noGrp="1"/>
          </p:cNvSpPr>
          <p:nvPr>
            <p:ph idx="1"/>
          </p:nvPr>
        </p:nvSpPr>
        <p:spPr>
          <a:xfrm>
            <a:off x="457200" y="2667000"/>
            <a:ext cx="8229600" cy="3657600"/>
          </a:xfrm>
        </p:spPr>
        <p:txBody>
          <a:bodyPr/>
          <a:lstStyle/>
          <a:p>
            <a:r>
              <a:rPr lang="en-US" b="1" dirty="0">
                <a:solidFill>
                  <a:srgbClr val="000066"/>
                </a:solidFill>
              </a:rPr>
              <a:t>Travel Restrictions</a:t>
            </a:r>
          </a:p>
          <a:p>
            <a:r>
              <a:rPr lang="en-US" b="1" dirty="0">
                <a:solidFill>
                  <a:srgbClr val="000066"/>
                </a:solidFill>
              </a:rPr>
              <a:t>Interstate Commerce</a:t>
            </a:r>
          </a:p>
          <a:p>
            <a:r>
              <a:rPr lang="en-US" b="1" dirty="0">
                <a:solidFill>
                  <a:srgbClr val="000066"/>
                </a:solidFill>
              </a:rPr>
              <a:t>Access to Products</a:t>
            </a:r>
          </a:p>
          <a:p>
            <a:r>
              <a:rPr lang="en-US" b="1" dirty="0">
                <a:solidFill>
                  <a:srgbClr val="000066"/>
                </a:solidFill>
              </a:rPr>
              <a:t>Individual Unemployment Relief</a:t>
            </a:r>
          </a:p>
          <a:p>
            <a:r>
              <a:rPr lang="en-US" b="1" dirty="0">
                <a:solidFill>
                  <a:srgbClr val="000066"/>
                </a:solidFill>
              </a:rPr>
              <a:t>Individual Financial Relief</a:t>
            </a:r>
          </a:p>
          <a:p>
            <a:r>
              <a:rPr lang="en-US" b="1" dirty="0">
                <a:solidFill>
                  <a:srgbClr val="000066"/>
                </a:solidFill>
              </a:rPr>
              <a:t>Funds to State Public Health Emergencies</a:t>
            </a:r>
          </a:p>
          <a:p>
            <a:r>
              <a:rPr lang="en-US" b="1" dirty="0">
                <a:solidFill>
                  <a:srgbClr val="000066"/>
                </a:solidFill>
              </a:rPr>
              <a:t>Much More</a:t>
            </a:r>
          </a:p>
          <a:p>
            <a:endParaRPr lang="en-US" dirty="0"/>
          </a:p>
        </p:txBody>
      </p:sp>
    </p:spTree>
    <p:extLst>
      <p:ext uri="{BB962C8B-B14F-4D97-AF65-F5344CB8AC3E}">
        <p14:creationId xmlns:p14="http://schemas.microsoft.com/office/powerpoint/2010/main" val="911337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914400"/>
            <a:ext cx="7772400" cy="914400"/>
          </a:xfrm>
        </p:spPr>
        <p:txBody>
          <a:bodyPr>
            <a:noAutofit/>
          </a:bodyPr>
          <a:lstStyle/>
          <a:p>
            <a:pPr algn="ctr" eaLnBrk="1" hangingPunct="1">
              <a:defRPr/>
            </a:pPr>
            <a:r>
              <a:rPr lang="en-US" sz="3600" b="1" dirty="0">
                <a:solidFill>
                  <a:srgbClr val="C00000"/>
                </a:solidFill>
                <a:effectLst>
                  <a:outerShdw blurRad="38100" dist="38100" dir="2700000" algn="tl">
                    <a:srgbClr val="000000">
                      <a:alpha val="43137"/>
                    </a:srgbClr>
                  </a:outerShdw>
                </a:effectLst>
              </a:rPr>
              <a:t>NHFA STATE FOCUS</a:t>
            </a:r>
          </a:p>
        </p:txBody>
      </p:sp>
      <p:sp>
        <p:nvSpPr>
          <p:cNvPr id="107523" name="Rectangle 3"/>
          <p:cNvSpPr>
            <a:spLocks noGrp="1" noChangeArrowheads="1"/>
          </p:cNvSpPr>
          <p:nvPr>
            <p:ph idx="1"/>
          </p:nvPr>
        </p:nvSpPr>
        <p:spPr>
          <a:xfrm>
            <a:off x="533400" y="2209800"/>
            <a:ext cx="8153400" cy="4191000"/>
          </a:xfrm>
        </p:spPr>
        <p:txBody>
          <a:bodyPr>
            <a:normAutofit/>
          </a:bodyPr>
          <a:lstStyle/>
          <a:p>
            <a:pPr algn="ct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a:t>
            </a:r>
            <a:r>
              <a:rPr lang="en-US" sz="3200" b="1" dirty="0">
                <a:solidFill>
                  <a:srgbClr val="000066"/>
                </a:solidFill>
                <a:ea typeface="Calibri" pitchFamily="34" charset="0"/>
                <a:cs typeface="Times New Roman" pitchFamily="18" charset="0"/>
              </a:rPr>
              <a:t>Work in the states to curb police power</a:t>
            </a:r>
          </a:p>
          <a:p>
            <a:pPr algn="ctr">
              <a:lnSpc>
                <a:spcPct val="140000"/>
              </a:lnSpc>
              <a:buNone/>
            </a:pPr>
            <a:r>
              <a:rPr lang="en-US" sz="3200" b="1" dirty="0">
                <a:solidFill>
                  <a:srgbClr val="000066"/>
                </a:solidFill>
                <a:ea typeface="Calibri" pitchFamily="34" charset="0"/>
                <a:cs typeface="Times New Roman" pitchFamily="18" charset="0"/>
              </a:rPr>
              <a:t>And protect personal liberties	</a:t>
            </a:r>
            <a:endParaRPr lang="en-US" sz="3200" b="1" dirty="0">
              <a:solidFill>
                <a:srgbClr val="006600"/>
              </a:solidFill>
              <a:ea typeface="Calibri" pitchFamily="34" charset="0"/>
              <a:cs typeface="Times New Roman" pitchFamily="18" charset="0"/>
            </a:endParaRPr>
          </a:p>
        </p:txBody>
      </p:sp>
    </p:spTree>
    <p:extLst>
      <p:ext uri="{BB962C8B-B14F-4D97-AF65-F5344CB8AC3E}">
        <p14:creationId xmlns:p14="http://schemas.microsoft.com/office/powerpoint/2010/main" val="2371253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914400"/>
            <a:ext cx="7772400" cy="914400"/>
          </a:xfrm>
        </p:spPr>
        <p:txBody>
          <a:bodyPr>
            <a:noAutofit/>
          </a:bodyPr>
          <a:lstStyle/>
          <a:p>
            <a:pPr algn="ctr" eaLnBrk="1" hangingPunct="1">
              <a:defRPr/>
            </a:pPr>
            <a:r>
              <a:rPr lang="en-US" sz="3600" b="1" dirty="0">
                <a:solidFill>
                  <a:srgbClr val="000066"/>
                </a:solidFill>
                <a:effectLst>
                  <a:outerShdw blurRad="38100" dist="38100" dir="2700000" algn="tl">
                    <a:srgbClr val="000000">
                      <a:alpha val="43137"/>
                    </a:srgbClr>
                  </a:outerShdw>
                </a:effectLst>
              </a:rPr>
              <a:t>What You Can Do In Your State or Place!</a:t>
            </a:r>
          </a:p>
        </p:txBody>
      </p:sp>
      <p:sp>
        <p:nvSpPr>
          <p:cNvPr id="107523" name="Rectangle 3"/>
          <p:cNvSpPr>
            <a:spLocks noGrp="1" noChangeArrowheads="1"/>
          </p:cNvSpPr>
          <p:nvPr>
            <p:ph idx="1"/>
          </p:nvPr>
        </p:nvSpPr>
        <p:spPr>
          <a:xfrm>
            <a:off x="533400" y="2209800"/>
            <a:ext cx="8153400" cy="4419600"/>
          </a:xfrm>
        </p:spPr>
        <p:txBody>
          <a:bodyPr>
            <a:normAutofit fontScale="55000" lnSpcReduction="20000"/>
          </a:bodyPr>
          <a:lstStyle/>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a:t>
            </a:r>
            <a:r>
              <a:rPr lang="en-US" sz="4400" b="1" dirty="0">
                <a:solidFill>
                  <a:srgbClr val="000066"/>
                </a:solidFill>
                <a:latin typeface="Trebuchet MS" panose="020B0603020202020204" pitchFamily="34" charset="0"/>
                <a:ea typeface="Calibri" pitchFamily="34" charset="0"/>
                <a:cs typeface="Times New Roman" pitchFamily="18" charset="0"/>
              </a:rPr>
              <a:t>- </a:t>
            </a:r>
            <a:r>
              <a:rPr lang="en-US" sz="4400" b="1" dirty="0">
                <a:solidFill>
                  <a:srgbClr val="000066"/>
                </a:solidFill>
                <a:ea typeface="Calibri" pitchFamily="34" charset="0"/>
                <a:cs typeface="Times New Roman" pitchFamily="18" charset="0"/>
              </a:rPr>
              <a:t>Uphold the Constitution</a:t>
            </a:r>
          </a:p>
          <a:p>
            <a:pPr>
              <a:lnSpc>
                <a:spcPct val="140000"/>
              </a:lnSpc>
              <a:buNone/>
            </a:pPr>
            <a:r>
              <a:rPr lang="en-US" sz="4400" b="1" dirty="0">
                <a:solidFill>
                  <a:srgbClr val="000066"/>
                </a:solidFill>
                <a:ea typeface="Calibri" pitchFamily="34" charset="0"/>
                <a:cs typeface="Times New Roman" pitchFamily="18" charset="0"/>
              </a:rPr>
              <a:t>    - Find Like Minded People Taking Action</a:t>
            </a:r>
          </a:p>
          <a:p>
            <a:pPr>
              <a:lnSpc>
                <a:spcPct val="140000"/>
              </a:lnSpc>
              <a:buNone/>
            </a:pPr>
            <a:r>
              <a:rPr lang="en-US" sz="4400" b="1" dirty="0">
                <a:solidFill>
                  <a:srgbClr val="000066"/>
                </a:solidFill>
                <a:ea typeface="Calibri" pitchFamily="34" charset="0"/>
                <a:cs typeface="Times New Roman" pitchFamily="18" charset="0"/>
              </a:rPr>
              <a:t>	- Decide What You are Willing to Resist</a:t>
            </a:r>
          </a:p>
          <a:p>
            <a:pPr>
              <a:lnSpc>
                <a:spcPct val="140000"/>
              </a:lnSpc>
              <a:buNone/>
            </a:pPr>
            <a:r>
              <a:rPr lang="en-US" sz="4400" b="1" dirty="0">
                <a:solidFill>
                  <a:srgbClr val="000066"/>
                </a:solidFill>
                <a:ea typeface="Calibri" pitchFamily="34" charset="0"/>
                <a:cs typeface="Times New Roman" pitchFamily="18" charset="0"/>
              </a:rPr>
              <a:t>    - Support Legal Court Challenges</a:t>
            </a:r>
          </a:p>
          <a:p>
            <a:pPr algn="ctr">
              <a:lnSpc>
                <a:spcPct val="140000"/>
              </a:lnSpc>
              <a:buNone/>
            </a:pPr>
            <a:r>
              <a:rPr lang="en-US" sz="4400" b="1" dirty="0">
                <a:solidFill>
                  <a:srgbClr val="000066"/>
                </a:solidFill>
                <a:ea typeface="Calibri" pitchFamily="34" charset="0"/>
                <a:cs typeface="Times New Roman" pitchFamily="18" charset="0"/>
              </a:rPr>
              <a:t>Together</a:t>
            </a:r>
          </a:p>
          <a:p>
            <a:pPr>
              <a:lnSpc>
                <a:spcPct val="140000"/>
              </a:lnSpc>
              <a:buNone/>
            </a:pPr>
            <a:r>
              <a:rPr lang="en-US" sz="4400" b="1" dirty="0">
                <a:solidFill>
                  <a:srgbClr val="000066"/>
                </a:solidFill>
                <a:ea typeface="Calibri" pitchFamily="34" charset="0"/>
                <a:cs typeface="Times New Roman" pitchFamily="18" charset="0"/>
              </a:rPr>
              <a:t>	- Target the Source of Declared Authority </a:t>
            </a:r>
          </a:p>
          <a:p>
            <a:pPr>
              <a:lnSpc>
                <a:spcPct val="140000"/>
              </a:lnSpc>
              <a:buNone/>
            </a:pPr>
            <a:r>
              <a:rPr lang="en-US" sz="4400" b="1" dirty="0">
                <a:solidFill>
                  <a:srgbClr val="000066"/>
                </a:solidFill>
                <a:ea typeface="Calibri" pitchFamily="34" charset="0"/>
                <a:cs typeface="Times New Roman" pitchFamily="18" charset="0"/>
              </a:rPr>
              <a:t>	- Design a Solution for the Future</a:t>
            </a:r>
          </a:p>
          <a:p>
            <a:pPr>
              <a:lnSpc>
                <a:spcPct val="140000"/>
              </a:lnSpc>
              <a:buNone/>
            </a:pPr>
            <a:r>
              <a:rPr lang="en-US" sz="4400" b="1" dirty="0">
                <a:solidFill>
                  <a:srgbClr val="000066"/>
                </a:solidFill>
                <a:ea typeface="Calibri" pitchFamily="34" charset="0"/>
                <a:cs typeface="Times New Roman" pitchFamily="18" charset="0"/>
              </a:rPr>
              <a:t>	- Introduce and Pass Laws and Ordinances</a:t>
            </a:r>
          </a:p>
          <a:p>
            <a:pPr>
              <a:lnSpc>
                <a:spcPct val="140000"/>
              </a:lnSpc>
              <a:buNone/>
            </a:pPr>
            <a:r>
              <a:rPr lang="en-US" sz="2800" b="1" dirty="0">
                <a:solidFill>
                  <a:srgbClr val="000066"/>
                </a:solidFill>
                <a:latin typeface="Trebuchet MS" panose="020B0603020202020204" pitchFamily="34" charset="0"/>
                <a:ea typeface="Calibri" pitchFamily="34" charset="0"/>
                <a:cs typeface="Times New Roman" pitchFamily="18" charset="0"/>
              </a:rPr>
              <a:t>	</a:t>
            </a:r>
            <a:endParaRPr lang="en-US" sz="2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1798923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85800" y="990600"/>
            <a:ext cx="8077201" cy="1143000"/>
          </a:xfrm>
        </p:spPr>
        <p:txBody>
          <a:bodyPr>
            <a:normAutofit fontScale="90000"/>
          </a:bodyPr>
          <a:lstStyle/>
          <a:p>
            <a:pPr algn="ctr"/>
            <a:r>
              <a:rPr lang="en-US" b="1" dirty="0">
                <a:solidFill>
                  <a:srgbClr val="C00000"/>
                </a:solidFill>
              </a:rPr>
              <a:t>Wisconsin Leaders</a:t>
            </a:r>
            <a:br>
              <a:rPr lang="en-US" b="1" dirty="0">
                <a:solidFill>
                  <a:srgbClr val="C00000"/>
                </a:solidFill>
              </a:rPr>
            </a:br>
            <a:r>
              <a:rPr lang="en-US" b="1" dirty="0">
                <a:solidFill>
                  <a:srgbClr val="C00000"/>
                </a:solidFill>
              </a:rPr>
              <a:t>at the Capitol</a:t>
            </a:r>
          </a:p>
        </p:txBody>
      </p:sp>
      <p:pic>
        <p:nvPicPr>
          <p:cNvPr id="6" name="Content Placeholder 5">
            <a:extLst>
              <a:ext uri="{FF2B5EF4-FFF2-40B4-BE49-F238E27FC236}">
                <a16:creationId xmlns:a16="http://schemas.microsoft.com/office/drawing/2014/main" id="{FD7EA0BC-9D1B-429B-ABF4-D596883434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77281" y="2661240"/>
            <a:ext cx="4389437" cy="3292077"/>
          </a:xfrm>
        </p:spPr>
      </p:pic>
    </p:spTree>
    <p:extLst>
      <p:ext uri="{BB962C8B-B14F-4D97-AF65-F5344CB8AC3E}">
        <p14:creationId xmlns:p14="http://schemas.microsoft.com/office/powerpoint/2010/main" val="985066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85800" y="990600"/>
            <a:ext cx="8077201" cy="1143000"/>
          </a:xfrm>
        </p:spPr>
        <p:txBody>
          <a:bodyPr>
            <a:normAutofit fontScale="90000"/>
          </a:bodyPr>
          <a:lstStyle/>
          <a:p>
            <a:pPr algn="ctr"/>
            <a:r>
              <a:rPr lang="en-US" b="1" dirty="0">
                <a:solidFill>
                  <a:srgbClr val="C00000"/>
                </a:solidFill>
              </a:rPr>
              <a:t>Massachusetts Leaders</a:t>
            </a:r>
            <a:br>
              <a:rPr lang="en-US" b="1" dirty="0">
                <a:solidFill>
                  <a:srgbClr val="C00000"/>
                </a:solidFill>
              </a:rPr>
            </a:br>
            <a:r>
              <a:rPr lang="en-US" b="1" dirty="0">
                <a:solidFill>
                  <a:srgbClr val="C00000"/>
                </a:solidFill>
              </a:rPr>
              <a:t>at the Capitol</a:t>
            </a:r>
          </a:p>
        </p:txBody>
      </p:sp>
      <p:pic>
        <p:nvPicPr>
          <p:cNvPr id="7" name="Content Placeholder 6">
            <a:extLst>
              <a:ext uri="{FF2B5EF4-FFF2-40B4-BE49-F238E27FC236}">
                <a16:creationId xmlns:a16="http://schemas.microsoft.com/office/drawing/2014/main" id="{2BC340A3-E045-4F46-9884-853610EACE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894" y="2133600"/>
            <a:ext cx="3808212" cy="5077618"/>
          </a:xfrm>
        </p:spPr>
      </p:pic>
    </p:spTree>
    <p:extLst>
      <p:ext uri="{BB962C8B-B14F-4D97-AF65-F5344CB8AC3E}">
        <p14:creationId xmlns:p14="http://schemas.microsoft.com/office/powerpoint/2010/main" val="456683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09598" y="914400"/>
            <a:ext cx="8001001" cy="1143000"/>
          </a:xfrm>
        </p:spPr>
        <p:txBody>
          <a:bodyPr>
            <a:normAutofit fontScale="90000"/>
          </a:bodyPr>
          <a:lstStyle/>
          <a:p>
            <a:pPr algn="ctr"/>
            <a:r>
              <a:rPr lang="en-US" b="1" dirty="0">
                <a:solidFill>
                  <a:srgbClr val="C00000"/>
                </a:solidFill>
              </a:rPr>
              <a:t>Safe Harbor Maine </a:t>
            </a:r>
            <a:br>
              <a:rPr lang="en-US" b="1" dirty="0">
                <a:solidFill>
                  <a:srgbClr val="C00000"/>
                </a:solidFill>
              </a:rPr>
            </a:br>
            <a:r>
              <a:rPr lang="en-US" b="1" dirty="0">
                <a:solidFill>
                  <a:srgbClr val="C00000"/>
                </a:solidFill>
              </a:rPr>
              <a:t>at the Capitol</a:t>
            </a:r>
          </a:p>
        </p:txBody>
      </p:sp>
      <p:pic>
        <p:nvPicPr>
          <p:cNvPr id="2" name="Picture Placeholder 1">
            <a:extLst>
              <a:ext uri="{FF2B5EF4-FFF2-40B4-BE49-F238E27FC236}">
                <a16:creationId xmlns:a16="http://schemas.microsoft.com/office/drawing/2014/main" id="{78BE3DD4-8AD0-400D-9978-2F6EB3CEE5EE}"/>
              </a:ext>
            </a:extLst>
          </p:cNvPr>
          <p:cNvPicPr>
            <a:picLocks noGrp="1" noChangeAspect="1"/>
          </p:cNvPicPr>
          <p:nvPr>
            <p:ph idx="1"/>
          </p:nvPr>
        </p:nvPicPr>
        <p:blipFill>
          <a:blip r:embed="rId2"/>
          <a:stretch>
            <a:fillRect/>
          </a:stretch>
        </p:blipFill>
        <p:spPr>
          <a:xfrm>
            <a:off x="1729357" y="2286000"/>
            <a:ext cx="5761482" cy="4321112"/>
          </a:xfrm>
          <a:prstGeom prst="rect">
            <a:avLst/>
          </a:prstGeom>
        </p:spPr>
      </p:pic>
    </p:spTree>
    <p:extLst>
      <p:ext uri="{BB962C8B-B14F-4D97-AF65-F5344CB8AC3E}">
        <p14:creationId xmlns:p14="http://schemas.microsoft.com/office/powerpoint/2010/main" val="3180654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685800"/>
            <a:ext cx="7772400" cy="1524000"/>
          </a:xfrm>
        </p:spPr>
        <p:txBody>
          <a:bodyPr>
            <a:noAutofit/>
          </a:bodyPr>
          <a:lstStyle/>
          <a:p>
            <a:pPr algn="ctr" eaLnBrk="1" hangingPunct="1">
              <a:defRPr/>
            </a:pPr>
            <a:r>
              <a:rPr lang="en-US" sz="4800" b="1" dirty="0">
                <a:solidFill>
                  <a:srgbClr val="000066"/>
                </a:solidFill>
                <a:effectLst>
                  <a:outerShdw blurRad="38100" dist="38100" dir="2700000" algn="tl">
                    <a:srgbClr val="000000">
                      <a:alpha val="43137"/>
                    </a:srgbClr>
                  </a:outerShdw>
                </a:effectLst>
              </a:rPr>
              <a:t>How to Pass a Bill </a:t>
            </a:r>
            <a:br>
              <a:rPr lang="en-US" sz="4800" b="1" dirty="0">
                <a:solidFill>
                  <a:srgbClr val="000066"/>
                </a:solidFill>
                <a:effectLst>
                  <a:outerShdw blurRad="38100" dist="38100" dir="2700000" algn="tl">
                    <a:srgbClr val="000000">
                      <a:alpha val="43137"/>
                    </a:srgbClr>
                  </a:outerShdw>
                </a:effectLst>
              </a:rPr>
            </a:br>
            <a:r>
              <a:rPr lang="en-US" sz="4800" b="1" dirty="0">
                <a:solidFill>
                  <a:srgbClr val="000066"/>
                </a:solidFill>
                <a:effectLst>
                  <a:outerShdw blurRad="38100" dist="38100" dir="2700000" algn="tl">
                    <a:srgbClr val="000000">
                      <a:alpha val="43137"/>
                    </a:srgbClr>
                  </a:outerShdw>
                </a:effectLst>
              </a:rPr>
              <a:t>in Your State</a:t>
            </a:r>
          </a:p>
        </p:txBody>
      </p:sp>
      <p:sp>
        <p:nvSpPr>
          <p:cNvPr id="107523" name="Rectangle 3"/>
          <p:cNvSpPr>
            <a:spLocks noGrp="1" noChangeArrowheads="1"/>
          </p:cNvSpPr>
          <p:nvPr>
            <p:ph idx="1"/>
          </p:nvPr>
        </p:nvSpPr>
        <p:spPr>
          <a:xfrm>
            <a:off x="533400" y="2209800"/>
            <a:ext cx="7924800" cy="4191000"/>
          </a:xfrm>
        </p:spPr>
        <p:txBody>
          <a:bodyPr>
            <a:normAutofit/>
          </a:bodyPr>
          <a:lstStyle/>
          <a:p>
            <a:pPr>
              <a:lnSpc>
                <a:spcPct val="140000"/>
              </a:lnSpc>
              <a:buNone/>
            </a:pPr>
            <a:r>
              <a:rPr lang="en-US" sz="2800" b="1" dirty="0">
                <a:solidFill>
                  <a:srgbClr val="C00000"/>
                </a:solidFill>
                <a:latin typeface="Trebuchet MS" panose="020B0603020202020204" pitchFamily="34" charset="0"/>
                <a:ea typeface="Calibri" pitchFamily="34" charset="0"/>
                <a:cs typeface="Times New Roman" pitchFamily="18" charset="0"/>
                <a:hlinkClick r:id="rId3">
                  <a:extLst>
                    <a:ext uri="{A12FA001-AC4F-418D-AE19-62706E023703}">
                      <ahyp:hlinkClr xmlns:ahyp="http://schemas.microsoft.com/office/drawing/2018/hyperlinkcolor" val="tx"/>
                    </a:ext>
                  </a:extLst>
                </a:hlinkClick>
              </a:rPr>
              <a:t>www.nationalhealthfreedomaction.org</a:t>
            </a:r>
            <a:endParaRPr lang="en-US" sz="2800" b="1" dirty="0">
              <a:solidFill>
                <a:srgbClr val="C00000"/>
              </a:solidFill>
              <a:latin typeface="Trebuchet MS" panose="020B0603020202020204" pitchFamily="34" charset="0"/>
              <a:ea typeface="Calibri" pitchFamily="34" charset="0"/>
              <a:cs typeface="Times New Roman" pitchFamily="18" charset="0"/>
            </a:endParaRP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NHFA Attorneys to Help Guide</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Conference calls</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Presentations</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Drafting</a:t>
            </a:r>
          </a:p>
          <a:p>
            <a:pPr>
              <a:lnSpc>
                <a:spcPct val="140000"/>
              </a:lnSpc>
              <a:buNone/>
            </a:pPr>
            <a:r>
              <a:rPr lang="en-US" sz="2400" b="1" dirty="0">
                <a:solidFill>
                  <a:srgbClr val="000066"/>
                </a:solidFill>
                <a:latin typeface="Trebuchet MS" panose="020B0603020202020204" pitchFamily="34" charset="0"/>
                <a:ea typeface="Calibri" pitchFamily="34" charset="0"/>
                <a:cs typeface="Times New Roman" pitchFamily="18" charset="0"/>
              </a:rPr>
              <a:t>	- Testimony</a:t>
            </a:r>
          </a:p>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1374365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304800" y="611473"/>
            <a:ext cx="8458200" cy="1981200"/>
          </a:xfrm>
          <a:noFill/>
        </p:spPr>
        <p:txBody>
          <a:bodyPr/>
          <a:lstStyle/>
          <a:p>
            <a:pPr algn="ctr" eaLnBrk="1" hangingPunct="1">
              <a:defRPr/>
            </a:pPr>
            <a:br>
              <a:rPr lang="en-US" sz="4000" b="1" dirty="0">
                <a:solidFill>
                  <a:srgbClr val="CC0000"/>
                </a:solidFill>
                <a:effectLst>
                  <a:outerShdw blurRad="38100" dist="38100" dir="2700000" algn="tl">
                    <a:srgbClr val="000000"/>
                  </a:outerShdw>
                </a:effectLst>
                <a:latin typeface="Albertus Extra Bold" pitchFamily="34" charset="0"/>
              </a:rPr>
            </a:br>
            <a:r>
              <a:rPr lang="en-US" sz="4000" b="1" dirty="0">
                <a:solidFill>
                  <a:srgbClr val="C00000"/>
                </a:solidFill>
                <a:effectLst>
                  <a:outerShdw blurRad="38100" dist="38100" dir="2700000" algn="tl">
                    <a:srgbClr val="000000"/>
                  </a:outerShdw>
                </a:effectLst>
              </a:rPr>
              <a:t>WHO is representing YOU?</a:t>
            </a:r>
          </a:p>
        </p:txBody>
      </p:sp>
      <p:sp>
        <p:nvSpPr>
          <p:cNvPr id="634883" name="Rectangle 3"/>
          <p:cNvSpPr>
            <a:spLocks noGrp="1" noChangeArrowheads="1"/>
          </p:cNvSpPr>
          <p:nvPr>
            <p:ph idx="1"/>
          </p:nvPr>
        </p:nvSpPr>
        <p:spPr>
          <a:xfrm>
            <a:off x="304800" y="2827836"/>
            <a:ext cx="8458200" cy="2743200"/>
          </a:xfrm>
          <a:noFill/>
        </p:spPr>
        <p:txBody>
          <a:bodyPr/>
          <a:lstStyle/>
          <a:p>
            <a:pPr algn="ctr" eaLnBrk="1" hangingPunct="1">
              <a:lnSpc>
                <a:spcPct val="80000"/>
              </a:lnSpc>
              <a:buFontTx/>
              <a:buNone/>
              <a:defRPr/>
            </a:pPr>
            <a:r>
              <a:rPr lang="en-US" sz="2400" b="1" i="1" dirty="0"/>
              <a:t>  </a:t>
            </a:r>
          </a:p>
          <a:p>
            <a:pPr eaLnBrk="1" hangingPunct="1">
              <a:buFontTx/>
              <a:buNone/>
              <a:defRPr/>
            </a:pPr>
            <a:r>
              <a:rPr lang="en-US" sz="3200" b="1" i="1" dirty="0"/>
              <a:t> </a:t>
            </a:r>
            <a:r>
              <a:rPr lang="en-US" sz="3200" b="1" i="1" dirty="0">
                <a:solidFill>
                  <a:srgbClr val="C00000"/>
                </a:solidFill>
              </a:rPr>
              <a:t>We need to </a:t>
            </a:r>
            <a:r>
              <a:rPr lang="en-US" sz="3200" b="1" i="1" u="sng" dirty="0">
                <a:solidFill>
                  <a:srgbClr val="C00000"/>
                </a:solidFill>
              </a:rPr>
              <a:t>be at the table long term</a:t>
            </a:r>
            <a:r>
              <a:rPr lang="en-US" sz="3200" b="1" i="1" dirty="0">
                <a:solidFill>
                  <a:srgbClr val="C00000"/>
                </a:solidFill>
              </a:rPr>
              <a:t> if we plan to make a difference and protect health freedom.</a:t>
            </a:r>
          </a:p>
        </p:txBody>
      </p:sp>
    </p:spTree>
    <p:extLst>
      <p:ext uri="{BB962C8B-B14F-4D97-AF65-F5344CB8AC3E}">
        <p14:creationId xmlns:p14="http://schemas.microsoft.com/office/powerpoint/2010/main" val="2332456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81000" y="495300"/>
            <a:ext cx="8229600" cy="1676400"/>
          </a:xfrm>
        </p:spPr>
        <p:txBody>
          <a:bodyPr>
            <a:normAutofit/>
          </a:bodyPr>
          <a:lstStyle/>
          <a:p>
            <a:pPr algn="ctr" eaLnBrk="1" hangingPunct="1">
              <a:defRPr/>
            </a:pPr>
            <a:r>
              <a:rPr lang="en-US" sz="5400" b="1" dirty="0">
                <a:solidFill>
                  <a:srgbClr val="C00000"/>
                </a:solidFill>
                <a:effectLst>
                  <a:outerShdw blurRad="38100" dist="38100" dir="2700000" algn="tl">
                    <a:srgbClr val="C0C0C0"/>
                  </a:outerShdw>
                </a:effectLst>
                <a:latin typeface="+mn-lt"/>
              </a:rPr>
              <a:t>U.S.</a:t>
            </a:r>
            <a:br>
              <a:rPr lang="en-US" sz="5400" b="1" dirty="0">
                <a:solidFill>
                  <a:srgbClr val="C00000"/>
                </a:solidFill>
                <a:effectLst>
                  <a:outerShdw blurRad="38100" dist="38100" dir="2700000" algn="tl">
                    <a:srgbClr val="C0C0C0"/>
                  </a:outerShdw>
                </a:effectLst>
                <a:latin typeface="+mn-lt"/>
              </a:rPr>
            </a:br>
            <a:r>
              <a:rPr lang="en-US" sz="4800" b="1" dirty="0">
                <a:solidFill>
                  <a:srgbClr val="C00000"/>
                </a:solidFill>
                <a:effectLst>
                  <a:outerShdw blurRad="38100" dist="38100" dir="2700000" algn="tl">
                    <a:srgbClr val="C0C0C0"/>
                  </a:outerShdw>
                </a:effectLst>
                <a:latin typeface="+mn-lt"/>
              </a:rPr>
              <a:t>Health Freedom Congress</a:t>
            </a:r>
          </a:p>
        </p:txBody>
      </p:sp>
      <p:sp>
        <p:nvSpPr>
          <p:cNvPr id="628739" name="Rectangle 3"/>
          <p:cNvSpPr>
            <a:spLocks noGrp="1" noChangeArrowheads="1"/>
          </p:cNvSpPr>
          <p:nvPr>
            <p:ph idx="1"/>
          </p:nvPr>
        </p:nvSpPr>
        <p:spPr>
          <a:xfrm>
            <a:off x="685800" y="5334000"/>
            <a:ext cx="7772400" cy="1219200"/>
          </a:xfrm>
        </p:spPr>
        <p:txBody>
          <a:bodyPr>
            <a:normAutofit/>
          </a:bodyPr>
          <a:lstStyle/>
          <a:p>
            <a:pPr algn="ctr" eaLnBrk="1" hangingPunct="1">
              <a:lnSpc>
                <a:spcPct val="90000"/>
              </a:lnSpc>
              <a:buFontTx/>
              <a:buNone/>
              <a:defRPr/>
            </a:pPr>
            <a:r>
              <a:rPr lang="en-US" sz="4800" b="1" dirty="0">
                <a:solidFill>
                  <a:srgbClr val="C00000"/>
                </a:solidFill>
                <a:effectLst>
                  <a:outerShdw blurRad="38100" dist="38100" dir="2700000" algn="tl">
                    <a:srgbClr val="C0C0C0"/>
                  </a:outerShdw>
                </a:effectLst>
              </a:rPr>
              <a:t>Voting Members</a:t>
            </a:r>
            <a:endParaRPr lang="en-US" sz="2400" b="1" dirty="0">
              <a:solidFill>
                <a:srgbClr val="FFFF00"/>
              </a:solidFill>
              <a:effectLst>
                <a:outerShdw blurRad="38100" dist="38100" dir="2700000" algn="tl">
                  <a:srgbClr val="000000">
                    <a:alpha val="43137"/>
                  </a:srgbClr>
                </a:outerShdw>
              </a:effectLst>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6119" y="2362200"/>
            <a:ext cx="38993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403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04800" y="762000"/>
            <a:ext cx="8001000" cy="4495800"/>
          </a:xfrm>
        </p:spPr>
        <p:txBody>
          <a:bodyPr/>
          <a:lstStyle/>
          <a:p>
            <a:pPr eaLnBrk="1" hangingPunct="1">
              <a:defRPr/>
            </a:pPr>
            <a:endParaRPr lang="en-US" sz="4800" b="1" dirty="0">
              <a:solidFill>
                <a:srgbClr val="000099"/>
              </a:solidFill>
              <a:effectLst>
                <a:outerShdw blurRad="38100" dist="38100" dir="2700000" algn="tl">
                  <a:srgbClr val="C0C0C0"/>
                </a:outerShdw>
              </a:effectLst>
            </a:endParaRPr>
          </a:p>
        </p:txBody>
      </p:sp>
      <p:sp>
        <p:nvSpPr>
          <p:cNvPr id="62873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pic>
        <p:nvPicPr>
          <p:cNvPr id="3" name="Picture 2">
            <a:extLst>
              <a:ext uri="{FF2B5EF4-FFF2-40B4-BE49-F238E27FC236}">
                <a16:creationId xmlns:a16="http://schemas.microsoft.com/office/drawing/2014/main" id="{20B7F91F-3494-48FD-9E96-D8BDDF90C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0"/>
            <a:ext cx="8839200" cy="4980682"/>
          </a:xfrm>
          <a:prstGeom prst="rect">
            <a:avLst/>
          </a:prstGeom>
        </p:spPr>
      </p:pic>
    </p:spTree>
    <p:extLst>
      <p:ext uri="{BB962C8B-B14F-4D97-AF65-F5344CB8AC3E}">
        <p14:creationId xmlns:p14="http://schemas.microsoft.com/office/powerpoint/2010/main" val="99575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3455" y="990600"/>
            <a:ext cx="7772400" cy="1066800"/>
          </a:xfrm>
        </p:spPr>
        <p:txBody>
          <a:bodyPr>
            <a:noAutofit/>
          </a:bodyPr>
          <a:lstStyle/>
          <a:p>
            <a:pPr algn="ctr" eaLnBrk="1" hangingPunct="1">
              <a:defRPr/>
            </a:pPr>
            <a:r>
              <a:rPr lang="en-US" sz="3600" b="1" dirty="0">
                <a:solidFill>
                  <a:srgbClr val="C00000"/>
                </a:solidFill>
                <a:effectLst>
                  <a:outerShdw blurRad="38100" dist="38100" dir="2700000" algn="tl">
                    <a:srgbClr val="000000">
                      <a:alpha val="43137"/>
                    </a:srgbClr>
                  </a:outerShdw>
                </a:effectLst>
              </a:rPr>
              <a:t>HEALTH FREEDOM</a:t>
            </a:r>
          </a:p>
        </p:txBody>
      </p:sp>
      <p:sp>
        <p:nvSpPr>
          <p:cNvPr id="107523" name="Rectangle 3"/>
          <p:cNvSpPr>
            <a:spLocks noGrp="1" noChangeArrowheads="1"/>
          </p:cNvSpPr>
          <p:nvPr>
            <p:ph idx="1"/>
          </p:nvPr>
        </p:nvSpPr>
        <p:spPr>
          <a:xfrm>
            <a:off x="563880" y="2667000"/>
            <a:ext cx="7924800" cy="4038600"/>
          </a:xfrm>
        </p:spPr>
        <p:txBody>
          <a:bodyPr>
            <a:normAutofit/>
          </a:bodyPr>
          <a:lstStyle/>
          <a:p>
            <a:pPr marL="182880" marR="0" indent="0">
              <a:lnSpc>
                <a:spcPct val="107000"/>
              </a:lnSpc>
              <a:spcBef>
                <a:spcPts val="0"/>
              </a:spcBef>
              <a:spcAft>
                <a:spcPts val="800"/>
              </a:spcAft>
              <a:buNone/>
            </a:pPr>
            <a:r>
              <a:rPr lang="en-US" sz="2400" i="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rPr>
              <a:t>Health freedom is the internal and intentional steering mechanism within a person and within a community that guides us in life and death decisions. It is the freedom to make decisions for oneself and one’s community about survival and health. It is rooted in the naturally occurring drive and commitment within people to keep themselves and their loved ones alive. Health freedom is a fundamental natural right of survival and personal sovereignty. </a:t>
            </a:r>
            <a:endParaRPr lang="en-US" sz="2400"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4213870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4191000"/>
          </a:xfrm>
        </p:spPr>
        <p:txBody>
          <a:bodyPr>
            <a:normAutofit/>
          </a:bodyPr>
          <a:lstStyle/>
          <a:p>
            <a:r>
              <a:rPr lang="en-US" sz="8000" dirty="0"/>
              <a:t>Principles of Health Freedom</a:t>
            </a:r>
          </a:p>
        </p:txBody>
      </p:sp>
    </p:spTree>
    <p:extLst>
      <p:ext uri="{BB962C8B-B14F-4D97-AF65-F5344CB8AC3E}">
        <p14:creationId xmlns:p14="http://schemas.microsoft.com/office/powerpoint/2010/main" val="3701625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685800" y="1111348"/>
            <a:ext cx="7772400" cy="41148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#1.</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fundamental right of self-determination of individuals, to be let alone to survive on their own terms and in their own manner.</a:t>
            </a:r>
          </a:p>
        </p:txBody>
      </p:sp>
      <p:sp>
        <p:nvSpPr>
          <p:cNvPr id="119091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918918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685800" y="1593288"/>
            <a:ext cx="7772400" cy="29718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#2.</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freedom to perceive and to act as one wishes to secure health and survival.</a:t>
            </a:r>
            <a:endParaRPr lang="en-US" sz="4000" dirty="0">
              <a:solidFill>
                <a:srgbClr val="C00000"/>
              </a:solidFill>
            </a:endParaRPr>
          </a:p>
        </p:txBody>
      </p:sp>
      <p:sp>
        <p:nvSpPr>
          <p:cNvPr id="156675" name="Rectangle 3"/>
          <p:cNvSpPr>
            <a:spLocks noGrp="1" noChangeArrowheads="1"/>
          </p:cNvSpPr>
          <p:nvPr>
            <p:ph idx="1"/>
          </p:nvPr>
        </p:nvSpPr>
        <p:spPr/>
        <p:txBody>
          <a:bodyPr/>
          <a:lstStyle/>
          <a:p>
            <a:pPr eaLnBrk="1" hangingPunct="1">
              <a:buFontTx/>
              <a:buNone/>
            </a:pPr>
            <a:r>
              <a:rPr lang="en-US" altLang="en-US" dirty="0"/>
              <a:t> </a:t>
            </a:r>
          </a:p>
        </p:txBody>
      </p:sp>
    </p:spTree>
    <p:extLst>
      <p:ext uri="{BB962C8B-B14F-4D97-AF65-F5344CB8AC3E}">
        <p14:creationId xmlns:p14="http://schemas.microsoft.com/office/powerpoint/2010/main" val="696831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685800" y="1371600"/>
            <a:ext cx="7772400" cy="32004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#3</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freedom to access who and what one needs or prefers for ones health and survival.</a:t>
            </a:r>
          </a:p>
        </p:txBody>
      </p:sp>
      <p:sp>
        <p:nvSpPr>
          <p:cNvPr id="119501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187126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703385" y="1295400"/>
            <a:ext cx="7772400" cy="2133600"/>
          </a:xfrm>
        </p:spPr>
        <p:txBody>
          <a:bodyPr>
            <a:normAutofit/>
          </a:bodyPr>
          <a:lstStyle/>
          <a:p>
            <a:pPr eaLnBrk="1" hangingPunct="1">
              <a:defRPr/>
            </a:pPr>
            <a:r>
              <a:rPr lang="en-US" sz="4000" b="1" dirty="0">
                <a:solidFill>
                  <a:srgbClr val="C00000"/>
                </a:solidFill>
                <a:effectLst>
                  <a:outerShdw blurRad="38100" dist="38100" dir="2700000" algn="tl">
                    <a:srgbClr val="C0C0C0"/>
                  </a:outerShdw>
                </a:effectLst>
              </a:rPr>
              <a:t>Principle #4</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responsibility to do no harm.</a:t>
            </a:r>
          </a:p>
        </p:txBody>
      </p:sp>
      <p:sp>
        <p:nvSpPr>
          <p:cNvPr id="119705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454051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a:xfrm>
            <a:off x="804203" y="17526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#5</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responsibility to respectfully tolerate diverse options in health, healing, and survival choices.</a:t>
            </a:r>
          </a:p>
        </p:txBody>
      </p:sp>
      <p:sp>
        <p:nvSpPr>
          <p:cNvPr id="119910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145514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838200" y="1752600"/>
            <a:ext cx="7620000" cy="46482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#6</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The duty of corporations and institutions to be trustworthy entities upholding health freedom rights and liberties of members of the human family, and abiding by health freedom responsibilities.</a:t>
            </a:r>
          </a:p>
        </p:txBody>
      </p:sp>
      <p:sp>
        <p:nvSpPr>
          <p:cNvPr id="120115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1662346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a:xfrm>
            <a:off x="838201" y="23622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Principle #7</a:t>
            </a:r>
            <a:br>
              <a:rPr lang="en-US" sz="4000" b="1" dirty="0">
                <a:solidFill>
                  <a:srgbClr val="C00000"/>
                </a:solidFill>
                <a:effectLst>
                  <a:outerShdw blurRad="38100" dist="38100" dir="2700000" algn="tl">
                    <a:srgbClr val="C0C0C0"/>
                  </a:outerShdw>
                </a:effectLst>
              </a:rPr>
            </a:br>
            <a:br>
              <a:rPr lang="en-US" sz="4000" b="1" i="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And in light of the special legal nature of corporate entities and their systemic impact on the human family, the duty to:</a:t>
            </a:r>
          </a:p>
        </p:txBody>
      </p:sp>
      <p:sp>
        <p:nvSpPr>
          <p:cNvPr id="120320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3966264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838200" y="2468880"/>
            <a:ext cx="7620000" cy="393192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#7-1</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dirty="0">
                <a:solidFill>
                  <a:srgbClr val="C00000"/>
                </a:solidFill>
                <a:effectLst>
                  <a:outerShdw blurRad="38100" dist="38100" dir="2700000" algn="tl">
                    <a:srgbClr val="C0C0C0"/>
                  </a:outerShdw>
                </a:effectLst>
              </a:rPr>
              <a:t>-</a:t>
            </a:r>
            <a:r>
              <a:rPr lang="en-US" sz="4000" b="1" i="1" dirty="0">
                <a:solidFill>
                  <a:srgbClr val="C00000"/>
                </a:solidFill>
                <a:effectLst>
                  <a:outerShdw blurRad="38100" dist="38100" dir="2700000" algn="tl">
                    <a:srgbClr val="C0C0C0"/>
                  </a:outerShdw>
                </a:effectLst>
              </a:rPr>
              <a:t>honor and preserve the sovereign nature of individuals, the sovereignty of the United States; and avoid any negative impact on the sovereignty of other nation states;</a:t>
            </a:r>
          </a:p>
        </p:txBody>
      </p:sp>
      <p:sp>
        <p:nvSpPr>
          <p:cNvPr id="120525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861328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762000" y="2971800"/>
            <a:ext cx="768096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#7-2</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-honor and preserve American financial and cultural diversity and multicultural systems, and avoid negative financial or cultural impacts on other nation states;</a:t>
            </a:r>
            <a:endParaRPr lang="en-US" b="1" i="1" dirty="0">
              <a:solidFill>
                <a:srgbClr val="FF0000"/>
              </a:solidFill>
              <a:effectLst>
                <a:outerShdw blurRad="38100" dist="38100" dir="2700000" algn="tl">
                  <a:srgbClr val="C0C0C0"/>
                </a:outerShdw>
              </a:effectLst>
            </a:endParaRPr>
          </a:p>
        </p:txBody>
      </p:sp>
      <p:sp>
        <p:nvSpPr>
          <p:cNvPr id="120729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52744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14400" y="2057400"/>
            <a:ext cx="7772400" cy="1524000"/>
          </a:xfrm>
        </p:spPr>
        <p:txBody>
          <a:bodyPr>
            <a:normAutofit fontScale="90000"/>
          </a:bodyPr>
          <a:lstStyle/>
          <a:p>
            <a:pPr algn="ctr" eaLnBrk="1" hangingPunct="1"/>
            <a:r>
              <a:rPr lang="en-US" sz="5400" b="1" dirty="0">
                <a:solidFill>
                  <a:srgbClr val="C00000"/>
                </a:solidFill>
                <a:effectLst>
                  <a:outerShdw blurRad="38100" dist="38100" dir="2700000" algn="tl">
                    <a:srgbClr val="000000">
                      <a:alpha val="43137"/>
                    </a:srgbClr>
                  </a:outerShdw>
                </a:effectLst>
              </a:rPr>
              <a:t>The Power of Law In America </a:t>
            </a:r>
            <a:br>
              <a:rPr lang="en-US" sz="5400" b="1" dirty="0">
                <a:solidFill>
                  <a:srgbClr val="C00000"/>
                </a:solidFill>
                <a:effectLst>
                  <a:outerShdw blurRad="38100" dist="38100" dir="2700000" algn="tl">
                    <a:srgbClr val="000000">
                      <a:alpha val="43137"/>
                    </a:srgbClr>
                  </a:outerShdw>
                </a:effectLst>
                <a:latin typeface="+mn-lt"/>
              </a:rPr>
            </a:br>
            <a:endParaRPr lang="en-US" b="1" dirty="0">
              <a:solidFill>
                <a:srgbClr val="C00000"/>
              </a:solidFill>
              <a:effectLst>
                <a:outerShdw blurRad="38100" dist="38100" dir="2700000" algn="tl">
                  <a:srgbClr val="000000">
                    <a:alpha val="43137"/>
                  </a:srgbClr>
                </a:outerShdw>
              </a:effectLst>
              <a:latin typeface="+mn-lt"/>
            </a:endParaRPr>
          </a:p>
        </p:txBody>
      </p:sp>
      <p:sp>
        <p:nvSpPr>
          <p:cNvPr id="71683" name="Rectangle 3"/>
          <p:cNvSpPr>
            <a:spLocks noGrp="1" noChangeArrowheads="1"/>
          </p:cNvSpPr>
          <p:nvPr>
            <p:ph idx="1"/>
          </p:nvPr>
        </p:nvSpPr>
        <p:spPr>
          <a:xfrm>
            <a:off x="685800" y="3581400"/>
            <a:ext cx="7772400" cy="1447800"/>
          </a:xfrm>
        </p:spPr>
        <p:txBody>
          <a:bodyPr>
            <a:normAutofit/>
          </a:bodyPr>
          <a:lstStyle/>
          <a:p>
            <a:pPr algn="ctr" eaLnBrk="1" hangingPunct="1">
              <a:buFontTx/>
              <a:buNone/>
              <a:defRPr/>
            </a:pPr>
            <a:r>
              <a:rPr lang="en-US" sz="5600" b="1" i="1" dirty="0">
                <a:solidFill>
                  <a:srgbClr val="C00000"/>
                </a:solidFill>
                <a:effectLst>
                  <a:outerShdw blurRad="38100" dist="38100" dir="2700000" algn="tl">
                    <a:srgbClr val="C0C0C0"/>
                  </a:outerShdw>
                </a:effectLst>
              </a:rPr>
              <a:t>The Voice of Freedom</a:t>
            </a:r>
            <a:endParaRPr lang="en-US" sz="5600" dirty="0">
              <a:solidFill>
                <a:srgbClr val="C00000"/>
              </a:solidFill>
              <a:effectLst>
                <a:outerShdw blurRad="38100" dist="38100" dir="2700000" algn="tl">
                  <a:srgbClr val="C0C0C0"/>
                </a:outerShdw>
              </a:effectLst>
            </a:endParaRPr>
          </a:p>
        </p:txBody>
      </p:sp>
    </p:spTree>
    <p:extLst>
      <p:ext uri="{BB962C8B-B14F-4D97-AF65-F5344CB8AC3E}">
        <p14:creationId xmlns:p14="http://schemas.microsoft.com/office/powerpoint/2010/main" val="73846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a:xfrm>
            <a:off x="762000" y="3581400"/>
            <a:ext cx="76200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#7-3</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-avoid creating or being monopolies, and avoid the use of large monopolistic ownership of resources to dominate cultures, public policies, regulations and laws;</a:t>
            </a:r>
          </a:p>
        </p:txBody>
      </p:sp>
      <p:sp>
        <p:nvSpPr>
          <p:cNvPr id="120934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760683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685800" y="3581400"/>
            <a:ext cx="7658100" cy="2819400"/>
          </a:xfrm>
        </p:spPr>
        <p:txBody>
          <a:bodyPr>
            <a:noAutofit/>
          </a:bodyPr>
          <a:lstStyle/>
          <a:p>
            <a:pPr eaLnBrk="1" hangingPunct="1">
              <a:defRPr/>
            </a:pPr>
            <a:r>
              <a:rPr lang="en-US" sz="4000" b="1" dirty="0">
                <a:solidFill>
                  <a:srgbClr val="C00000"/>
                </a:solidFill>
                <a:effectLst>
                  <a:outerShdw blurRad="38100" dist="38100" dir="2700000" algn="tl">
                    <a:srgbClr val="C0C0C0"/>
                  </a:outerShdw>
                </a:effectLst>
              </a:rPr>
              <a:t> #7-4</a:t>
            </a:r>
            <a:br>
              <a:rPr lang="en-US" sz="4000" b="1" dirty="0">
                <a:solidFill>
                  <a:srgbClr val="C00000"/>
                </a:solidFill>
                <a:effectLst>
                  <a:outerShdw blurRad="38100" dist="38100" dir="2700000" algn="tl">
                    <a:srgbClr val="C0C0C0"/>
                  </a:outerShdw>
                </a:effectLst>
              </a:rPr>
            </a:br>
            <a:br>
              <a:rPr lang="en-US" sz="4000" b="1" dirty="0">
                <a:solidFill>
                  <a:srgbClr val="C00000"/>
                </a:solidFill>
                <a:effectLst>
                  <a:outerShdw blurRad="38100" dist="38100" dir="2700000" algn="tl">
                    <a:srgbClr val="C0C0C0"/>
                  </a:outerShdw>
                </a:effectLst>
              </a:rPr>
            </a:br>
            <a:r>
              <a:rPr lang="en-US" sz="4000" b="1" i="1" dirty="0">
                <a:solidFill>
                  <a:srgbClr val="C00000"/>
                </a:solidFill>
                <a:effectLst>
                  <a:outerShdw blurRad="38100" dist="38100" dir="2700000" algn="tl">
                    <a:srgbClr val="C0C0C0"/>
                  </a:outerShdw>
                </a:effectLst>
              </a:rPr>
              <a:t>-avoid dominant control of natural resources, avoid the suppression of access to natural resources, and avoid potentially harmful modification or destruction of natural resources; and</a:t>
            </a:r>
          </a:p>
        </p:txBody>
      </p:sp>
      <p:sp>
        <p:nvSpPr>
          <p:cNvPr id="121139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3398631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685800" y="2971800"/>
            <a:ext cx="7772400" cy="3352800"/>
          </a:xfrm>
        </p:spPr>
        <p:txBody>
          <a:bodyPr>
            <a:noAutofit/>
          </a:bodyPr>
          <a:lstStyle/>
          <a:p>
            <a:pPr eaLnBrk="1" hangingPunct="1">
              <a:defRPr/>
            </a:pPr>
            <a:r>
              <a:rPr lang="en-US" sz="3200" b="1" dirty="0">
                <a:solidFill>
                  <a:srgbClr val="C00000"/>
                </a:solidFill>
                <a:effectLst>
                  <a:outerShdw blurRad="38100" dist="38100" dir="2700000" algn="tl">
                    <a:srgbClr val="C0C0C0"/>
                  </a:outerShdw>
                </a:effectLst>
              </a:rPr>
              <a:t>#7-5</a:t>
            </a:r>
            <a:br>
              <a:rPr lang="en-US" sz="3200" b="1" dirty="0">
                <a:solidFill>
                  <a:srgbClr val="C00000"/>
                </a:solidFill>
                <a:effectLst>
                  <a:outerShdw blurRad="38100" dist="38100" dir="2700000" algn="tl">
                    <a:srgbClr val="C0C0C0"/>
                  </a:outerShdw>
                </a:effectLst>
              </a:rPr>
            </a:br>
            <a:br>
              <a:rPr lang="en-US" sz="3200" b="1" dirty="0">
                <a:solidFill>
                  <a:srgbClr val="C00000"/>
                </a:solidFill>
                <a:effectLst>
                  <a:outerShdw blurRad="38100" dist="38100" dir="2700000" algn="tl">
                    <a:srgbClr val="C0C0C0"/>
                  </a:outerShdw>
                </a:effectLst>
              </a:rPr>
            </a:br>
            <a:r>
              <a:rPr lang="en-US" sz="3200" b="1" i="1" dirty="0">
                <a:solidFill>
                  <a:srgbClr val="C00000"/>
                </a:solidFill>
                <a:effectLst>
                  <a:outerShdw blurRad="38100" dist="38100" dir="2700000" algn="tl">
                    <a:srgbClr val="C0C0C0"/>
                  </a:outerShdw>
                </a:effectLst>
              </a:rPr>
              <a:t>-avoid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a:t>
            </a:r>
            <a:endParaRPr lang="en-US" sz="3200" b="1" dirty="0">
              <a:solidFill>
                <a:srgbClr val="C00000"/>
              </a:solidFill>
              <a:effectLst>
                <a:outerShdw blurRad="38100" dist="38100" dir="2700000" algn="tl">
                  <a:srgbClr val="C0C0C0"/>
                </a:outerShdw>
              </a:effectLst>
            </a:endParaRPr>
          </a:p>
        </p:txBody>
      </p:sp>
      <p:sp>
        <p:nvSpPr>
          <p:cNvPr id="121344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Tree>
    <p:extLst>
      <p:ext uri="{BB962C8B-B14F-4D97-AF65-F5344CB8AC3E}">
        <p14:creationId xmlns:p14="http://schemas.microsoft.com/office/powerpoint/2010/main" val="2646574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876300" y="1219200"/>
            <a:ext cx="7315200" cy="914400"/>
          </a:xfrm>
        </p:spPr>
        <p:txBody>
          <a:bodyPr>
            <a:normAutofit fontScale="90000"/>
          </a:bodyPr>
          <a:lstStyle/>
          <a:p>
            <a:pPr>
              <a:defRPr/>
            </a:pPr>
            <a:br>
              <a:rPr lang="en-US" sz="4000" b="1" dirty="0">
                <a:solidFill>
                  <a:srgbClr val="000099"/>
                </a:solidFill>
                <a:effectLst>
                  <a:outerShdw blurRad="38100" dist="38100" dir="2700000" algn="tl">
                    <a:srgbClr val="C0C0C0"/>
                  </a:outerShdw>
                </a:effectLst>
              </a:rPr>
            </a:br>
            <a:br>
              <a:rPr lang="en-US" sz="4000" b="1" dirty="0">
                <a:solidFill>
                  <a:srgbClr val="000099"/>
                </a:solidFill>
                <a:effectLst>
                  <a:outerShdw blurRad="38100" dist="38100" dir="2700000" algn="tl">
                    <a:srgbClr val="C0C0C0"/>
                  </a:outerShdw>
                </a:effectLst>
              </a:rPr>
            </a:br>
            <a:r>
              <a:rPr lang="en-US" sz="4400" b="1" dirty="0">
                <a:solidFill>
                  <a:srgbClr val="C00000"/>
                </a:solidFill>
                <a:effectLst>
                  <a:outerShdw blurRad="38100" dist="38100" dir="2700000" algn="tl">
                    <a:srgbClr val="C0C0C0"/>
                  </a:outerShdw>
                </a:effectLst>
              </a:rPr>
              <a:t>Principle #8</a:t>
            </a:r>
            <a:endParaRPr lang="en-US" sz="4400" b="1" i="1" dirty="0">
              <a:solidFill>
                <a:srgbClr val="C00000"/>
              </a:solidFill>
              <a:effectLst>
                <a:outerShdw blurRad="38100" dist="38100" dir="2700000" algn="tl">
                  <a:srgbClr val="C0C0C0"/>
                </a:outerShdw>
              </a:effectLst>
            </a:endParaRPr>
          </a:p>
        </p:txBody>
      </p:sp>
      <p:sp>
        <p:nvSpPr>
          <p:cNvPr id="1215491" name="Rectangle 3"/>
          <p:cNvSpPr>
            <a:spLocks noGrp="1" noChangeArrowheads="1"/>
          </p:cNvSpPr>
          <p:nvPr>
            <p:ph idx="1"/>
          </p:nvPr>
        </p:nvSpPr>
        <p:spPr>
          <a:xfrm>
            <a:off x="685800" y="2438400"/>
            <a:ext cx="7696200" cy="3352800"/>
          </a:xfrm>
        </p:spPr>
        <p:txBody>
          <a:bodyPr>
            <a:noAutofit/>
          </a:bodyPr>
          <a:lstStyle/>
          <a:p>
            <a:pPr eaLnBrk="1" hangingPunct="1">
              <a:buFontTx/>
              <a:buNone/>
              <a:defRPr/>
            </a:pPr>
            <a:r>
              <a:rPr lang="en-US" sz="4000" b="1" dirty="0">
                <a:solidFill>
                  <a:srgbClr val="C00000"/>
                </a:solidFill>
                <a:effectLst>
                  <a:outerShdw blurRad="38100" dist="38100" dir="2700000" algn="tl">
                    <a:srgbClr val="C0C0C0"/>
                  </a:outerShdw>
                </a:effectLst>
              </a:rPr>
              <a:t> </a:t>
            </a:r>
            <a:r>
              <a:rPr lang="en-US" sz="4000" b="1" i="1" dirty="0">
                <a:solidFill>
                  <a:srgbClr val="C00000"/>
                </a:solidFill>
                <a:effectLst>
                  <a:outerShdw blurRad="38100" dist="38100" dir="2700000" algn="tl">
                    <a:srgbClr val="C0C0C0"/>
                  </a:outerShdw>
                </a:effectLst>
                <a:latin typeface="+mj-lt"/>
              </a:rPr>
              <a:t>The duty of the government to protect health freedom and to make no law or public policy abridging health freedom or its fundamental principles.</a:t>
            </a:r>
          </a:p>
        </p:txBody>
      </p:sp>
    </p:spTree>
    <p:extLst>
      <p:ext uri="{BB962C8B-B14F-4D97-AF65-F5344CB8AC3E}">
        <p14:creationId xmlns:p14="http://schemas.microsoft.com/office/powerpoint/2010/main" val="845159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04800"/>
            <a:ext cx="7848600" cy="1752600"/>
          </a:xfrm>
          <a:noFill/>
        </p:spPr>
        <p:txBody>
          <a:bodyPr/>
          <a:lstStyle/>
          <a:p>
            <a:pPr eaLnBrk="1" hangingPunct="1">
              <a:defRPr/>
            </a:pPr>
            <a:r>
              <a:rPr lang="en-US" sz="5400" b="1" dirty="0">
                <a:solidFill>
                  <a:srgbClr val="C00000"/>
                </a:solidFill>
                <a:effectLst>
                  <a:outerShdw blurRad="38100" dist="38100" dir="2700000" algn="tl">
                    <a:srgbClr val="000000"/>
                  </a:outerShdw>
                </a:effectLst>
                <a:latin typeface="Albertus Extra Bold" pitchFamily="34" charset="0"/>
              </a:rPr>
              <a:t>BE  AN AGENT OF CHANGE</a:t>
            </a:r>
          </a:p>
        </p:txBody>
      </p:sp>
      <p:sp>
        <p:nvSpPr>
          <p:cNvPr id="66563" name="Rectangle 3"/>
          <p:cNvSpPr>
            <a:spLocks noGrp="1" noChangeArrowheads="1"/>
          </p:cNvSpPr>
          <p:nvPr>
            <p:ph idx="1"/>
          </p:nvPr>
        </p:nvSpPr>
        <p:spPr>
          <a:xfrm>
            <a:off x="152400" y="2522095"/>
            <a:ext cx="7772400" cy="3505200"/>
          </a:xfrm>
        </p:spPr>
        <p:txBody>
          <a:bodyPr>
            <a:normAutofit fontScale="92500"/>
          </a:bodyPr>
          <a:lstStyle/>
          <a:p>
            <a:pPr algn="ctr" eaLnBrk="1" hangingPunct="1">
              <a:lnSpc>
                <a:spcPct val="90000"/>
              </a:lnSpc>
              <a:buFontTx/>
              <a:buNone/>
              <a:defRPr/>
            </a:pPr>
            <a:r>
              <a:rPr lang="en-US" sz="3600" b="1" i="1" dirty="0">
                <a:solidFill>
                  <a:srgbClr val="000066"/>
                </a:solidFill>
                <a:effectLst>
                  <a:outerShdw blurRad="38100" dist="38100" dir="2700000" algn="tl">
                    <a:srgbClr val="000000"/>
                  </a:outerShdw>
                </a:effectLst>
              </a:rPr>
              <a:t>Laws and customs must be </a:t>
            </a:r>
            <a:br>
              <a:rPr lang="en-US" sz="3600" b="1" i="1" dirty="0">
                <a:solidFill>
                  <a:srgbClr val="000066"/>
                </a:solidFill>
                <a:effectLst>
                  <a:outerShdw blurRad="38100" dist="38100" dir="2700000" algn="tl">
                    <a:srgbClr val="000000"/>
                  </a:outerShdw>
                </a:effectLst>
              </a:rPr>
            </a:br>
            <a:r>
              <a:rPr lang="en-US" sz="3600" b="1" i="1" dirty="0">
                <a:solidFill>
                  <a:srgbClr val="000066"/>
                </a:solidFill>
                <a:effectLst>
                  <a:outerShdw blurRad="38100" dist="38100" dir="2700000" algn="tl">
                    <a:srgbClr val="000000"/>
                  </a:outerShdw>
                </a:effectLst>
              </a:rPr>
              <a:t>carefully reviewed, revised, and even repealed if necessary, and new laws created, to reflect the development, evolution, and spiritual maturization of a people.</a:t>
            </a:r>
            <a:br>
              <a:rPr lang="en-US" sz="3600" b="1" i="1" dirty="0">
                <a:solidFill>
                  <a:srgbClr val="000066"/>
                </a:solidFill>
                <a:effectLst>
                  <a:outerShdw blurRad="38100" dist="38100" dir="2700000" algn="tl">
                    <a:srgbClr val="000000"/>
                  </a:outerShdw>
                </a:effectLst>
              </a:rPr>
            </a:br>
            <a:r>
              <a:rPr lang="en-US" sz="2800" b="1" i="1" dirty="0">
                <a:solidFill>
                  <a:srgbClr val="000066"/>
                </a:solidFill>
              </a:rPr>
              <a:t>					</a:t>
            </a:r>
            <a:r>
              <a:rPr lang="en-US" sz="2000" b="1" i="1" dirty="0">
                <a:solidFill>
                  <a:srgbClr val="000066"/>
                </a:solidFill>
              </a:rPr>
              <a:t>-Diane Miller</a:t>
            </a:r>
            <a:br>
              <a:rPr lang="en-US" sz="2000" dirty="0">
                <a:solidFill>
                  <a:srgbClr val="000066"/>
                </a:solidFill>
              </a:rPr>
            </a:br>
            <a:endParaRPr lang="en-US" sz="2000" dirty="0">
              <a:solidFill>
                <a:srgbClr val="000066"/>
              </a:solidFill>
            </a:endParaRPr>
          </a:p>
        </p:txBody>
      </p:sp>
    </p:spTree>
    <p:extLst>
      <p:ext uri="{BB962C8B-B14F-4D97-AF65-F5344CB8AC3E}">
        <p14:creationId xmlns:p14="http://schemas.microsoft.com/office/powerpoint/2010/main" val="1944332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Essence of True Freedom</a:t>
            </a:r>
          </a:p>
        </p:txBody>
      </p:sp>
      <p:sp>
        <p:nvSpPr>
          <p:cNvPr id="3" name="Content Placeholder 2"/>
          <p:cNvSpPr>
            <a:spLocks noGrp="1"/>
          </p:cNvSpPr>
          <p:nvPr>
            <p:ph idx="1"/>
          </p:nvPr>
        </p:nvSpPr>
        <p:spPr/>
        <p:txBody>
          <a:bodyPr>
            <a:normAutofit/>
          </a:bodyPr>
          <a:lstStyle/>
          <a:p>
            <a:pPr marL="0" indent="0">
              <a:buNone/>
            </a:pPr>
            <a:endParaRPr lang="en-US" sz="3600" i="1" dirty="0"/>
          </a:p>
          <a:p>
            <a:pPr marL="0" indent="0">
              <a:buNone/>
            </a:pPr>
            <a:r>
              <a:rPr lang="en-US" sz="3600" b="1" i="1" dirty="0">
                <a:solidFill>
                  <a:srgbClr val="C00000"/>
                </a:solidFill>
              </a:rPr>
              <a:t>“Freedom is a Conversation”</a:t>
            </a:r>
          </a:p>
          <a:p>
            <a:pPr marL="0" indent="0">
              <a:buNone/>
            </a:pPr>
            <a:endParaRPr lang="en-US" sz="3600" i="1" dirty="0">
              <a:solidFill>
                <a:srgbClr val="C00000"/>
              </a:solidFill>
            </a:endParaRPr>
          </a:p>
          <a:p>
            <a:pPr marL="0" indent="0">
              <a:buNone/>
            </a:pPr>
            <a:r>
              <a:rPr lang="en-US" sz="4000" dirty="0">
                <a:solidFill>
                  <a:srgbClr val="C00000"/>
                </a:solidFill>
              </a:rPr>
              <a:t>		</a:t>
            </a:r>
            <a:r>
              <a:rPr lang="en-US" dirty="0">
                <a:solidFill>
                  <a:srgbClr val="C00000"/>
                </a:solidFill>
              </a:rPr>
              <a:t>		                    Diane Miller JD</a:t>
            </a:r>
          </a:p>
        </p:txBody>
      </p:sp>
    </p:spTree>
    <p:extLst>
      <p:ext uri="{BB962C8B-B14F-4D97-AF65-F5344CB8AC3E}">
        <p14:creationId xmlns:p14="http://schemas.microsoft.com/office/powerpoint/2010/main" val="2686166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90600"/>
            <a:ext cx="7772400" cy="1614488"/>
          </a:xfrm>
        </p:spPr>
        <p:txBody>
          <a:bodyPr/>
          <a:lstStyle/>
          <a:p>
            <a:pPr algn="ctr"/>
            <a:r>
              <a:rPr lang="en-US" sz="4000" dirty="0">
                <a:solidFill>
                  <a:srgbClr val="FF0000"/>
                </a:solidFill>
              </a:rPr>
              <a:t>National Health Freedom </a:t>
            </a:r>
            <a:r>
              <a:rPr lang="en-US" sz="4000" dirty="0">
                <a:solidFill>
                  <a:srgbClr val="FFFF00"/>
                </a:solidFill>
              </a:rPr>
              <a:t>Coalition </a:t>
            </a:r>
            <a:br>
              <a:rPr lang="en-US" dirty="0">
                <a:solidFill>
                  <a:srgbClr val="FFFF00"/>
                </a:solidFill>
              </a:rPr>
            </a:br>
            <a:r>
              <a:rPr lang="en-US" sz="2800" dirty="0">
                <a:solidFill>
                  <a:srgbClr val="FF0000"/>
                </a:solidFill>
              </a:rPr>
              <a:t>a non-profit </a:t>
            </a:r>
            <a:r>
              <a:rPr lang="en-US" sz="2800" dirty="0">
                <a:solidFill>
                  <a:srgbClr val="FFFF00"/>
                </a:solidFill>
              </a:rPr>
              <a:t>educational</a:t>
            </a:r>
            <a:r>
              <a:rPr lang="en-US" sz="2800" dirty="0">
                <a:solidFill>
                  <a:srgbClr val="FF0000"/>
                </a:solidFill>
              </a:rPr>
              <a:t> organization</a:t>
            </a:r>
            <a:br>
              <a:rPr lang="en-US" sz="2800" dirty="0">
                <a:solidFill>
                  <a:srgbClr val="FF0000"/>
                </a:solidFill>
              </a:rPr>
            </a:br>
            <a:r>
              <a:rPr lang="en-US" sz="2800" dirty="0">
                <a:solidFill>
                  <a:srgbClr val="FF0000"/>
                </a:solidFill>
              </a:rPr>
              <a:t>www.nationalhealthfreedom.org</a:t>
            </a:r>
          </a:p>
        </p:txBody>
      </p:sp>
      <p:sp>
        <p:nvSpPr>
          <p:cNvPr id="3" name="Text Placeholder 2"/>
          <p:cNvSpPr>
            <a:spLocks noGrp="1"/>
          </p:cNvSpPr>
          <p:nvPr>
            <p:ph type="body" idx="1"/>
          </p:nvPr>
        </p:nvSpPr>
        <p:spPr>
          <a:xfrm>
            <a:off x="685800" y="3237182"/>
            <a:ext cx="8001000" cy="2043112"/>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latin typeface="+mj-lt"/>
              </a:rPr>
              <a:t>National Health Freedom </a:t>
            </a:r>
            <a:r>
              <a:rPr lang="en-US" sz="4000" b="1" dirty="0">
                <a:solidFill>
                  <a:srgbClr val="FFFF00"/>
                </a:solidFill>
                <a:effectLst>
                  <a:outerShdw blurRad="38100" dist="38100" dir="2700000" algn="tl">
                    <a:srgbClr val="000000">
                      <a:alpha val="43137"/>
                    </a:srgbClr>
                  </a:outerShdw>
                </a:effectLst>
                <a:latin typeface="+mj-lt"/>
              </a:rPr>
              <a:t>Action</a:t>
            </a:r>
            <a:r>
              <a:rPr lang="en-US" sz="4000" b="1" dirty="0">
                <a:solidFill>
                  <a:srgbClr val="FF0000"/>
                </a:solidFill>
                <a:effectLst>
                  <a:outerShdw blurRad="38100" dist="38100" dir="2700000" algn="tl">
                    <a:srgbClr val="000000">
                      <a:alpha val="43137"/>
                    </a:srgbClr>
                  </a:outerShdw>
                </a:effectLst>
                <a:latin typeface="+mj-lt"/>
              </a:rPr>
              <a:t> </a:t>
            </a:r>
            <a:br>
              <a:rPr lang="en-US" dirty="0">
                <a:solidFill>
                  <a:srgbClr val="FF0000"/>
                </a:solidFill>
              </a:rPr>
            </a:br>
            <a:r>
              <a:rPr lang="en-US" sz="2400" b="1" dirty="0">
                <a:solidFill>
                  <a:srgbClr val="FF0000"/>
                </a:solidFill>
              </a:rPr>
              <a:t>a non-profit </a:t>
            </a:r>
            <a:r>
              <a:rPr lang="en-US" sz="2400" b="1" dirty="0">
                <a:solidFill>
                  <a:srgbClr val="FFFF00"/>
                </a:solidFill>
              </a:rPr>
              <a:t>lobbying </a:t>
            </a:r>
            <a:r>
              <a:rPr lang="en-US" sz="2400" b="1" dirty="0">
                <a:solidFill>
                  <a:srgbClr val="FF0000"/>
                </a:solidFill>
              </a:rPr>
              <a:t>organization</a:t>
            </a:r>
          </a:p>
          <a:p>
            <a:pPr algn="ctr"/>
            <a:r>
              <a:rPr lang="en-US" sz="2400" b="1" dirty="0">
                <a:solidFill>
                  <a:srgbClr val="FF0000"/>
                </a:solidFill>
              </a:rPr>
              <a:t>www.nationalhealthfreedomaction.org</a:t>
            </a:r>
            <a:endParaRPr lang="en-US" b="1" dirty="0"/>
          </a:p>
        </p:txBody>
      </p:sp>
    </p:spTree>
    <p:extLst>
      <p:ext uri="{BB962C8B-B14F-4D97-AF65-F5344CB8AC3E}">
        <p14:creationId xmlns:p14="http://schemas.microsoft.com/office/powerpoint/2010/main" val="248204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1905000"/>
            <a:ext cx="7772400" cy="3505200"/>
          </a:xfrm>
        </p:spPr>
        <p:txBody>
          <a:bodyPr>
            <a:normAutofit fontScale="90000"/>
          </a:bodyPr>
          <a:lstStyle/>
          <a:p>
            <a:pPr algn="ctr" eaLnBrk="1" hangingPunct="1"/>
            <a:r>
              <a:rPr lang="en-US" sz="4000" b="1" dirty="0">
                <a:solidFill>
                  <a:srgbClr val="C00000"/>
                </a:solidFill>
                <a:effectLst>
                  <a:outerShdw blurRad="38100" dist="38100" dir="2700000" algn="tl">
                    <a:srgbClr val="000000">
                      <a:alpha val="43137"/>
                    </a:srgbClr>
                  </a:outerShdw>
                </a:effectLst>
              </a:rPr>
              <a:t>Will concentrations of power and money and the owners of technology dominate and replace our government?</a:t>
            </a:r>
            <a:br>
              <a:rPr lang="en-US" sz="4000" b="1" dirty="0">
                <a:solidFill>
                  <a:srgbClr val="C00000"/>
                </a:solidFill>
                <a:effectLst>
                  <a:outerShdw blurRad="38100" dist="38100" dir="2700000" algn="tl">
                    <a:srgbClr val="000000">
                      <a:alpha val="43137"/>
                    </a:srgbClr>
                  </a:outerShdw>
                </a:effectLst>
              </a:rPr>
            </a:br>
            <a:br>
              <a:rPr lang="en-US" sz="4000" b="1" dirty="0">
                <a:solidFill>
                  <a:srgbClr val="C00000"/>
                </a:solidFill>
                <a:effectLst>
                  <a:outerShdw blurRad="38100" dist="38100" dir="2700000" algn="tl">
                    <a:srgbClr val="000000">
                      <a:alpha val="43137"/>
                    </a:srgbClr>
                  </a:outerShdw>
                </a:effectLst>
              </a:rPr>
            </a:br>
            <a:r>
              <a:rPr lang="en-US" sz="4000" b="1" dirty="0">
                <a:solidFill>
                  <a:srgbClr val="C00000"/>
                </a:solidFill>
                <a:effectLst>
                  <a:outerShdw blurRad="38100" dist="38100" dir="2700000" algn="tl">
                    <a:srgbClr val="000000">
                      <a:alpha val="43137"/>
                    </a:srgbClr>
                  </a:outerShdw>
                </a:effectLst>
              </a:rPr>
              <a:t>Will the government of the people, by the people, and for the people perish from this earth?</a:t>
            </a:r>
            <a:endParaRPr lang="en-US" b="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3556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11237" y="990600"/>
            <a:ext cx="7772400" cy="3810000"/>
          </a:xfrm>
        </p:spPr>
        <p:txBody>
          <a:bodyPr>
            <a:normAutofit fontScale="90000"/>
          </a:bodyPr>
          <a:lstStyle/>
          <a:p>
            <a:pPr algn="ctr" eaLnBrk="1" hangingPunct="1"/>
            <a:r>
              <a:rPr lang="en-US" sz="4000" b="1" dirty="0">
                <a:solidFill>
                  <a:srgbClr val="C00000"/>
                </a:solidFill>
                <a:effectLst>
                  <a:outerShdw blurRad="38100" dist="38100" dir="2700000" algn="tl">
                    <a:srgbClr val="000000">
                      <a:alpha val="43137"/>
                    </a:srgbClr>
                  </a:outerShdw>
                </a:effectLst>
              </a:rPr>
              <a:t>The American constitutional system needs to work to safeguard American liberties and health freedoms as governments and corporations grow and technology advances.</a:t>
            </a:r>
            <a:br>
              <a:rPr lang="en-US" sz="5400" b="1" dirty="0">
                <a:solidFill>
                  <a:srgbClr val="C00000"/>
                </a:solidFill>
                <a:effectLst>
                  <a:outerShdw blurRad="38100" dist="38100" dir="2700000" algn="tl">
                    <a:srgbClr val="000000">
                      <a:alpha val="43137"/>
                    </a:srgbClr>
                  </a:outerShdw>
                </a:effectLst>
                <a:latin typeface="+mn-lt"/>
              </a:rPr>
            </a:br>
            <a:endParaRPr lang="en-US" b="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1636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3455" y="990600"/>
            <a:ext cx="7772400" cy="1524000"/>
          </a:xfrm>
        </p:spPr>
        <p:txBody>
          <a:bodyPr>
            <a:noAutofit/>
          </a:bodyPr>
          <a:lstStyle/>
          <a:p>
            <a:pPr algn="ctr" eaLnBrk="1" hangingPunct="1">
              <a:defRPr/>
            </a:pPr>
            <a:r>
              <a:rPr lang="en-US" sz="3600" b="1" dirty="0">
                <a:solidFill>
                  <a:srgbClr val="C00000"/>
                </a:solidFill>
                <a:effectLst>
                  <a:outerShdw blurRad="38100" dist="38100" dir="2700000" algn="tl">
                    <a:srgbClr val="000000">
                      <a:alpha val="43137"/>
                    </a:srgbClr>
                  </a:outerShdw>
                </a:effectLst>
              </a:rPr>
              <a:t>When Health Freedom is in Jeopardy</a:t>
            </a:r>
            <a:br>
              <a:rPr lang="en-US" sz="3600" b="1" dirty="0">
                <a:solidFill>
                  <a:srgbClr val="C00000"/>
                </a:solidFill>
                <a:effectLst>
                  <a:outerShdw blurRad="38100" dist="38100" dir="2700000" algn="tl">
                    <a:srgbClr val="000000">
                      <a:alpha val="43137"/>
                    </a:srgbClr>
                  </a:outerShdw>
                </a:effectLst>
              </a:rPr>
            </a:br>
            <a:r>
              <a:rPr lang="en-US" sz="3600" b="1" dirty="0">
                <a:solidFill>
                  <a:srgbClr val="C00000"/>
                </a:solidFill>
                <a:effectLst>
                  <a:outerShdw blurRad="38100" dist="38100" dir="2700000" algn="tl">
                    <a:srgbClr val="000000">
                      <a:alpha val="43137"/>
                    </a:srgbClr>
                  </a:outerShdw>
                </a:effectLst>
              </a:rPr>
              <a:t> NHFA</a:t>
            </a:r>
            <a:r>
              <a:rPr lang="en-US" sz="3600" b="1" dirty="0">
                <a:solidFill>
                  <a:srgbClr val="000066"/>
                </a:solidFill>
                <a:effectLst>
                  <a:outerShdw blurRad="38100" dist="38100" dir="2700000" algn="tl">
                    <a:srgbClr val="000000">
                      <a:alpha val="43137"/>
                    </a:srgbClr>
                  </a:outerShdw>
                </a:effectLst>
              </a:rPr>
              <a:t> Helps Citizens Pass Laws </a:t>
            </a:r>
            <a:br>
              <a:rPr lang="en-US" sz="3600" b="1" dirty="0">
                <a:solidFill>
                  <a:srgbClr val="000066"/>
                </a:solidFill>
                <a:effectLst>
                  <a:outerShdw blurRad="38100" dist="38100" dir="2700000" algn="tl">
                    <a:srgbClr val="000000">
                      <a:alpha val="43137"/>
                    </a:srgbClr>
                  </a:outerShdw>
                </a:effectLst>
              </a:rPr>
            </a:br>
            <a:r>
              <a:rPr lang="en-US" sz="3600" b="1" dirty="0">
                <a:solidFill>
                  <a:srgbClr val="000066"/>
                </a:solidFill>
                <a:effectLst>
                  <a:outerShdw blurRad="38100" dist="38100" dir="2700000" algn="tl">
                    <a:srgbClr val="000000">
                      <a:alpha val="43137"/>
                    </a:srgbClr>
                  </a:outerShdw>
                </a:effectLst>
              </a:rPr>
              <a:t>to Protect Health Freedom</a:t>
            </a:r>
          </a:p>
        </p:txBody>
      </p:sp>
      <p:sp>
        <p:nvSpPr>
          <p:cNvPr id="107523" name="Rectangle 3"/>
          <p:cNvSpPr>
            <a:spLocks noGrp="1" noChangeArrowheads="1"/>
          </p:cNvSpPr>
          <p:nvPr>
            <p:ph idx="1"/>
          </p:nvPr>
        </p:nvSpPr>
        <p:spPr>
          <a:xfrm>
            <a:off x="563880" y="2667000"/>
            <a:ext cx="7924800" cy="4038600"/>
          </a:xfrm>
        </p:spPr>
        <p:txBody>
          <a:bodyPr>
            <a:normAutofit lnSpcReduction="10000"/>
          </a:bodyPr>
          <a:lstStyle/>
          <a:p>
            <a:pPr>
              <a:lnSpc>
                <a:spcPct val="140000"/>
              </a:lnSpc>
              <a:buNone/>
            </a:pPr>
            <a:r>
              <a:rPr lang="en-US" sz="2400" b="1" dirty="0">
                <a:solidFill>
                  <a:srgbClr val="000066"/>
                </a:solidFill>
                <a:ea typeface="Calibri" pitchFamily="34" charset="0"/>
                <a:cs typeface="Times New Roman" pitchFamily="18" charset="0"/>
              </a:rPr>
              <a:t>	- Attorney Staff</a:t>
            </a:r>
          </a:p>
          <a:p>
            <a:pPr>
              <a:lnSpc>
                <a:spcPct val="140000"/>
              </a:lnSpc>
              <a:buNone/>
            </a:pPr>
            <a:r>
              <a:rPr lang="en-US" sz="2400" b="1" dirty="0">
                <a:solidFill>
                  <a:srgbClr val="000066"/>
                </a:solidFill>
                <a:ea typeface="Calibri" pitchFamily="34" charset="0"/>
                <a:cs typeface="Times New Roman" pitchFamily="18" charset="0"/>
              </a:rPr>
              <a:t>	- Research and Draft Laws</a:t>
            </a:r>
          </a:p>
          <a:p>
            <a:pPr>
              <a:lnSpc>
                <a:spcPct val="140000"/>
              </a:lnSpc>
              <a:buNone/>
            </a:pPr>
            <a:r>
              <a:rPr lang="en-US" sz="2400" b="1" dirty="0">
                <a:solidFill>
                  <a:srgbClr val="000066"/>
                </a:solidFill>
                <a:ea typeface="Calibri" pitchFamily="34" charset="0"/>
                <a:cs typeface="Times New Roman" pitchFamily="18" charset="0"/>
              </a:rPr>
              <a:t>	- Strategic Conference calls</a:t>
            </a:r>
          </a:p>
          <a:p>
            <a:pPr>
              <a:lnSpc>
                <a:spcPct val="140000"/>
              </a:lnSpc>
              <a:buNone/>
            </a:pPr>
            <a:r>
              <a:rPr lang="en-US" sz="2400" b="1" dirty="0">
                <a:solidFill>
                  <a:srgbClr val="000066"/>
                </a:solidFill>
                <a:ea typeface="Calibri" pitchFamily="34" charset="0"/>
                <a:cs typeface="Times New Roman" pitchFamily="18" charset="0"/>
              </a:rPr>
              <a:t>	- Lobbying Training</a:t>
            </a:r>
          </a:p>
          <a:p>
            <a:pPr>
              <a:lnSpc>
                <a:spcPct val="140000"/>
              </a:lnSpc>
              <a:buNone/>
            </a:pPr>
            <a:r>
              <a:rPr lang="en-US" sz="2400" b="1" dirty="0">
                <a:solidFill>
                  <a:srgbClr val="000066"/>
                </a:solidFill>
                <a:ea typeface="Calibri" pitchFamily="34" charset="0"/>
                <a:cs typeface="Times New Roman" pitchFamily="18" charset="0"/>
              </a:rPr>
              <a:t>	- Travel and Presentations</a:t>
            </a:r>
          </a:p>
          <a:p>
            <a:pPr>
              <a:lnSpc>
                <a:spcPct val="140000"/>
              </a:lnSpc>
              <a:buNone/>
            </a:pPr>
            <a:r>
              <a:rPr lang="en-US" sz="2400" b="1" dirty="0">
                <a:solidFill>
                  <a:srgbClr val="000066"/>
                </a:solidFill>
                <a:ea typeface="Calibri" pitchFamily="34" charset="0"/>
                <a:cs typeface="Times New Roman" pitchFamily="18" charset="0"/>
              </a:rPr>
              <a:t>	- Testimony</a:t>
            </a:r>
          </a:p>
          <a:p>
            <a:pPr>
              <a:lnSpc>
                <a:spcPct val="140000"/>
              </a:lnSpc>
              <a:buNone/>
            </a:pPr>
            <a:r>
              <a:rPr lang="en-US" sz="2400" b="1" dirty="0">
                <a:solidFill>
                  <a:srgbClr val="000066"/>
                </a:solidFill>
                <a:ea typeface="Calibri" pitchFamily="34" charset="0"/>
                <a:cs typeface="Times New Roman" pitchFamily="18" charset="0"/>
              </a:rPr>
              <a:t>	- Send Citizen Alerts to Lawmakers and Authorities</a:t>
            </a:r>
          </a:p>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128394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51" y="838200"/>
            <a:ext cx="8229600" cy="1600200"/>
          </a:xfrm>
        </p:spPr>
        <p:txBody>
          <a:bodyPr>
            <a:noAutofit/>
          </a:bodyPr>
          <a:lstStyle/>
          <a:p>
            <a:pPr algn="ctr"/>
            <a:r>
              <a:rPr lang="en-US" sz="4800" b="1" dirty="0">
                <a:solidFill>
                  <a:srgbClr val="C00000"/>
                </a:solidFill>
                <a:effectLst>
                  <a:outerShdw blurRad="38100" dist="38100" dir="2700000" algn="tl">
                    <a:srgbClr val="000000">
                      <a:alpha val="43137"/>
                    </a:srgbClr>
                  </a:outerShdw>
                </a:effectLst>
              </a:rPr>
              <a:t>State of Minnesota</a:t>
            </a:r>
            <a:br>
              <a:rPr lang="en-US" sz="4800" b="1" dirty="0">
                <a:solidFill>
                  <a:srgbClr val="C00000"/>
                </a:solidFill>
                <a:effectLst>
                  <a:outerShdw blurRad="38100" dist="38100" dir="2700000" algn="tl">
                    <a:srgbClr val="000000">
                      <a:alpha val="43137"/>
                    </a:srgbClr>
                  </a:outerShdw>
                </a:effectLst>
              </a:rPr>
            </a:br>
            <a:r>
              <a:rPr lang="en-US" sz="4800" b="1" dirty="0">
                <a:solidFill>
                  <a:srgbClr val="C00000"/>
                </a:solidFill>
                <a:effectLst>
                  <a:outerShdw blurRad="38100" dist="38100" dir="2700000" algn="tl">
                    <a:srgbClr val="000000">
                      <a:alpha val="43137"/>
                    </a:srgbClr>
                  </a:outerShdw>
                </a:effectLst>
              </a:rPr>
              <a:t>Practice of Medicine Defined</a:t>
            </a:r>
          </a:p>
        </p:txBody>
      </p:sp>
      <p:sp>
        <p:nvSpPr>
          <p:cNvPr id="3" name="Content Placeholder 2"/>
          <p:cNvSpPr>
            <a:spLocks noGrp="1"/>
          </p:cNvSpPr>
          <p:nvPr>
            <p:ph idx="1"/>
          </p:nvPr>
        </p:nvSpPr>
        <p:spPr>
          <a:xfrm>
            <a:off x="990599" y="2590800"/>
            <a:ext cx="7239001" cy="3722077"/>
          </a:xfrm>
        </p:spPr>
        <p:txBody>
          <a:bodyPr>
            <a:normAutofit fontScale="40000" lnSpcReduction="20000"/>
          </a:bodyPr>
          <a:lstStyle/>
          <a:p>
            <a:pPr marL="0" indent="0">
              <a:buNone/>
            </a:pPr>
            <a:r>
              <a:rPr lang="en-US" dirty="0"/>
              <a:t>	</a:t>
            </a:r>
          </a:p>
          <a:p>
            <a:pPr marL="0" indent="0">
              <a:buNone/>
            </a:pPr>
            <a:r>
              <a:rPr lang="en-US" sz="8000" dirty="0">
                <a:solidFill>
                  <a:srgbClr val="000066"/>
                </a:solidFill>
              </a:rPr>
              <a:t>(3) offers or undertakes to prevent or to diagnose, correct, or treat in any manner or by any means, methods, devices, or instrumentalities, any disease, illness, pain, wound, fracture, infirmity, deformity or defect of any person;</a:t>
            </a:r>
          </a:p>
          <a:p>
            <a:pPr marL="0" indent="0">
              <a:buNone/>
            </a:pPr>
            <a:endParaRPr lang="en-US" sz="5600" dirty="0"/>
          </a:p>
          <a:p>
            <a:pPr marL="0" indent="0">
              <a:buNone/>
            </a:pPr>
            <a:r>
              <a:rPr lang="en-US" sz="5600" dirty="0"/>
              <a:t>			</a:t>
            </a:r>
            <a:r>
              <a:rPr lang="en-US" sz="5600" b="1" dirty="0">
                <a:solidFill>
                  <a:srgbClr val="C00000"/>
                </a:solidFill>
              </a:rPr>
              <a:t>MN 147.081  Gross Misdemeanor</a:t>
            </a:r>
          </a:p>
          <a:p>
            <a:pPr marL="0" indent="0">
              <a:buNone/>
            </a:pPr>
            <a:endParaRPr lang="en-US" sz="4500" dirty="0"/>
          </a:p>
        </p:txBody>
      </p:sp>
    </p:spTree>
    <p:extLst>
      <p:ext uri="{BB962C8B-B14F-4D97-AF65-F5344CB8AC3E}">
        <p14:creationId xmlns:p14="http://schemas.microsoft.com/office/powerpoint/2010/main" val="2545844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1751</TotalTime>
  <Words>2777</Words>
  <Application>Microsoft Office PowerPoint</Application>
  <PresentationFormat>On-screen Show (4:3)</PresentationFormat>
  <Paragraphs>221</Paragraphs>
  <Slides>56</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Albertus Extra Bold</vt:lpstr>
      <vt:lpstr>Calibri</vt:lpstr>
      <vt:lpstr>Constantia</vt:lpstr>
      <vt:lpstr>Courier New</vt:lpstr>
      <vt:lpstr>Times New Roman</vt:lpstr>
      <vt:lpstr>Times New Roman</vt:lpstr>
      <vt:lpstr>Trebuchet MS</vt:lpstr>
      <vt:lpstr>Wingdings 2</vt:lpstr>
      <vt:lpstr>Flow</vt:lpstr>
      <vt:lpstr>4_Flow</vt:lpstr>
      <vt:lpstr>The Fundamental Constitutional Right to Make Ones Own Health Decisions  Is a Matter of Survival</vt:lpstr>
      <vt:lpstr>National Health Freedom Coalition  a non-profit educational organization www.nationalhealthfreedom.org</vt:lpstr>
      <vt:lpstr>Freedom to Live, Heal, and Survive</vt:lpstr>
      <vt:lpstr>HEALTH FREEDOM</vt:lpstr>
      <vt:lpstr>The Power of Law In America  </vt:lpstr>
      <vt:lpstr>Will concentrations of power and money and the owners of technology dominate and replace our government?  Will the government of the people, by the people, and for the people perish from this earth?</vt:lpstr>
      <vt:lpstr>The American constitutional system needs to work to safeguard American liberties and health freedoms as governments and corporations grow and technology advances. </vt:lpstr>
      <vt:lpstr>When Health Freedom is in Jeopardy  NHFA Helps Citizens Pass Laws  to Protect Health Freedom</vt:lpstr>
      <vt:lpstr>State of Minnesota Practice of Medicine Defined</vt:lpstr>
      <vt:lpstr>EXEMPTION:  MN 146A Complementary and Alternative Practices include but are not limited to:</vt:lpstr>
      <vt:lpstr>There are State Health Freedom Groups  Working on Many Issues</vt:lpstr>
      <vt:lpstr>PowerPoint Presentation</vt:lpstr>
      <vt:lpstr>PowerPoint Presentation</vt:lpstr>
      <vt:lpstr>PowerPoint Presentation</vt:lpstr>
      <vt:lpstr>PowerPoint Presentation</vt:lpstr>
      <vt:lpstr>State Laws – Police Power</vt:lpstr>
      <vt:lpstr>State Constitution MN</vt:lpstr>
      <vt:lpstr>State Statutes</vt:lpstr>
      <vt:lpstr>Example State Statute</vt:lpstr>
      <vt:lpstr>State Statutes For  Emergency Declarations</vt:lpstr>
      <vt:lpstr>Model State Emergency Health Powers Acts</vt:lpstr>
      <vt:lpstr>Minnesota’s 2002 Right to Refuse</vt:lpstr>
      <vt:lpstr>California Emergency Law</vt:lpstr>
      <vt:lpstr>2020 COVID  STATE POLICE POWER  CHALLENGED</vt:lpstr>
      <vt:lpstr>Governor Powers Challenged in Wisconsin</vt:lpstr>
      <vt:lpstr>Governor Powers Challenged Pennsylvania</vt:lpstr>
      <vt:lpstr>Governor Powers Challenged in Michigan</vt:lpstr>
      <vt:lpstr>2020 California’s Draft Legislation Right to Refuse</vt:lpstr>
      <vt:lpstr>2020 CHCA California’s Draft Legislation Right to Refuse</vt:lpstr>
      <vt:lpstr>2020 COVID FEDERAL POWER</vt:lpstr>
      <vt:lpstr>NHFA STATE FOCUS</vt:lpstr>
      <vt:lpstr>What You Can Do In Your State or Place!</vt:lpstr>
      <vt:lpstr>Wisconsin Leaders at the Capitol</vt:lpstr>
      <vt:lpstr>Massachusetts Leaders at the Capitol</vt:lpstr>
      <vt:lpstr>Safe Harbor Maine  at the Capitol</vt:lpstr>
      <vt:lpstr>How to Pass a Bill  in Your State</vt:lpstr>
      <vt:lpstr> WHO is representing YOU?</vt:lpstr>
      <vt:lpstr>U.S. Health Freedom Congress</vt:lpstr>
      <vt:lpstr>PowerPoint Presentation</vt:lpstr>
      <vt:lpstr>Principles of Health Freedom</vt:lpstr>
      <vt:lpstr>Principle  #1.  The fundamental right of self-determination of individuals, to be let alone to survive on their own terms and in their own manner.</vt:lpstr>
      <vt:lpstr>Principle  #2.  The freedom to perceive and to act as one wishes to secure health and survival.</vt:lpstr>
      <vt:lpstr>Principle #3  The freedom to access who and what one needs or prefers for ones health and survival.</vt:lpstr>
      <vt:lpstr>Principle #4  The responsibility to do no harm.</vt:lpstr>
      <vt:lpstr>Principle #5  The responsibility to respectfully tolerate diverse options in health, healing, and survival choices.</vt:lpstr>
      <vt:lpstr>Principle #6  The duty of corporations and institutions to be trustworthy entities upholding health freedom rights and liberties of members of the human family, and abiding by health freedom responsibilities.</vt:lpstr>
      <vt:lpstr>Principle #7  And in light of the special legal nature of corporate entities and their systemic impact on the human family, the duty to:</vt:lpstr>
      <vt:lpstr>#7-1  -honor and preserve the sovereign nature of individuals, the sovereignty of the United States; and avoid any negative impact on the sovereignty of other nation states;</vt:lpstr>
      <vt:lpstr>#7-2  -honor and preserve American financial and cultural diversity and multicultural systems, and avoid negative financial or cultural impacts on other nation states;</vt:lpstr>
      <vt:lpstr>#7-3  -avoid creating or being monopolies, and avoid the use of large monopolistic ownership of resources to dominate cultures, public policies, regulations and laws;</vt:lpstr>
      <vt:lpstr> #7-4  -avoid dominant control of natural resources, avoid the suppression of access to natural resources, and avoid potentially harmful modification or destruction of natural resources; and</vt:lpstr>
      <vt:lpstr>#7-5  -avoid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vt:lpstr>
      <vt:lpstr>  Principle #8</vt:lpstr>
      <vt:lpstr>BE  AN AGENT OF CHANGE</vt:lpstr>
      <vt:lpstr>Essence of True Freedom</vt:lpstr>
      <vt:lpstr>National Health Freedom Coalition  a non-profit educational organization www.nationalhealthfreedom.org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Homeopathic Conference Ireland</dc:title>
  <dc:creator>Diane M</dc:creator>
  <cp:lastModifiedBy>Judy Buroker</cp:lastModifiedBy>
  <cp:revision>83</cp:revision>
  <dcterms:created xsi:type="dcterms:W3CDTF">2015-02-11T21:28:57Z</dcterms:created>
  <dcterms:modified xsi:type="dcterms:W3CDTF">2024-05-09T02:21:28Z</dcterms:modified>
</cp:coreProperties>
</file>