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313" r:id="rId3"/>
    <p:sldId id="315" r:id="rId4"/>
    <p:sldId id="312" r:id="rId5"/>
    <p:sldId id="314" r:id="rId6"/>
    <p:sldId id="316" r:id="rId7"/>
    <p:sldId id="292" r:id="rId8"/>
    <p:sldId id="318" r:id="rId9"/>
    <p:sldId id="306" r:id="rId10"/>
    <p:sldId id="317" r:id="rId11"/>
    <p:sldId id="307" r:id="rId12"/>
    <p:sldId id="297" r:id="rId13"/>
    <p:sldId id="310" r:id="rId14"/>
    <p:sldId id="311" r:id="rId15"/>
    <p:sldId id="298" r:id="rId16"/>
    <p:sldId id="258" r:id="rId17"/>
    <p:sldId id="263" r:id="rId18"/>
    <p:sldId id="271" r:id="rId19"/>
    <p:sldId id="320" r:id="rId20"/>
    <p:sldId id="321" r:id="rId21"/>
    <p:sldId id="308" r:id="rId22"/>
    <p:sldId id="259" r:id="rId23"/>
    <p:sldId id="301" r:id="rId24"/>
    <p:sldId id="261" r:id="rId25"/>
    <p:sldId id="293" r:id="rId26"/>
    <p:sldId id="300" r:id="rId27"/>
    <p:sldId id="262" r:id="rId28"/>
    <p:sldId id="302" r:id="rId29"/>
    <p:sldId id="322" r:id="rId30"/>
    <p:sldId id="288" r:id="rId31"/>
    <p:sldId id="289" r:id="rId32"/>
    <p:sldId id="287" r:id="rId33"/>
    <p:sldId id="291"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423"/>
    <a:srgbClr val="B02418"/>
    <a:srgbClr val="293F83"/>
    <a:srgbClr val="545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845" y="58"/>
      </p:cViewPr>
      <p:guideLst/>
    </p:cSldViewPr>
  </p:slideViewPr>
  <p:notesTextViewPr>
    <p:cViewPr>
      <p:scale>
        <a:sx n="1" d="1"/>
        <a:sy n="1" d="1"/>
      </p:scale>
      <p:origin x="0" y="0"/>
    </p:cViewPr>
  </p:notesTextViewPr>
  <p:sorterViewPr>
    <p:cViewPr>
      <p:scale>
        <a:sx n="33" d="100"/>
        <a:sy n="33" d="100"/>
      </p:scale>
      <p:origin x="0" y="-9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atin typeface="Helvetica Neue"/>
                <a:ea typeface="Helvetica Neue"/>
                <a:cs typeface="Helvetica Neue"/>
                <a:sym typeface="Helvetica Neue"/>
              </a:defRPr>
            </a:lvl1pPr>
            <a:lvl2pPr marL="0" indent="0" algn="ctr">
              <a:spcBef>
                <a:spcPts val="0"/>
              </a:spcBef>
              <a:buSzTx/>
              <a:buNone/>
              <a:defRPr sz="5400">
                <a:latin typeface="Helvetica Neue"/>
                <a:ea typeface="Helvetica Neue"/>
                <a:cs typeface="Helvetica Neue"/>
                <a:sym typeface="Helvetica Neue"/>
              </a:defRPr>
            </a:lvl2pPr>
            <a:lvl3pPr marL="0" indent="0" algn="ctr">
              <a:spcBef>
                <a:spcPts val="0"/>
              </a:spcBef>
              <a:buSzTx/>
              <a:buNone/>
              <a:defRPr sz="5400">
                <a:latin typeface="Helvetica Neue"/>
                <a:ea typeface="Helvetica Neue"/>
                <a:cs typeface="Helvetica Neue"/>
                <a:sym typeface="Helvetica Neue"/>
              </a:defRPr>
            </a:lvl3pPr>
            <a:lvl4pPr marL="0" indent="0" algn="ctr">
              <a:spcBef>
                <a:spcPts val="0"/>
              </a:spcBef>
              <a:buSzTx/>
              <a:buNone/>
              <a:defRPr sz="5400">
                <a:latin typeface="Helvetica Neue"/>
                <a:ea typeface="Helvetica Neue"/>
                <a:cs typeface="Helvetica Neue"/>
                <a:sym typeface="Helvetica Neue"/>
              </a:defRPr>
            </a:lvl4pPr>
            <a:lvl5pPr marL="0" indent="0" algn="ctr">
              <a:spcBef>
                <a:spcPts val="0"/>
              </a:spcBef>
              <a:buSzTx/>
              <a:buNone/>
              <a:defRPr sz="5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atin typeface="Helvetica Neue"/>
                <a:ea typeface="Helvetica Neue"/>
                <a:cs typeface="Helvetica Neue"/>
                <a:sym typeface="Helvetica Neue"/>
              </a:defRPr>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Helvetica Neue Medium"/>
                <a:ea typeface="Helvetica Neue Medium"/>
                <a:cs typeface="Helvetica Neue Medium"/>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atin typeface="Helvetica Neue"/>
                <a:ea typeface="Helvetica Neue"/>
                <a:cs typeface="Helvetica Neue"/>
                <a:sym typeface="Helvetica Neue"/>
              </a:defRPr>
            </a:lvl1pPr>
            <a:lvl2pPr marL="0" indent="0" algn="ctr">
              <a:spcBef>
                <a:spcPts val="0"/>
              </a:spcBef>
              <a:buSzTx/>
              <a:buNone/>
              <a:defRPr sz="5400">
                <a:latin typeface="Helvetica Neue"/>
                <a:ea typeface="Helvetica Neue"/>
                <a:cs typeface="Helvetica Neue"/>
                <a:sym typeface="Helvetica Neue"/>
              </a:defRPr>
            </a:lvl2pPr>
            <a:lvl3pPr marL="0" indent="0" algn="ctr">
              <a:spcBef>
                <a:spcPts val="0"/>
              </a:spcBef>
              <a:buSzTx/>
              <a:buNone/>
              <a:defRPr sz="5400">
                <a:latin typeface="Helvetica Neue"/>
                <a:ea typeface="Helvetica Neue"/>
                <a:cs typeface="Helvetica Neue"/>
                <a:sym typeface="Helvetica Neue"/>
              </a:defRPr>
            </a:lvl3pPr>
            <a:lvl4pPr marL="0" indent="0" algn="ctr">
              <a:spcBef>
                <a:spcPts val="0"/>
              </a:spcBef>
              <a:buSzTx/>
              <a:buNone/>
              <a:defRPr sz="5400">
                <a:latin typeface="Helvetica Neue"/>
                <a:ea typeface="Helvetica Neue"/>
                <a:cs typeface="Helvetica Neue"/>
                <a:sym typeface="Helvetica Neue"/>
              </a:defRPr>
            </a:lvl4pPr>
            <a:lvl5pPr marL="0" indent="0" algn="ctr">
              <a:spcBef>
                <a:spcPts val="0"/>
              </a:spcBef>
              <a:buSzTx/>
              <a:buNone/>
              <a:defRPr sz="5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defTabSz="825500">
              <a:defRPr sz="8400">
                <a:solidFill>
                  <a:srgbClr val="000000"/>
                </a:solidFill>
                <a:latin typeface="Helvetica Neue Medium"/>
                <a:ea typeface="Helvetica Neue Medium"/>
                <a:cs typeface="Helvetica Neue Medium"/>
                <a:sym typeface="Helvetica Neue Medium"/>
              </a:defRPr>
            </a:lvl1pPr>
          </a:lstStyle>
          <a:p>
            <a:pPr>
              <a:defRPr>
                <a:effectLst/>
              </a:defRPr>
            </a:pPr>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atin typeface="Helvetica Neue"/>
                <a:ea typeface="Helvetica Neue"/>
                <a:cs typeface="Helvetica Neue"/>
                <a:sym typeface="Helvetica Neue"/>
              </a:defRPr>
            </a:lvl1pPr>
            <a:lvl2pPr marL="0" indent="0" algn="ctr">
              <a:spcBef>
                <a:spcPts val="0"/>
              </a:spcBef>
              <a:buSzTx/>
              <a:buNone/>
              <a:defRPr sz="5400">
                <a:latin typeface="Helvetica Neue"/>
                <a:ea typeface="Helvetica Neue"/>
                <a:cs typeface="Helvetica Neue"/>
                <a:sym typeface="Helvetica Neue"/>
              </a:defRPr>
            </a:lvl2pPr>
            <a:lvl3pPr marL="0" indent="0" algn="ctr">
              <a:spcBef>
                <a:spcPts val="0"/>
              </a:spcBef>
              <a:buSzTx/>
              <a:buNone/>
              <a:defRPr sz="5400">
                <a:latin typeface="Helvetica Neue"/>
                <a:ea typeface="Helvetica Neue"/>
                <a:cs typeface="Helvetica Neue"/>
                <a:sym typeface="Helvetica Neue"/>
              </a:defRPr>
            </a:lvl3pPr>
            <a:lvl4pPr marL="0" indent="0" algn="ctr">
              <a:spcBef>
                <a:spcPts val="0"/>
              </a:spcBef>
              <a:buSzTx/>
              <a:buNone/>
              <a:defRPr sz="5400">
                <a:latin typeface="Helvetica Neue"/>
                <a:ea typeface="Helvetica Neue"/>
                <a:cs typeface="Helvetica Neue"/>
                <a:sym typeface="Helvetica Neue"/>
              </a:defRPr>
            </a:lvl4pPr>
            <a:lvl5pPr marL="0" indent="0" algn="ctr">
              <a:spcBef>
                <a:spcPts val="0"/>
              </a:spcBef>
              <a:buSzTx/>
              <a:buNone/>
              <a:defRPr sz="5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atin typeface="Helvetica Neue"/>
                <a:ea typeface="Helvetica Neue"/>
                <a:cs typeface="Helvetica Neue"/>
                <a:sym typeface="Helvetica Neue"/>
              </a:defRPr>
            </a:lvl1pPr>
            <a:lvl2pPr marL="1117600" indent="-558800">
              <a:spcBef>
                <a:spcPts val="4500"/>
              </a:spcBef>
              <a:defRPr sz="3800">
                <a:latin typeface="Helvetica Neue"/>
                <a:ea typeface="Helvetica Neue"/>
                <a:cs typeface="Helvetica Neue"/>
                <a:sym typeface="Helvetica Neue"/>
              </a:defRPr>
            </a:lvl2pPr>
            <a:lvl3pPr marL="1676400" indent="-558800">
              <a:spcBef>
                <a:spcPts val="4500"/>
              </a:spcBef>
              <a:defRPr sz="3800">
                <a:latin typeface="Helvetica Neue"/>
                <a:ea typeface="Helvetica Neue"/>
                <a:cs typeface="Helvetica Neue"/>
                <a:sym typeface="Helvetica Neue"/>
              </a:defRPr>
            </a:lvl3pPr>
            <a:lvl4pPr marL="2235200" indent="-558800">
              <a:spcBef>
                <a:spcPts val="4500"/>
              </a:spcBef>
              <a:defRPr sz="3800">
                <a:latin typeface="Helvetica Neue"/>
                <a:ea typeface="Helvetica Neue"/>
                <a:cs typeface="Helvetica Neue"/>
                <a:sym typeface="Helvetica Neue"/>
              </a:defRPr>
            </a:lvl4pPr>
            <a:lvl5pPr marL="2794000" indent="-558800">
              <a:spcBef>
                <a:spcPts val="4500"/>
              </a:spcBef>
              <a:defRPr sz="38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dirty="0"/>
          </a:p>
        </p:txBody>
      </p:sp>
      <p:sp>
        <p:nvSpPr>
          <p:cNvPr id="84" name="Heron flying low over a beach with a short fence in the foreground"/>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dirty="0"/>
          </a:p>
        </p:txBody>
      </p:sp>
      <p:sp>
        <p:nvSpPr>
          <p:cNvPr id="85" name="View of beach and sea from a grassy sand dune"/>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1pPr>
      <a:lvl2pPr marL="0" marR="0" indent="4572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2pPr>
      <a:lvl3pPr marL="0" marR="0" indent="9144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3pPr>
      <a:lvl4pPr marL="0" marR="0" indent="13716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4pPr>
      <a:lvl5pPr marL="0" marR="0" indent="18288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5pPr>
      <a:lvl6pPr marL="0" marR="0" indent="22860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6pPr>
      <a:lvl7pPr marL="0" marR="0" indent="27432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7pPr>
      <a:lvl8pPr marL="0" marR="0" indent="32004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8pPr>
      <a:lvl9pPr marL="0" marR="0" indent="36576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ationalhealthfreedom.org/" TargetMode="Externa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ationalhealthfreedom.org/" TargetMode="Externa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19" name="Rectangle"/>
          <p:cNvSpPr/>
          <p:nvPr/>
        </p:nvSpPr>
        <p:spPr>
          <a:xfrm>
            <a:off x="829369" y="694531"/>
            <a:ext cx="22725262" cy="5636420"/>
          </a:xfrm>
          <a:prstGeom prst="rect">
            <a:avLst/>
          </a:prstGeom>
          <a:solidFill>
            <a:srgbClr val="343562"/>
          </a:solidFill>
          <a:ln w="12700">
            <a:miter lim="400000"/>
          </a:ln>
        </p:spPr>
        <p:txBody>
          <a:bodyPr lIns="0" tIns="0" rIns="0" bIns="0" anchor="ctr"/>
          <a:lstStyle/>
          <a:p>
            <a:pPr>
              <a:defRPr sz="3200" b="0">
                <a:solidFill>
                  <a:srgbClr val="343562"/>
                </a:solidFill>
                <a:latin typeface="Helvetica Neue Medium"/>
                <a:ea typeface="Helvetica Neue Medium"/>
                <a:cs typeface="Helvetica Neue Medium"/>
                <a:sym typeface="Helvetica Neue Medium"/>
              </a:defRPr>
            </a:pPr>
            <a:endParaRPr lang="en-US" dirty="0"/>
          </a:p>
        </p:txBody>
      </p:sp>
      <p:sp>
        <p:nvSpPr>
          <p:cNvPr id="120" name="Overview of Laws Regarding Homeopathic Remedies"/>
          <p:cNvSpPr txBox="1"/>
          <p:nvPr/>
        </p:nvSpPr>
        <p:spPr>
          <a:xfrm>
            <a:off x="3818764" y="1397367"/>
            <a:ext cx="17128087"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r>
              <a:rPr lang="en-US" dirty="0"/>
              <a:t>Law and Public Policy For TCIM </a:t>
            </a:r>
          </a:p>
          <a:p>
            <a:r>
              <a:rPr lang="en-US" dirty="0"/>
              <a:t>A Legal Advocate’s Perspective</a:t>
            </a:r>
          </a:p>
        </p:txBody>
      </p:sp>
      <p:sp>
        <p:nvSpPr>
          <p:cNvPr id="121" name="NHFC and NHFA…"/>
          <p:cNvSpPr txBox="1"/>
          <p:nvPr/>
        </p:nvSpPr>
        <p:spPr>
          <a:xfrm>
            <a:off x="2645493" y="10088018"/>
            <a:ext cx="20568656" cy="3026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a:buClr>
                <a:srgbClr val="5FCBEF"/>
              </a:buClr>
              <a:buFont typeface="Wingdings 3"/>
              <a:defRPr sz="3800" b="0">
                <a:solidFill>
                  <a:srgbClr val="632423"/>
                </a:solidFill>
                <a:latin typeface="+mn-lt"/>
                <a:ea typeface="+mn-ea"/>
                <a:cs typeface="+mn-cs"/>
                <a:sym typeface="Avenir Heavy"/>
              </a:defRPr>
            </a:pPr>
            <a:r>
              <a:rPr dirty="0"/>
              <a:t>NHFC and NHFA</a:t>
            </a:r>
          </a:p>
          <a:p>
            <a:pPr algn="r">
              <a:buClr>
                <a:srgbClr val="5FCBEF"/>
              </a:buClr>
              <a:buFont typeface="Wingdings 3"/>
              <a:defRPr sz="3800" b="0">
                <a:solidFill>
                  <a:srgbClr val="632423"/>
                </a:solidFill>
                <a:latin typeface="+mn-lt"/>
                <a:ea typeface="+mn-ea"/>
                <a:cs typeface="+mn-cs"/>
                <a:sym typeface="Avenir Heavy"/>
              </a:defRPr>
            </a:pPr>
            <a:r>
              <a:rPr dirty="0"/>
              <a:t>PMB 218,  2136 Ford Parkway,  St. Paul, MN  55116-1863</a:t>
            </a:r>
            <a:endParaRPr lang="en-US" dirty="0"/>
          </a:p>
          <a:p>
            <a:pPr algn="r">
              <a:buClr>
                <a:srgbClr val="5FCBEF"/>
              </a:buClr>
              <a:buFont typeface="Wingdings 3"/>
              <a:defRPr sz="3800" b="0">
                <a:solidFill>
                  <a:srgbClr val="632423"/>
                </a:solidFill>
                <a:latin typeface="+mn-lt"/>
                <a:ea typeface="+mn-ea"/>
                <a:cs typeface="+mn-cs"/>
                <a:sym typeface="Avenir Heavy"/>
              </a:defRPr>
            </a:pPr>
            <a:r>
              <a:rPr lang="en-US" dirty="0"/>
              <a:t>Unites States of America</a:t>
            </a:r>
            <a:endParaRPr dirty="0"/>
          </a:p>
          <a:p>
            <a:pPr algn="r">
              <a:buClr>
                <a:srgbClr val="5FCBEF"/>
              </a:buClr>
              <a:buFont typeface="Wingdings 3"/>
              <a:defRPr sz="3800" b="0">
                <a:solidFill>
                  <a:srgbClr val="632423"/>
                </a:solidFill>
                <a:latin typeface="+mn-lt"/>
                <a:ea typeface="+mn-ea"/>
                <a:cs typeface="+mn-cs"/>
                <a:sym typeface="Avenir Heavy"/>
              </a:defRPr>
            </a:pPr>
            <a:r>
              <a:rPr dirty="0">
                <a:hlinkClick r:id="rId2"/>
              </a:rPr>
              <a:t>www.nationalhealthfreedom.org</a:t>
            </a:r>
            <a:r>
              <a:rPr dirty="0"/>
              <a:t>  </a:t>
            </a:r>
          </a:p>
          <a:p>
            <a:pPr algn="r">
              <a:buClr>
                <a:srgbClr val="5FCBEF"/>
              </a:buClr>
              <a:buFont typeface="Wingdings 3"/>
              <a:defRPr sz="3800" b="0">
                <a:solidFill>
                  <a:srgbClr val="632423"/>
                </a:solidFill>
                <a:latin typeface="+mn-lt"/>
                <a:ea typeface="+mn-ea"/>
                <a:cs typeface="+mn-cs"/>
                <a:sym typeface="Avenir Heavy"/>
              </a:defRPr>
            </a:pPr>
            <a:r>
              <a:rPr dirty="0"/>
              <a:t>E-mail: info@nationalhealthfreedom.org</a:t>
            </a:r>
          </a:p>
        </p:txBody>
      </p:sp>
      <p:pic>
        <p:nvPicPr>
          <p:cNvPr id="122" name="NHFA_LOGO-with-glow.png" descr="NHFA_LOGO-with-glow.png"/>
          <p:cNvPicPr>
            <a:picLocks noChangeAspect="1"/>
          </p:cNvPicPr>
          <p:nvPr/>
        </p:nvPicPr>
        <p:blipFill>
          <a:blip r:embed="rId3"/>
          <a:stretch>
            <a:fillRect/>
          </a:stretch>
        </p:blipFill>
        <p:spPr>
          <a:xfrm>
            <a:off x="18935700" y="6679112"/>
            <a:ext cx="4464146" cy="3027058"/>
          </a:xfrm>
          <a:prstGeom prst="rect">
            <a:avLst/>
          </a:prstGeom>
          <a:ln w="12700">
            <a:miter lim="400000"/>
          </a:ln>
        </p:spPr>
      </p:pic>
      <p:pic>
        <p:nvPicPr>
          <p:cNvPr id="123" name="NHFC_ Logo_Final_2020.jpeg" descr="NHFC_ Logo_Final_2020.jpeg"/>
          <p:cNvPicPr>
            <a:picLocks noChangeAspect="1"/>
          </p:cNvPicPr>
          <p:nvPr/>
        </p:nvPicPr>
        <p:blipFill>
          <a:blip r:embed="rId4"/>
          <a:stretch>
            <a:fillRect/>
          </a:stretch>
        </p:blipFill>
        <p:spPr>
          <a:xfrm>
            <a:off x="16153542" y="6934200"/>
            <a:ext cx="2561279" cy="2516883"/>
          </a:xfrm>
          <a:prstGeom prst="rect">
            <a:avLst/>
          </a:prstGeom>
          <a:ln w="12700">
            <a:miter lim="400000"/>
          </a:ln>
        </p:spPr>
      </p:pic>
      <p:sp>
        <p:nvSpPr>
          <p:cNvPr id="124" name="2023"/>
          <p:cNvSpPr txBox="1"/>
          <p:nvPr/>
        </p:nvSpPr>
        <p:spPr>
          <a:xfrm>
            <a:off x="11157993" y="4485481"/>
            <a:ext cx="3121661" cy="184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5900"/>
              </a:spcBef>
              <a:defRPr sz="10000" b="0">
                <a:solidFill>
                  <a:srgbClr val="FFFFFF"/>
                </a:solidFill>
                <a:latin typeface="+mn-lt"/>
                <a:ea typeface="+mn-ea"/>
                <a:cs typeface="+mn-cs"/>
                <a:sym typeface="Avenir Heavy"/>
              </a:defRPr>
            </a:lvl1pPr>
          </a:lstStyle>
          <a:p>
            <a:r>
              <a:rPr lang="en-US" dirty="0"/>
              <a:t>2023</a:t>
            </a:r>
            <a:endParaRPr dirty="0"/>
          </a:p>
        </p:txBody>
      </p:sp>
      <p:sp>
        <p:nvSpPr>
          <p:cNvPr id="125" name="Diane M. Miller JD Law and Public Policy Advisor…"/>
          <p:cNvSpPr txBox="1"/>
          <p:nvPr/>
        </p:nvSpPr>
        <p:spPr>
          <a:xfrm>
            <a:off x="6792256" y="7105551"/>
            <a:ext cx="9026107" cy="2349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914400">
              <a:defRPr sz="4300" b="0">
                <a:solidFill>
                  <a:srgbClr val="632423"/>
                </a:solidFill>
                <a:latin typeface="+mn-lt"/>
                <a:ea typeface="+mn-ea"/>
                <a:cs typeface="+mn-cs"/>
                <a:sym typeface="Avenir Heavy"/>
              </a:defRPr>
            </a:pPr>
            <a:r>
              <a:rPr dirty="0"/>
              <a:t>Diane M. Miller JD</a:t>
            </a:r>
            <a:br>
              <a:rPr dirty="0"/>
            </a:br>
            <a:r>
              <a:rPr dirty="0"/>
              <a:t>Law and Public Policy Advisor</a:t>
            </a:r>
          </a:p>
          <a:p>
            <a:pPr algn="l" defTabSz="914400">
              <a:defRPr sz="4300" b="0">
                <a:solidFill>
                  <a:srgbClr val="632423"/>
                </a:solidFill>
                <a:latin typeface="+mn-lt"/>
                <a:ea typeface="+mn-ea"/>
                <a:cs typeface="+mn-cs"/>
                <a:sym typeface="Avenir Heavy"/>
              </a:defRPr>
            </a:pPr>
            <a:r>
              <a:rPr dirty="0"/>
              <a:t>National Health Freedom Coalition</a:t>
            </a:r>
          </a:p>
        </p:txBody>
      </p:sp>
      <p:pic>
        <p:nvPicPr>
          <p:cNvPr id="126" name="Diane.18x24.poster.png" descr="Diane.18x24.poster.png"/>
          <p:cNvPicPr>
            <a:picLocks noChangeAspect="1"/>
          </p:cNvPicPr>
          <p:nvPr/>
        </p:nvPicPr>
        <p:blipFill>
          <a:blip r:embed="rId5"/>
          <a:srcRect r="47473" b="6996"/>
          <a:stretch>
            <a:fillRect/>
          </a:stretch>
        </p:blipFill>
        <p:spPr>
          <a:xfrm>
            <a:off x="1289793" y="5301957"/>
            <a:ext cx="5142643" cy="6829213"/>
          </a:xfrm>
          <a:prstGeom prst="rect">
            <a:avLst/>
          </a:prstGeom>
          <a:ln w="76200">
            <a:solidFill>
              <a:srgbClr val="FFFFFF"/>
            </a:solidFill>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37" name="–Johnny Appleseed"/>
          <p:cNvSpPr txBox="1">
            <a:spLocks noGrp="1"/>
          </p:cNvSpPr>
          <p:nvPr>
            <p:ph type="body" idx="21"/>
          </p:nvPr>
        </p:nvSpPr>
        <p:spPr>
          <a:prstGeom prst="rect">
            <a:avLst/>
          </a:prstGeom>
        </p:spPr>
        <p:txBody>
          <a:bodyPr/>
          <a:lstStyle/>
          <a:p>
            <a:r>
              <a:rPr dirty="0"/>
              <a:t>–Johnny Appleseed</a:t>
            </a:r>
          </a:p>
        </p:txBody>
      </p:sp>
      <p:sp>
        <p:nvSpPr>
          <p:cNvPr id="138" name="“Type a quote here.”"/>
          <p:cNvSpPr txBox="1">
            <a:spLocks noGrp="1"/>
          </p:cNvSpPr>
          <p:nvPr>
            <p:ph type="body" idx="22"/>
          </p:nvPr>
        </p:nvSpPr>
        <p:spPr>
          <a:prstGeom prst="rect">
            <a:avLst/>
          </a:prstGeom>
        </p:spPr>
        <p:txBody>
          <a:bodyPr/>
          <a:lstStyle/>
          <a:p>
            <a:r>
              <a:rPr dirty="0"/>
              <a:t>“Type a quote here.” </a:t>
            </a:r>
          </a:p>
        </p:txBody>
      </p:sp>
      <p:sp>
        <p:nvSpPr>
          <p:cNvPr id="139" name="Rectangle"/>
          <p:cNvSpPr/>
          <p:nvPr/>
        </p:nvSpPr>
        <p:spPr>
          <a:xfrm>
            <a:off x="859631" y="100965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lang="en-US" sz="8000" i="0" u="none" strike="noStrike" kern="0" cap="none" spc="0" normalizeH="0" baseline="0" noProof="0" dirty="0">
              <a:ln>
                <a:noFill/>
              </a:ln>
              <a:solidFill>
                <a:srgbClr val="293F83"/>
              </a:solidFill>
              <a:effectLst/>
              <a:uLnTx/>
              <a:uFillTx/>
              <a:latin typeface="Helvetica Neue Medium"/>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lang="en-US" sz="8000" dirty="0">
              <a:solidFill>
                <a:srgbClr val="293F83"/>
              </a:solidFill>
              <a:latin typeface="Helvetica Neue Medium"/>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r>
              <a:rPr kumimoji="0" lang="en-US" sz="9600" i="0" u="none" strike="noStrike" kern="0" cap="none" spc="0" normalizeH="0" baseline="0" noProof="0" dirty="0">
                <a:ln>
                  <a:noFill/>
                </a:ln>
                <a:solidFill>
                  <a:srgbClr val="293F83"/>
                </a:solidFill>
                <a:effectLst/>
                <a:uLnTx/>
                <a:uFillTx/>
                <a:latin typeface="Helvetica Neue Medium"/>
                <a:sym typeface="Helvetica Neue Medium"/>
              </a:rPr>
              <a:t>Look to the Law</a:t>
            </a:r>
            <a:endParaRPr kumimoji="0" sz="9600" i="0" u="none" strike="noStrike" kern="0" cap="none" spc="0" normalizeH="0" baseline="0" noProof="0" dirty="0">
              <a:ln>
                <a:noFill/>
              </a:ln>
              <a:solidFill>
                <a:srgbClr val="293F83"/>
              </a:solidFill>
              <a:effectLst/>
              <a:uLnTx/>
              <a:uFillTx/>
              <a:latin typeface="Helvetica Neue Medium"/>
              <a:sym typeface="Helvetica Neue Medium"/>
            </a:endParaRPr>
          </a:p>
        </p:txBody>
      </p:sp>
      <p:sp>
        <p:nvSpPr>
          <p:cNvPr id="140" name="State Law  Practicing an Occupation"/>
          <p:cNvSpPr txBox="1"/>
          <p:nvPr/>
        </p:nvSpPr>
        <p:spPr>
          <a:xfrm>
            <a:off x="4071926" y="3878402"/>
            <a:ext cx="15598822"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72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Why are TCIM practitioners and products</a:t>
            </a:r>
          </a:p>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lang="en-US" sz="7200" b="0" dirty="0">
                <a:solidFill>
                  <a:srgbClr val="632423"/>
                </a:solidFill>
                <a:effectLst>
                  <a:outerShdw blurRad="12700" dist="25400" dir="2700000" rotWithShape="0">
                    <a:srgbClr val="DDDDDD"/>
                  </a:outerShdw>
                </a:effectLst>
                <a:latin typeface="Avenir Heavy"/>
                <a:sym typeface="Avenir Heavy"/>
              </a:rPr>
              <a:t>Shut down? Ignored?  Vilified?</a:t>
            </a:r>
            <a:endParaRPr kumimoji="0" sz="72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41" name="Are you helping someone with a health problem?"/>
          <p:cNvSpPr txBox="1"/>
          <p:nvPr/>
        </p:nvSpPr>
        <p:spPr>
          <a:xfrm>
            <a:off x="2387600" y="7203438"/>
            <a:ext cx="19621501" cy="1030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buClr>
                <a:srgbClr val="5FCBEF"/>
              </a:buClr>
              <a:buFont typeface="Wingdings 3"/>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0" marR="0" lvl="0" indent="0" algn="ctr" defTabSz="457200" rtl="0" eaLnBrk="1" fontAlgn="auto" latinLnBrk="0" hangingPunct="0">
              <a:lnSpc>
                <a:spcPct val="90000"/>
              </a:lnSpc>
              <a:spcBef>
                <a:spcPts val="1000"/>
              </a:spcBef>
              <a:spcAft>
                <a:spcPts val="0"/>
              </a:spcAft>
              <a:buClr>
                <a:srgbClr val="5FCBEF"/>
              </a:buClr>
              <a:buSzTx/>
              <a:buFont typeface="Wingdings 3"/>
              <a:buNone/>
              <a:tabLst/>
              <a:defRPr/>
            </a:pPr>
            <a:endPar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endParaRPr>
          </a:p>
        </p:txBody>
      </p:sp>
      <p:pic>
        <p:nvPicPr>
          <p:cNvPr id="142"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32648611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37" name="–Johnny Appleseed"/>
          <p:cNvSpPr txBox="1">
            <a:spLocks noGrp="1"/>
          </p:cNvSpPr>
          <p:nvPr>
            <p:ph type="body" idx="21"/>
          </p:nvPr>
        </p:nvSpPr>
        <p:spPr>
          <a:prstGeom prst="rect">
            <a:avLst/>
          </a:prstGeom>
        </p:spPr>
        <p:txBody>
          <a:bodyPr/>
          <a:lstStyle/>
          <a:p>
            <a:r>
              <a:rPr dirty="0"/>
              <a:t>–Johnny Appleseed</a:t>
            </a:r>
          </a:p>
        </p:txBody>
      </p:sp>
      <p:sp>
        <p:nvSpPr>
          <p:cNvPr id="138" name="“Type a quote here.”"/>
          <p:cNvSpPr txBox="1">
            <a:spLocks noGrp="1"/>
          </p:cNvSpPr>
          <p:nvPr>
            <p:ph type="body" idx="22"/>
          </p:nvPr>
        </p:nvSpPr>
        <p:spPr>
          <a:prstGeom prst="rect">
            <a:avLst/>
          </a:prstGeom>
        </p:spPr>
        <p:txBody>
          <a:bodyPr/>
          <a:lstStyle/>
          <a:p>
            <a:r>
              <a:rPr dirty="0"/>
              <a:t>“Type a quote here.” </a:t>
            </a:r>
          </a:p>
        </p:txBody>
      </p:sp>
      <p:sp>
        <p:nvSpPr>
          <p:cNvPr id="139" name="Rectangle"/>
          <p:cNvSpPr/>
          <p:nvPr/>
        </p:nvSpPr>
        <p:spPr>
          <a:xfrm>
            <a:off x="859631" y="1007854"/>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0" name="State Law  Practicing an Occupation"/>
          <p:cNvSpPr txBox="1"/>
          <p:nvPr/>
        </p:nvSpPr>
        <p:spPr>
          <a:xfrm>
            <a:off x="3981358" y="2384425"/>
            <a:ext cx="16433987"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Some Laws that Impact Healing</a:t>
            </a:r>
          </a:p>
        </p:txBody>
      </p:sp>
      <p:sp>
        <p:nvSpPr>
          <p:cNvPr id="141" name="Are you helping someone with a health problem?"/>
          <p:cNvSpPr txBox="1"/>
          <p:nvPr/>
        </p:nvSpPr>
        <p:spPr>
          <a:xfrm>
            <a:off x="2594233" y="4449543"/>
            <a:ext cx="19621501" cy="7367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buClr>
                <a:srgbClr val="5FCBEF"/>
              </a:buClr>
              <a:buFont typeface="Wingdings 3"/>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1143000" marR="0" lvl="0" indent="-1143000" algn="l" defTabSz="457200" rtl="0" eaLnBrk="1" fontAlgn="auto" latinLnBrk="0" hangingPunct="0">
              <a:lnSpc>
                <a:spcPct val="90000"/>
              </a:lnSpc>
              <a:spcBef>
                <a:spcPts val="1000"/>
              </a:spcBef>
              <a:spcAft>
                <a:spcPts val="0"/>
              </a:spcAft>
              <a:buClr>
                <a:srgbClr val="5FCBEF"/>
              </a:buClr>
              <a:buSzTx/>
              <a:buFont typeface="Wingdings 3"/>
              <a:buAutoNum type="arabicPeriod"/>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Constitutional Law Protecting </a:t>
            </a:r>
            <a:r>
              <a:rPr lang="en-US" dirty="0"/>
              <a:t>Personal Freedoms</a:t>
            </a:r>
          </a:p>
          <a:p>
            <a:pPr marL="1143000" marR="0" lvl="0" indent="-1143000" algn="l" defTabSz="457200" rtl="0" eaLnBrk="1" fontAlgn="auto" latinLnBrk="0" hangingPunct="0">
              <a:lnSpc>
                <a:spcPct val="90000"/>
              </a:lnSpc>
              <a:spcBef>
                <a:spcPts val="1000"/>
              </a:spcBef>
              <a:spcAft>
                <a:spcPts val="0"/>
              </a:spcAft>
              <a:buClr>
                <a:srgbClr val="5FCBEF"/>
              </a:buClr>
              <a:buSzTx/>
              <a:buFont typeface="Wingdings 3"/>
              <a:buAutoNum type="arabicPeriod"/>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Federal Product Law</a:t>
            </a:r>
          </a:p>
          <a:p>
            <a:pPr marL="1143000" marR="0" lvl="0" indent="-1143000" algn="l" defTabSz="457200" rtl="0" eaLnBrk="1" fontAlgn="auto" latinLnBrk="0" hangingPunct="0">
              <a:lnSpc>
                <a:spcPct val="90000"/>
              </a:lnSpc>
              <a:spcBef>
                <a:spcPts val="1000"/>
              </a:spcBef>
              <a:spcAft>
                <a:spcPts val="0"/>
              </a:spcAft>
              <a:buClr>
                <a:srgbClr val="5FCBEF"/>
              </a:buClr>
              <a:buSzTx/>
              <a:buFont typeface="Wingdings 3"/>
              <a:buAutoNum type="arabicPeriod"/>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Federal and State Emergency Health Powers</a:t>
            </a:r>
          </a:p>
          <a:p>
            <a:pPr marL="1143000" marR="0" lvl="0" indent="-1143000" algn="l" defTabSz="457200" rtl="0" eaLnBrk="1" fontAlgn="auto" latinLnBrk="0" hangingPunct="0">
              <a:lnSpc>
                <a:spcPct val="90000"/>
              </a:lnSpc>
              <a:spcBef>
                <a:spcPts val="1000"/>
              </a:spcBef>
              <a:spcAft>
                <a:spcPts val="0"/>
              </a:spcAft>
              <a:buClr>
                <a:srgbClr val="5FCBEF"/>
              </a:buClr>
              <a:buSzTx/>
              <a:buFont typeface="Wingdings 3"/>
              <a:buAutoNum type="arabicPeriod"/>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Federal Agency Law FDA CDC etc.</a:t>
            </a:r>
          </a:p>
          <a:p>
            <a:pPr marL="1143000" marR="0" lvl="0" indent="-1143000" algn="l" defTabSz="457200" rtl="0" eaLnBrk="1" fontAlgn="auto" latinLnBrk="0" hangingPunct="0">
              <a:lnSpc>
                <a:spcPct val="90000"/>
              </a:lnSpc>
              <a:spcBef>
                <a:spcPts val="1000"/>
              </a:spcBef>
              <a:spcAft>
                <a:spcPts val="0"/>
              </a:spcAft>
              <a:buClr>
                <a:srgbClr val="5FCBEF"/>
              </a:buClr>
              <a:buSzTx/>
              <a:buFont typeface="Wingdings 3"/>
              <a:buAutoNum type="arabicPeriod"/>
              <a:tabLst/>
              <a:defRPr/>
            </a:pPr>
            <a:r>
              <a:rPr lang="en-US" dirty="0"/>
              <a:t> </a:t>
            </a: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State Occupational Licensing Boards and Agencies</a:t>
            </a:r>
          </a:p>
          <a:p>
            <a:pPr marL="1143000" marR="0" lvl="0" indent="-1143000" algn="l" defTabSz="457200" rtl="0" eaLnBrk="1" fontAlgn="auto" latinLnBrk="0" hangingPunct="0">
              <a:lnSpc>
                <a:spcPct val="90000"/>
              </a:lnSpc>
              <a:spcBef>
                <a:spcPts val="1000"/>
              </a:spcBef>
              <a:spcAft>
                <a:spcPts val="0"/>
              </a:spcAft>
              <a:buClr>
                <a:srgbClr val="5FCBEF"/>
              </a:buClr>
              <a:buSzTx/>
              <a:buFont typeface="Wingdings 3"/>
              <a:buAutoNum type="arabicPeriod"/>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State Civil Law for Damages</a:t>
            </a:r>
          </a:p>
          <a:p>
            <a:pPr marL="1143000" marR="0" lvl="0" indent="-1143000" algn="l" defTabSz="457200" rtl="0" eaLnBrk="1" fontAlgn="auto" latinLnBrk="0" hangingPunct="0">
              <a:lnSpc>
                <a:spcPct val="90000"/>
              </a:lnSpc>
              <a:spcBef>
                <a:spcPts val="1000"/>
              </a:spcBef>
              <a:spcAft>
                <a:spcPts val="0"/>
              </a:spcAft>
              <a:buClr>
                <a:srgbClr val="5FCBEF"/>
              </a:buClr>
              <a:buSzTx/>
              <a:buFont typeface="Wingdings 3"/>
              <a:buAutoNum type="arabicPeriod"/>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State and Federal Criminal Laws</a:t>
            </a:r>
          </a:p>
        </p:txBody>
      </p:sp>
      <p:pic>
        <p:nvPicPr>
          <p:cNvPr id="142"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20658331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29" name="Rectangle"/>
          <p:cNvSpPr/>
          <p:nvPr/>
        </p:nvSpPr>
        <p:spPr>
          <a:xfrm>
            <a:off x="2673879" y="3208189"/>
            <a:ext cx="18859501" cy="6572250"/>
          </a:xfrm>
          <a:prstGeom prst="rect">
            <a:avLst/>
          </a:prstGeom>
          <a:solidFill>
            <a:srgbClr val="5451A3"/>
          </a:solidFill>
          <a:ln w="12700">
            <a:miter lim="400000"/>
          </a:ln>
        </p:spPr>
        <p:txBody>
          <a:bodyPr lIns="0" tIns="0" rIns="0" bIns="0" anchor="ctr"/>
          <a:lstStyle/>
          <a:p>
            <a:pPr lvl="1" indent="0" algn="l">
              <a:defRPr sz="3200" b="0">
                <a:solidFill>
                  <a:srgbClr val="FFFFFF"/>
                </a:solidFill>
                <a:latin typeface="Helvetica Neue Medium"/>
                <a:ea typeface="Helvetica Neue Medium"/>
                <a:cs typeface="Helvetica Neue Medium"/>
                <a:sym typeface="Helvetica Neue Medium"/>
              </a:defRPr>
            </a:pPr>
            <a:r>
              <a:rPr kumimoji="0" lang="en-US" sz="6600" u="none" strike="noStrike" kern="0" cap="none" spc="0" normalizeH="0" noProof="0" dirty="0">
                <a:ln>
                  <a:noFill/>
                </a:ln>
                <a:solidFill>
                  <a:srgbClr val="FFFFFF"/>
                </a:solidFill>
                <a:effectLst/>
                <a:uLnTx/>
                <a:uFillTx/>
                <a:latin typeface="Helvetica Neue Medium"/>
                <a:sym typeface="Helvetica Neue Medium"/>
              </a:rPr>
              <a:t>Commerce:  		Products</a:t>
            </a:r>
          </a:p>
          <a:p>
            <a:pPr lvl="1" indent="0" algn="l">
              <a:defRPr sz="3200" b="0">
                <a:solidFill>
                  <a:srgbClr val="FFFFFF"/>
                </a:solidFill>
                <a:latin typeface="Helvetica Neue Medium"/>
                <a:ea typeface="Helvetica Neue Medium"/>
                <a:cs typeface="Helvetica Neue Medium"/>
                <a:sym typeface="Helvetica Neue Medium"/>
              </a:defRPr>
            </a:pPr>
            <a:endParaRPr lang="en-US" sz="6600" dirty="0">
              <a:solidFill>
                <a:srgbClr val="FFFFFF"/>
              </a:solidFill>
              <a:latin typeface="Helvetica Neue Medium"/>
              <a:sym typeface="Helvetica Neue Medium"/>
            </a:endParaRPr>
          </a:p>
          <a:p>
            <a:pPr lvl="1" indent="0" algn="l">
              <a:defRPr sz="3200" b="0">
                <a:solidFill>
                  <a:srgbClr val="FFFFFF"/>
                </a:solidFill>
                <a:latin typeface="Helvetica Neue Medium"/>
                <a:ea typeface="Helvetica Neue Medium"/>
                <a:cs typeface="Helvetica Neue Medium"/>
                <a:sym typeface="Helvetica Neue Medium"/>
              </a:defRPr>
            </a:pPr>
            <a:r>
              <a:rPr lang="en-US" sz="6600" dirty="0">
                <a:solidFill>
                  <a:srgbClr val="FFFFFF"/>
                </a:solidFill>
                <a:latin typeface="Helvetica Neue Medium"/>
                <a:sym typeface="Helvetica Neue Medium"/>
              </a:rPr>
              <a:t>Occupations:  	Practitioners</a:t>
            </a:r>
          </a:p>
          <a:p>
            <a:pPr lvl="1" indent="0" algn="l">
              <a:defRPr sz="3200" b="0">
                <a:solidFill>
                  <a:srgbClr val="FFFFFF"/>
                </a:solidFill>
                <a:latin typeface="Helvetica Neue Medium"/>
                <a:ea typeface="Helvetica Neue Medium"/>
                <a:cs typeface="Helvetica Neue Medium"/>
                <a:sym typeface="Helvetica Neue Medium"/>
              </a:defRPr>
            </a:pPr>
            <a:endParaRPr lang="en-US" sz="6600" dirty="0">
              <a:solidFill>
                <a:srgbClr val="FFFFFF"/>
              </a:solidFill>
              <a:latin typeface="Helvetica Neue Medium"/>
              <a:sym typeface="Helvetica Neue Medium"/>
            </a:endParaRPr>
          </a:p>
          <a:p>
            <a:pPr lvl="1" indent="0" algn="l">
              <a:defRPr sz="3200" b="0">
                <a:solidFill>
                  <a:srgbClr val="FFFFFF"/>
                </a:solidFill>
                <a:latin typeface="Helvetica Neue Medium"/>
                <a:ea typeface="Helvetica Neue Medium"/>
                <a:cs typeface="Helvetica Neue Medium"/>
                <a:sym typeface="Helvetica Neue Medium"/>
              </a:defRPr>
            </a:pPr>
            <a:r>
              <a:rPr lang="en-US" sz="6600" dirty="0">
                <a:solidFill>
                  <a:srgbClr val="FFFFFF"/>
                </a:solidFill>
                <a:latin typeface="Helvetica Neue Medium"/>
                <a:sym typeface="Helvetica Neue Medium"/>
              </a:rPr>
              <a:t>Personal Freedoms:  	Right to Refuse</a:t>
            </a:r>
          </a:p>
          <a:p>
            <a:pPr lvl="1" indent="0" algn="l">
              <a:defRPr sz="3200" b="0">
                <a:solidFill>
                  <a:srgbClr val="FFFFFF"/>
                </a:solidFill>
                <a:latin typeface="Helvetica Neue Medium"/>
                <a:ea typeface="Helvetica Neue Medium"/>
                <a:cs typeface="Helvetica Neue Medium"/>
                <a:sym typeface="Helvetica Neue Medium"/>
              </a:defRPr>
            </a:pPr>
            <a:endParaRPr kumimoji="0" sz="6600" u="none" strike="noStrike" kern="0" cap="none" spc="0" normalizeH="0" noProof="0" dirty="0">
              <a:ln>
                <a:noFill/>
              </a:ln>
              <a:solidFill>
                <a:srgbClr val="FFFFFF"/>
              </a:solidFill>
              <a:effectLst/>
              <a:uLnTx/>
              <a:uFillTx/>
              <a:latin typeface="Helvetica Neue Medium"/>
              <a:sym typeface="Helvetica Neue Medium"/>
            </a:endParaRPr>
          </a:p>
        </p:txBody>
      </p:sp>
      <p:sp>
        <p:nvSpPr>
          <p:cNvPr id="131" name="State Law"/>
          <p:cNvSpPr txBox="1"/>
          <p:nvPr/>
        </p:nvSpPr>
        <p:spPr>
          <a:xfrm>
            <a:off x="12229042" y="5216525"/>
            <a:ext cx="102657"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sz="100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278669937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7" name="State of Minnesota Practice of Medicine Defined"/>
          <p:cNvSpPr txBox="1"/>
          <p:nvPr/>
        </p:nvSpPr>
        <p:spPr>
          <a:xfrm>
            <a:off x="6966454" y="2820189"/>
            <a:ext cx="9587561"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Personal Freedom</a:t>
            </a: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3492672" y="5866481"/>
            <a:ext cx="17038837" cy="6381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1" i="1" u="none" strike="noStrike" kern="0" cap="none" spc="0" normalizeH="0" baseline="0" noProof="0" dirty="0">
                <a:ln>
                  <a:noFill/>
                </a:ln>
                <a:solidFill>
                  <a:srgbClr val="B02418"/>
                </a:solidFill>
                <a:effectLst/>
                <a:uLnTx/>
                <a:uFillTx/>
                <a:latin typeface="Avenir Heavy"/>
                <a:sym typeface="Avenir Heavy"/>
              </a:rPr>
              <a:t>Refusal of treatment</a:t>
            </a:r>
            <a:r>
              <a:rPr kumimoji="0" lang="en-US" sz="5100" b="1" i="1" u="none" strike="noStrike" kern="0" cap="none" spc="0" normalizeH="0" baseline="0" noProof="0" dirty="0">
                <a:ln>
                  <a:noFill/>
                </a:ln>
                <a:solidFill>
                  <a:srgbClr val="C00000"/>
                </a:solidFill>
                <a:effectLst/>
                <a:uLnTx/>
                <a:uFillTx/>
                <a:latin typeface="Avenir Heavy"/>
                <a:sym typeface="Avenir Heavy"/>
              </a:rPr>
              <a:t>. </a:t>
            </a:r>
            <a:r>
              <a:rPr kumimoji="0" lang="en-US" sz="5100" b="0" i="1" u="none" strike="noStrike" kern="0" cap="none" spc="0" normalizeH="0" baseline="0" noProof="0" dirty="0">
                <a:ln>
                  <a:noFill/>
                </a:ln>
                <a:effectLst/>
                <a:uLnTx/>
                <a:uFillTx/>
                <a:latin typeface="Avenir Heavy"/>
                <a:sym typeface="Avenir Heavy"/>
              </a:rPr>
              <a:t>Notwithstanding laws, rules, or orders made or promulgated in response to a national security emergency or peacetime emergency, individuals have a </a:t>
            </a:r>
            <a:r>
              <a:rPr kumimoji="0" lang="en-US" sz="5100" b="0" i="1" u="none" strike="noStrike" kern="0" cap="none" spc="0" normalizeH="0" baseline="0" noProof="0" dirty="0">
                <a:ln>
                  <a:noFill/>
                </a:ln>
                <a:solidFill>
                  <a:srgbClr val="B02418"/>
                </a:solidFill>
                <a:effectLst/>
                <a:uLnTx/>
                <a:uFillTx/>
                <a:latin typeface="Avenir Heavy"/>
                <a:sym typeface="Avenir Heavy"/>
              </a:rPr>
              <a:t>fundamental right to refuse</a:t>
            </a:r>
            <a:r>
              <a:rPr kumimoji="0" lang="en-US" sz="5100" b="0" i="1" u="none" strike="noStrike" kern="0" cap="none" spc="0" normalizeH="0" baseline="0" noProof="0" dirty="0">
                <a:ln>
                  <a:noFill/>
                </a:ln>
                <a:effectLst/>
                <a:uLnTx/>
                <a:uFillTx/>
                <a:latin typeface="Avenir Heavy"/>
                <a:sym typeface="Avenir Heavy"/>
              </a:rPr>
              <a:t> medical treatment, testing, physical or mental examination, vaccination, participation in experimental procedures and protocols, collection of specimens, and preventive treatment programs. </a:t>
            </a:r>
          </a:p>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effectLst/>
                <a:uLnTx/>
                <a:uFillTx/>
                <a:latin typeface="Avenir Heavy"/>
                <a:sym typeface="Avenir Heavy"/>
              </a:rPr>
              <a:t>					MN Stat 12.39 </a:t>
            </a:r>
            <a:endParaRPr kumimoji="0" sz="5100" b="0" i="1" u="none" strike="noStrike" kern="0" cap="none" spc="0" normalizeH="0" baseline="0" noProof="0" dirty="0">
              <a:ln>
                <a:noFill/>
              </a:ln>
              <a:effectLst/>
              <a:uLnTx/>
              <a:uFillTx/>
              <a:latin typeface="Avenir Heavy"/>
              <a:sym typeface="Avenir Heavy"/>
            </a:endParaRP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10547148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37" name="–Johnny Appleseed"/>
          <p:cNvSpPr txBox="1">
            <a:spLocks noGrp="1"/>
          </p:cNvSpPr>
          <p:nvPr>
            <p:ph type="body" idx="21"/>
          </p:nvPr>
        </p:nvSpPr>
        <p:spPr>
          <a:prstGeom prst="rect">
            <a:avLst/>
          </a:prstGeom>
        </p:spPr>
        <p:txBody>
          <a:bodyPr/>
          <a:lstStyle/>
          <a:p>
            <a:r>
              <a:rPr dirty="0"/>
              <a:t>–Johnny Appleseed</a:t>
            </a:r>
          </a:p>
        </p:txBody>
      </p:sp>
      <p:sp>
        <p:nvSpPr>
          <p:cNvPr id="138" name="“Type a quote here.”"/>
          <p:cNvSpPr txBox="1">
            <a:spLocks noGrp="1"/>
          </p:cNvSpPr>
          <p:nvPr>
            <p:ph type="body" idx="22"/>
          </p:nvPr>
        </p:nvSpPr>
        <p:spPr>
          <a:prstGeom prst="rect">
            <a:avLst/>
          </a:prstGeom>
        </p:spPr>
        <p:txBody>
          <a:bodyPr/>
          <a:lstStyle/>
          <a:p>
            <a:r>
              <a:rPr dirty="0"/>
              <a:t>“Type a quote here.” </a:t>
            </a:r>
          </a:p>
        </p:txBody>
      </p:sp>
      <p:sp>
        <p:nvSpPr>
          <p:cNvPr id="139" name="Rectangle"/>
          <p:cNvSpPr/>
          <p:nvPr/>
        </p:nvSpPr>
        <p:spPr>
          <a:xfrm>
            <a:off x="1234678" y="885824"/>
            <a:ext cx="21914644" cy="1152207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1" name="Are you helping someone with a health problem?"/>
          <p:cNvSpPr txBox="1"/>
          <p:nvPr/>
        </p:nvSpPr>
        <p:spPr>
          <a:xfrm>
            <a:off x="2608713" y="7412705"/>
            <a:ext cx="19621501" cy="1030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buClr>
                <a:srgbClr val="5FCBEF"/>
              </a:buClr>
              <a:buFont typeface="Wingdings 3"/>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0" marR="0" lvl="0" indent="0" algn="ctr" defTabSz="457200" rtl="0" eaLnBrk="1" fontAlgn="auto" latinLnBrk="0" hangingPunct="0">
              <a:lnSpc>
                <a:spcPct val="90000"/>
              </a:lnSpc>
              <a:spcBef>
                <a:spcPts val="1000"/>
              </a:spcBef>
              <a:spcAft>
                <a:spcPts val="0"/>
              </a:spcAft>
              <a:buClr>
                <a:srgbClr val="5FCBEF"/>
              </a:buClr>
              <a:buSzTx/>
              <a:buFont typeface="Wingdings 3"/>
              <a:buNone/>
              <a:tabLst/>
              <a:defRPr/>
            </a:pPr>
            <a:endPar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endParaRPr>
          </a:p>
        </p:txBody>
      </p:sp>
      <p:pic>
        <p:nvPicPr>
          <p:cNvPr id="142" name="NHFA_LOGO-with-glow.png" descr="NHFA_LOGO-with-glow.png"/>
          <p:cNvPicPr>
            <a:picLocks noChangeAspect="1"/>
          </p:cNvPicPr>
          <p:nvPr/>
        </p:nvPicPr>
        <p:blipFill>
          <a:blip r:embed="rId3"/>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192297432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1382202"/>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0" name="Rectangle"/>
          <p:cNvSpPr/>
          <p:nvPr/>
        </p:nvSpPr>
        <p:spPr>
          <a:xfrm>
            <a:off x="3648422" y="3736591"/>
            <a:ext cx="17087156" cy="4697611"/>
          </a:xfrm>
          <a:prstGeom prst="rect">
            <a:avLst/>
          </a:prstGeom>
          <a:solidFill>
            <a:srgbClr val="5451A3"/>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8997421" y="5120729"/>
            <a:ext cx="6565900"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Product Law</a:t>
            </a:r>
            <a:endParaRPr kumimoji="0" sz="100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endParaRP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5397389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37" name="–Johnny Appleseed"/>
          <p:cNvSpPr txBox="1">
            <a:spLocks noGrp="1"/>
          </p:cNvSpPr>
          <p:nvPr>
            <p:ph type="body" idx="21"/>
          </p:nvPr>
        </p:nvSpPr>
        <p:spPr>
          <a:prstGeom prst="rect">
            <a:avLst/>
          </a:prstGeom>
        </p:spPr>
        <p:txBody>
          <a:bodyPr/>
          <a:lstStyle/>
          <a:p>
            <a:r>
              <a:rPr dirty="0"/>
              <a:t>–Johnny Appleseed</a:t>
            </a:r>
          </a:p>
        </p:txBody>
      </p:sp>
      <p:sp>
        <p:nvSpPr>
          <p:cNvPr id="138" name="“Type a quote here.”"/>
          <p:cNvSpPr txBox="1">
            <a:spLocks noGrp="1"/>
          </p:cNvSpPr>
          <p:nvPr>
            <p:ph type="body" idx="22"/>
          </p:nvPr>
        </p:nvSpPr>
        <p:spPr>
          <a:prstGeom prst="rect">
            <a:avLst/>
          </a:prstGeom>
        </p:spPr>
        <p:txBody>
          <a:bodyPr/>
          <a:lstStyle/>
          <a:p>
            <a:r>
              <a:rPr dirty="0"/>
              <a:t>“Type a quote here.” </a:t>
            </a:r>
          </a:p>
        </p:txBody>
      </p:sp>
      <p:sp>
        <p:nvSpPr>
          <p:cNvPr id="13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40" name="State Law  Practicing an Occupation"/>
          <p:cNvSpPr txBox="1"/>
          <p:nvPr/>
        </p:nvSpPr>
        <p:spPr>
          <a:xfrm>
            <a:off x="2387600" y="2064652"/>
            <a:ext cx="1927225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457200">
              <a:defRPr sz="10000" b="0">
                <a:solidFill>
                  <a:srgbClr val="632423"/>
                </a:solidFill>
                <a:effectLst>
                  <a:outerShdw blurRad="12700" dist="25400" dir="2700000" rotWithShape="0">
                    <a:srgbClr val="DDDDDD"/>
                  </a:outerShdw>
                </a:effectLst>
                <a:latin typeface="+mn-lt"/>
                <a:ea typeface="+mn-ea"/>
                <a:cs typeface="+mn-cs"/>
                <a:sym typeface="Avenir Heavy"/>
              </a:defRPr>
            </a:pPr>
            <a:r>
              <a:rPr lang="en-US" sz="6600" dirty="0"/>
              <a:t>Federal Law : Food and Drug Administration (FDA)  Definition of Drug</a:t>
            </a:r>
            <a:endParaRPr sz="6600" dirty="0"/>
          </a:p>
        </p:txBody>
      </p:sp>
      <p:sp>
        <p:nvSpPr>
          <p:cNvPr id="141" name="Are you helping someone with a health problem?"/>
          <p:cNvSpPr txBox="1"/>
          <p:nvPr/>
        </p:nvSpPr>
        <p:spPr>
          <a:xfrm>
            <a:off x="2387601" y="4338328"/>
            <a:ext cx="20056734" cy="6228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457200">
              <a:lnSpc>
                <a:spcPct val="90000"/>
              </a:lnSpc>
              <a:spcBef>
                <a:spcPts val="1000"/>
              </a:spcBef>
              <a:buClr>
                <a:srgbClr val="5FCBEF"/>
              </a:buClr>
              <a:buFont typeface="Wingdings 3"/>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533400" marR="0" lvl="0" indent="-533400" algn="l" defTabSz="457200" rtl="0" eaLnBrk="1" fontAlgn="base" latinLnBrk="0" hangingPunct="1">
              <a:lnSpc>
                <a:spcPct val="90000"/>
              </a:lnSpc>
              <a:spcBef>
                <a:spcPts val="1000"/>
              </a:spcBef>
              <a:spcAft>
                <a:spcPct val="0"/>
              </a:spcAft>
              <a:buClr>
                <a:srgbClr val="5FCBEF"/>
              </a:buClr>
              <a:buSzPct val="80000"/>
              <a:buFontTx/>
              <a:buNone/>
              <a:tabLst/>
              <a:defRPr/>
            </a:pPr>
            <a:r>
              <a:rPr kumimoji="0" lang="en-US" altLang="en-US" sz="3600" b="1" i="0" u="none" strike="noStrike" kern="1200" cap="none" spc="0" normalizeH="0" baseline="0" noProof="0" dirty="0">
                <a:ln>
                  <a:noFill/>
                </a:ln>
                <a:effectLst/>
                <a:uLnTx/>
                <a:uFillTx/>
                <a:latin typeface="Trebuchet MS" panose="020B0603020202020204"/>
                <a:ea typeface="+mn-ea"/>
                <a:cs typeface="+mn-cs"/>
              </a:rPr>
              <a:t>The term “drug” means</a:t>
            </a:r>
          </a:p>
          <a:p>
            <a:pPr marL="533400" marR="0" lvl="0" indent="-533400" algn="l" defTabSz="457200" rtl="0" eaLnBrk="1" fontAlgn="base" latinLnBrk="0" hangingPunct="1">
              <a:lnSpc>
                <a:spcPct val="90000"/>
              </a:lnSpc>
              <a:spcBef>
                <a:spcPts val="1000"/>
              </a:spcBef>
              <a:spcAft>
                <a:spcPct val="0"/>
              </a:spcAft>
              <a:buClr>
                <a:srgbClr val="5FCBEF"/>
              </a:buClr>
              <a:buSzPct val="80000"/>
              <a:buFontTx/>
              <a:buAutoNum type="alphaUcParenBoth"/>
              <a:tabLst/>
              <a:defRPr/>
            </a:pPr>
            <a:r>
              <a:rPr kumimoji="0" lang="en-US" altLang="en-US" sz="3600" b="1" i="0" u="none" strike="noStrike" kern="1200" cap="none" spc="0" normalizeH="0" baseline="0" noProof="0" dirty="0">
                <a:ln>
                  <a:noFill/>
                </a:ln>
                <a:effectLst/>
                <a:uLnTx/>
                <a:uFillTx/>
                <a:latin typeface="Trebuchet MS" panose="020B0603020202020204"/>
                <a:ea typeface="+mn-ea"/>
                <a:cs typeface="+mn-cs"/>
              </a:rPr>
              <a:t>articles recognized in the official United States Pharmacopoeia, official </a:t>
            </a:r>
            <a:r>
              <a:rPr kumimoji="0" lang="en-US" altLang="en-US" sz="3600" b="1" i="0" u="none" strike="noStrike" kern="1200" cap="none" spc="0" normalizeH="0" baseline="0" noProof="0" dirty="0">
                <a:ln>
                  <a:noFill/>
                </a:ln>
                <a:solidFill>
                  <a:srgbClr val="B02418"/>
                </a:solidFill>
                <a:effectLst/>
                <a:uLnTx/>
                <a:uFillTx/>
                <a:latin typeface="Trebuchet MS" panose="020B0603020202020204"/>
                <a:ea typeface="+mn-ea"/>
                <a:cs typeface="+mn-cs"/>
              </a:rPr>
              <a:t>Homeopathic Pharmacopoeia </a:t>
            </a:r>
            <a:r>
              <a:rPr kumimoji="0" lang="en-US" altLang="en-US" sz="3600" b="1" i="0" u="none" strike="noStrike" kern="1200" cap="none" spc="0" normalizeH="0" baseline="0" noProof="0" dirty="0">
                <a:ln>
                  <a:noFill/>
                </a:ln>
                <a:effectLst/>
                <a:uLnTx/>
                <a:uFillTx/>
                <a:latin typeface="Trebuchet MS" panose="020B0603020202020204"/>
                <a:ea typeface="+mn-ea"/>
                <a:cs typeface="+mn-cs"/>
              </a:rPr>
              <a:t>of the United States, or official national Formulary, or any supplement to any of them;  and</a:t>
            </a:r>
          </a:p>
          <a:p>
            <a:pPr marL="533400" marR="0" lvl="0" indent="-533400" algn="l" defTabSz="457200" rtl="0" eaLnBrk="1" fontAlgn="base" latinLnBrk="0" hangingPunct="1">
              <a:lnSpc>
                <a:spcPct val="90000"/>
              </a:lnSpc>
              <a:spcBef>
                <a:spcPts val="1000"/>
              </a:spcBef>
              <a:spcAft>
                <a:spcPct val="0"/>
              </a:spcAft>
              <a:buClr>
                <a:srgbClr val="5FCBEF"/>
              </a:buClr>
              <a:buSzPct val="80000"/>
              <a:buFontTx/>
              <a:buNone/>
              <a:tabLst/>
              <a:defRPr/>
            </a:pPr>
            <a:r>
              <a:rPr kumimoji="0" lang="en-US" altLang="en-US" sz="3600" b="1" i="0" u="none" strike="noStrike" kern="1200" cap="none" spc="0" normalizeH="0" baseline="0" noProof="0" dirty="0">
                <a:ln>
                  <a:noFill/>
                </a:ln>
                <a:effectLst/>
                <a:uLnTx/>
                <a:uFillTx/>
                <a:latin typeface="Trebuchet MS" panose="020B0603020202020204"/>
                <a:ea typeface="+mn-ea"/>
                <a:cs typeface="+mn-cs"/>
              </a:rPr>
              <a:t>(B) articles </a:t>
            </a:r>
            <a:r>
              <a:rPr kumimoji="0" lang="en-US" altLang="en-US" sz="3600" b="1" i="0" u="none" strike="noStrike" kern="1200" cap="none" spc="0" normalizeH="0" baseline="0" noProof="0" dirty="0">
                <a:ln>
                  <a:noFill/>
                </a:ln>
                <a:solidFill>
                  <a:srgbClr val="B02418"/>
                </a:solidFill>
                <a:effectLst/>
                <a:uLnTx/>
                <a:uFillTx/>
                <a:latin typeface="Trebuchet MS" panose="020B0603020202020204"/>
                <a:ea typeface="+mn-ea"/>
                <a:cs typeface="+mn-cs"/>
              </a:rPr>
              <a:t>intended for use </a:t>
            </a:r>
            <a:r>
              <a:rPr kumimoji="0" lang="en-US" altLang="en-US" sz="3600" b="1" i="0" u="none" strike="noStrike" kern="1200" cap="none" spc="0" normalizeH="0" baseline="0" noProof="0" dirty="0">
                <a:ln>
                  <a:noFill/>
                </a:ln>
                <a:effectLst/>
                <a:uLnTx/>
                <a:uFillTx/>
                <a:latin typeface="Trebuchet MS" panose="020B0603020202020204"/>
                <a:ea typeface="+mn-ea"/>
                <a:cs typeface="+mn-cs"/>
              </a:rPr>
              <a:t>in the diagnosis, cure, mitigation, treatment, or prevention of disease in man or other animals; and </a:t>
            </a:r>
          </a:p>
          <a:p>
            <a:pPr marL="533400" marR="0" lvl="0" indent="-533400" algn="l" defTabSz="457200" rtl="0" eaLnBrk="1" fontAlgn="base" latinLnBrk="0" hangingPunct="1">
              <a:lnSpc>
                <a:spcPct val="90000"/>
              </a:lnSpc>
              <a:spcBef>
                <a:spcPts val="1000"/>
              </a:spcBef>
              <a:spcAft>
                <a:spcPct val="0"/>
              </a:spcAft>
              <a:buClr>
                <a:srgbClr val="5FCBEF"/>
              </a:buClr>
              <a:buSzPct val="80000"/>
              <a:buFontTx/>
              <a:buNone/>
              <a:tabLst/>
              <a:defRPr/>
            </a:pPr>
            <a:r>
              <a:rPr kumimoji="0" lang="en-US" altLang="en-US" sz="3600" b="1" i="0" u="none" strike="noStrike" kern="1200" cap="none" spc="0" normalizeH="0" baseline="0" noProof="0" dirty="0">
                <a:ln>
                  <a:noFill/>
                </a:ln>
                <a:effectLst/>
                <a:uLnTx/>
                <a:uFillTx/>
                <a:latin typeface="Trebuchet MS" panose="020B0603020202020204"/>
                <a:ea typeface="+mn-ea"/>
                <a:cs typeface="+mn-cs"/>
              </a:rPr>
              <a:t>(C ) articles (</a:t>
            </a:r>
            <a:r>
              <a:rPr kumimoji="0" lang="en-US" altLang="en-US" sz="3600" b="1" i="0" u="none" strike="noStrike" kern="1200" cap="none" spc="0" normalizeH="0" baseline="0" noProof="0" dirty="0">
                <a:ln>
                  <a:noFill/>
                </a:ln>
                <a:solidFill>
                  <a:srgbClr val="B02418"/>
                </a:solidFill>
                <a:effectLst/>
                <a:uLnTx/>
                <a:uFillTx/>
                <a:latin typeface="Trebuchet MS" panose="020B0603020202020204"/>
                <a:ea typeface="+mn-ea"/>
                <a:cs typeface="+mn-cs"/>
              </a:rPr>
              <a:t>other than food</a:t>
            </a:r>
            <a:r>
              <a:rPr kumimoji="0" lang="en-US" altLang="en-US" sz="3600" b="1" i="0" u="none" strike="noStrike" kern="1200" cap="none" spc="0" normalizeH="0" baseline="0" noProof="0" dirty="0">
                <a:ln>
                  <a:noFill/>
                </a:ln>
                <a:effectLst/>
                <a:uLnTx/>
                <a:uFillTx/>
                <a:latin typeface="Trebuchet MS" panose="020B0603020202020204"/>
                <a:ea typeface="+mn-ea"/>
                <a:cs typeface="+mn-cs"/>
              </a:rPr>
              <a:t>) intended to affect the structure or any function  of the body of man or other animals; and </a:t>
            </a:r>
          </a:p>
          <a:p>
            <a:pPr marL="533400" marR="0" lvl="0" indent="-533400" algn="l" defTabSz="457200" rtl="0" eaLnBrk="1" fontAlgn="base" latinLnBrk="0" hangingPunct="1">
              <a:lnSpc>
                <a:spcPct val="90000"/>
              </a:lnSpc>
              <a:spcBef>
                <a:spcPts val="1000"/>
              </a:spcBef>
              <a:spcAft>
                <a:spcPct val="0"/>
              </a:spcAft>
              <a:buClr>
                <a:srgbClr val="5FCBEF"/>
              </a:buClr>
              <a:buSzPct val="80000"/>
              <a:buFontTx/>
              <a:buNone/>
              <a:tabLst/>
              <a:defRPr/>
            </a:pPr>
            <a:r>
              <a:rPr kumimoji="0" lang="en-US" altLang="en-US" sz="3600" b="1" i="0" u="none" strike="noStrike" kern="1200" cap="none" spc="0" normalizeH="0" baseline="0" noProof="0" dirty="0">
                <a:ln>
                  <a:noFill/>
                </a:ln>
                <a:effectLst/>
                <a:uLnTx/>
                <a:uFillTx/>
                <a:latin typeface="Trebuchet MS" panose="020B0603020202020204"/>
                <a:ea typeface="+mn-ea"/>
                <a:cs typeface="+mn-cs"/>
              </a:rPr>
              <a:t>(D) articles intended for use as a component of any article specified in Clauses (A), (B) or (C) of this paragraph. A food or dietary supplement for which a claim ….”.  </a:t>
            </a:r>
          </a:p>
          <a:p>
            <a:pPr marL="533400" marR="0" lvl="0" indent="-533400" algn="r" defTabSz="457200" rtl="0" eaLnBrk="1" fontAlgn="base" latinLnBrk="0" hangingPunct="1">
              <a:lnSpc>
                <a:spcPct val="90000"/>
              </a:lnSpc>
              <a:spcBef>
                <a:spcPts val="1000"/>
              </a:spcBef>
              <a:spcAft>
                <a:spcPct val="0"/>
              </a:spcAft>
              <a:buClr>
                <a:srgbClr val="5FCBEF"/>
              </a:buClr>
              <a:buSzPct val="80000"/>
              <a:buFontTx/>
              <a:buNone/>
              <a:tabLst/>
              <a:defRPr/>
            </a:pPr>
            <a:r>
              <a:rPr kumimoji="0" lang="en-US" altLang="en-US" sz="3600" b="0" i="0" u="none" strike="noStrike" kern="1200" cap="none" spc="0" normalizeH="0" baseline="0" noProof="0" dirty="0">
                <a:ln>
                  <a:noFill/>
                </a:ln>
                <a:solidFill>
                  <a:srgbClr val="002060"/>
                </a:solidFill>
                <a:effectLst/>
                <a:uLnTx/>
                <a:uFillTx/>
                <a:latin typeface="Trebuchet MS" panose="020B0603020202020204"/>
                <a:ea typeface="+mn-ea"/>
                <a:cs typeface="+mn-cs"/>
              </a:rPr>
              <a:t>							</a:t>
            </a:r>
            <a:r>
              <a:rPr kumimoji="0" lang="en-US" altLang="en-US" sz="2000" b="1" i="0" u="none" strike="noStrike" kern="1200" cap="none" spc="0" normalizeH="0" baseline="0" noProof="0" dirty="0">
                <a:ln>
                  <a:noFill/>
                </a:ln>
                <a:solidFill>
                  <a:srgbClr val="002060"/>
                </a:solidFill>
                <a:effectLst/>
                <a:uLnTx/>
                <a:uFillTx/>
                <a:latin typeface="Trebuchet MS" panose="020B0603020202020204"/>
                <a:ea typeface="+mn-ea"/>
                <a:cs typeface="+mn-cs"/>
              </a:rPr>
              <a:t>21 U.S.C. 321(g)1</a:t>
            </a:r>
            <a:endParaRPr lang="en-US" sz="2000" dirty="0">
              <a:solidFill>
                <a:srgbClr val="002060"/>
              </a:solidFill>
            </a:endParaRPr>
          </a:p>
        </p:txBody>
      </p:sp>
      <p:pic>
        <p:nvPicPr>
          <p:cNvPr id="142"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70" name="–Johnny Appleseed"/>
          <p:cNvSpPr txBox="1">
            <a:spLocks noGrp="1"/>
          </p:cNvSpPr>
          <p:nvPr>
            <p:ph type="body" idx="21"/>
          </p:nvPr>
        </p:nvSpPr>
        <p:spPr>
          <a:prstGeom prst="rect">
            <a:avLst/>
          </a:prstGeom>
        </p:spPr>
        <p:txBody>
          <a:bodyPr/>
          <a:lstStyle/>
          <a:p>
            <a:r>
              <a:rPr dirty="0"/>
              <a:t>–Johnny Appleseed</a:t>
            </a:r>
          </a:p>
        </p:txBody>
      </p:sp>
      <p:sp>
        <p:nvSpPr>
          <p:cNvPr id="171" name="“Type a quote here.”"/>
          <p:cNvSpPr txBox="1">
            <a:spLocks noGrp="1"/>
          </p:cNvSpPr>
          <p:nvPr>
            <p:ph type="body" idx="22"/>
          </p:nvPr>
        </p:nvSpPr>
        <p:spPr>
          <a:prstGeom prst="rect">
            <a:avLst/>
          </a:prstGeom>
        </p:spPr>
        <p:txBody>
          <a:bodyPr/>
          <a:lstStyle/>
          <a:p>
            <a:r>
              <a:rPr dirty="0"/>
              <a:t>“Type a quote here.” </a:t>
            </a:r>
          </a:p>
        </p:txBody>
      </p:sp>
      <p:sp>
        <p:nvSpPr>
          <p:cNvPr id="172"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73" name="Homeopathic Remedies"/>
          <p:cNvSpPr txBox="1"/>
          <p:nvPr/>
        </p:nvSpPr>
        <p:spPr>
          <a:xfrm>
            <a:off x="4142104" y="2184399"/>
            <a:ext cx="14626591" cy="184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dirty="0"/>
              <a:t>Homeopathic Remedies </a:t>
            </a:r>
          </a:p>
        </p:txBody>
      </p:sp>
      <p:sp>
        <p:nvSpPr>
          <p:cNvPr id="174" name="How are homeopathic products regulated by the federal government?"/>
          <p:cNvSpPr txBox="1"/>
          <p:nvPr/>
        </p:nvSpPr>
        <p:spPr>
          <a:xfrm>
            <a:off x="3381527" y="4723213"/>
            <a:ext cx="15690546" cy="2534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rPr dirty="0"/>
              <a:t>How are homeopathic products regulated by the federal government? </a:t>
            </a:r>
            <a:endParaRPr sz="1200" dirty="0"/>
          </a:p>
        </p:txBody>
      </p:sp>
      <p:pic>
        <p:nvPicPr>
          <p:cNvPr id="175"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
        <p:nvSpPr>
          <p:cNvPr id="176" name="Drugs or Food?"/>
          <p:cNvSpPr txBox="1"/>
          <p:nvPr/>
        </p:nvSpPr>
        <p:spPr>
          <a:xfrm>
            <a:off x="8133519" y="7590237"/>
            <a:ext cx="6186563" cy="1483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r>
              <a:rPr dirty="0"/>
              <a:t>Drugs or Food? </a:t>
            </a:r>
            <a:endParaRPr sz="1200" dirty="0"/>
          </a:p>
        </p:txBody>
      </p:sp>
      <p:sp>
        <p:nvSpPr>
          <p:cNvPr id="177" name="Drugs!"/>
          <p:cNvSpPr txBox="1"/>
          <p:nvPr/>
        </p:nvSpPr>
        <p:spPr>
          <a:xfrm>
            <a:off x="7628999" y="9761383"/>
            <a:ext cx="7652802" cy="168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10400" i="1">
                <a:solidFill>
                  <a:srgbClr val="B02418"/>
                </a:solidFill>
                <a:effectLst>
                  <a:outerShdw blurRad="12700" dist="25400" dir="2700000" rotWithShape="0">
                    <a:srgbClr val="DDDDDD"/>
                  </a:outerShdw>
                </a:effectLst>
                <a:latin typeface="Times Roman"/>
                <a:ea typeface="Times Roman"/>
                <a:cs typeface="Times Roman"/>
                <a:sym typeface="Times Roman"/>
              </a:defRPr>
            </a:lvl1pPr>
          </a:lstStyle>
          <a:p>
            <a:r>
              <a:rPr dirty="0"/>
              <a:t>Drugs!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236" name="–Johnny Appleseed"/>
          <p:cNvSpPr txBox="1">
            <a:spLocks noGrp="1"/>
          </p:cNvSpPr>
          <p:nvPr>
            <p:ph type="body" idx="21"/>
          </p:nvPr>
        </p:nvSpPr>
        <p:spPr>
          <a:prstGeom prst="rect">
            <a:avLst/>
          </a:prstGeom>
        </p:spPr>
        <p:txBody>
          <a:bodyPr/>
          <a:lstStyle/>
          <a:p>
            <a:r>
              <a:rPr dirty="0"/>
              <a:t>–Johnny Appleseed</a:t>
            </a:r>
          </a:p>
        </p:txBody>
      </p:sp>
      <p:sp>
        <p:nvSpPr>
          <p:cNvPr id="237" name="“Type a quote here.”"/>
          <p:cNvSpPr txBox="1">
            <a:spLocks noGrp="1"/>
          </p:cNvSpPr>
          <p:nvPr>
            <p:ph type="body" idx="22"/>
          </p:nvPr>
        </p:nvSpPr>
        <p:spPr>
          <a:prstGeom prst="rect">
            <a:avLst/>
          </a:prstGeom>
        </p:spPr>
        <p:txBody>
          <a:bodyPr/>
          <a:lstStyle/>
          <a:p>
            <a:r>
              <a:rPr dirty="0"/>
              <a:t>“Type a quote here.” </a:t>
            </a:r>
          </a:p>
        </p:txBody>
      </p:sp>
      <p:sp>
        <p:nvSpPr>
          <p:cNvPr id="23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39" name="“Under the Federal Food, Drug, and Cosmetic Act, homeopathic products are subject to the same requirements related to approval, adulteration and misbranding as other drug products. There are currently no homeopathic products approved by FDA.”"/>
          <p:cNvSpPr txBox="1"/>
          <p:nvPr/>
        </p:nvSpPr>
        <p:spPr>
          <a:xfrm>
            <a:off x="4063754" y="5706561"/>
            <a:ext cx="16638908" cy="3975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914400">
              <a:buClr>
                <a:srgbClr val="0BD0D9"/>
              </a:buClr>
              <a:buFont typeface="Wingdings 2"/>
              <a:defRPr sz="4500" b="0" i="1">
                <a:solidFill>
                  <a:srgbClr val="293F83"/>
                </a:solidFill>
                <a:latin typeface="+mn-lt"/>
                <a:ea typeface="+mn-ea"/>
                <a:cs typeface="+mn-cs"/>
                <a:sym typeface="Avenir Heavy"/>
              </a:defRPr>
            </a:pPr>
            <a:r>
              <a:rPr dirty="0"/>
              <a:t>“Under the Federal Food, Drug, and Cosmetic Act, homeopathic products are subject to the same requirements related to approval, adulteration and misbranding as other drug products. </a:t>
            </a:r>
            <a:r>
              <a:rPr dirty="0">
                <a:solidFill>
                  <a:srgbClr val="B02418"/>
                </a:solidFill>
              </a:rPr>
              <a:t>There are currently no homeopathic products approved by FDA.”</a:t>
            </a:r>
          </a:p>
        </p:txBody>
      </p:sp>
      <p:pic>
        <p:nvPicPr>
          <p:cNvPr id="240"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41" name="FDA Website September 23, 2020"/>
          <p:cNvSpPr txBox="1"/>
          <p:nvPr/>
        </p:nvSpPr>
        <p:spPr>
          <a:xfrm>
            <a:off x="12876297" y="11488534"/>
            <a:ext cx="7224735"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buClr>
                <a:srgbClr val="0BD0D9"/>
              </a:buClr>
              <a:buFont typeface="Wingdings 2"/>
              <a:defRPr sz="4100" b="0" i="1">
                <a:solidFill>
                  <a:srgbClr val="293F83"/>
                </a:solidFill>
                <a:latin typeface="+mn-lt"/>
                <a:ea typeface="+mn-ea"/>
                <a:cs typeface="+mn-cs"/>
                <a:sym typeface="Avenir Heavy"/>
              </a:defRPr>
            </a:lvl1pPr>
          </a:lstStyle>
          <a:p>
            <a:pPr algn="r"/>
            <a:r>
              <a:rPr dirty="0"/>
              <a:t>FDA Website September 23, 2020</a:t>
            </a:r>
          </a:p>
        </p:txBody>
      </p:sp>
      <p:sp>
        <p:nvSpPr>
          <p:cNvPr id="242" name="Status of Homeopathic Remedies"/>
          <p:cNvSpPr txBox="1"/>
          <p:nvPr/>
        </p:nvSpPr>
        <p:spPr>
          <a:xfrm>
            <a:off x="5210555" y="2110381"/>
            <a:ext cx="13975589" cy="132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7000" b="0">
                <a:solidFill>
                  <a:srgbClr val="632423"/>
                </a:solidFill>
                <a:effectLst>
                  <a:outerShdw blurRad="12700" dist="25400" dir="2700000" rotWithShape="0">
                    <a:srgbClr val="DDDDDD"/>
                  </a:outerShdw>
                </a:effectLst>
                <a:latin typeface="+mn-lt"/>
                <a:ea typeface="+mn-ea"/>
                <a:cs typeface="+mn-cs"/>
                <a:sym typeface="Avenir Heavy"/>
              </a:defRPr>
            </a:lvl1pPr>
          </a:lstStyle>
          <a:p>
            <a:r>
              <a:rPr dirty="0"/>
              <a:t>Status of Homeopathic Remedies</a:t>
            </a:r>
          </a:p>
        </p:txBody>
      </p:sp>
      <p:sp>
        <p:nvSpPr>
          <p:cNvPr id="243" name="Rectangle"/>
          <p:cNvSpPr/>
          <p:nvPr/>
        </p:nvSpPr>
        <p:spPr>
          <a:xfrm>
            <a:off x="4912232" y="3647428"/>
            <a:ext cx="14941952" cy="1270001"/>
          </a:xfrm>
          <a:prstGeom prst="rect">
            <a:avLst/>
          </a:prstGeom>
          <a:gradFill>
            <a:gsLst>
              <a:gs pos="78212">
                <a:srgbClr val="5451A3"/>
              </a:gs>
              <a:gs pos="100000">
                <a:srgbClr val="A9A8D1"/>
              </a:gs>
              <a:gs pos="100000">
                <a:srgbClr val="FFFFFF"/>
              </a:gs>
            </a:gsLst>
            <a:path path="circle">
              <a:fillToRect l="37721" t="-19636" r="62278" b="119636"/>
            </a:path>
          </a:gradFill>
          <a:ln w="12700">
            <a:miter lim="400000"/>
          </a:ln>
          <a:effectLst>
            <a:outerShdw blurRad="355600" rotWithShape="0">
              <a:srgbClr val="000000">
                <a:alpha val="75000"/>
              </a:srgbClr>
            </a:outerShdw>
          </a:effectLst>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244" name="Unapproved Drugs"/>
          <p:cNvSpPr txBox="1"/>
          <p:nvPr/>
        </p:nvSpPr>
        <p:spPr>
          <a:xfrm>
            <a:off x="8458041" y="3661114"/>
            <a:ext cx="7696518" cy="1231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6500" b="0">
                <a:solidFill>
                  <a:srgbClr val="FFFFFF"/>
                </a:solidFill>
                <a:effectLst>
                  <a:outerShdw blurRad="12700" dist="25400" dir="2700000" rotWithShape="0">
                    <a:srgbClr val="DDDDDD"/>
                  </a:outerShdw>
                </a:effectLst>
                <a:latin typeface="+mn-lt"/>
                <a:ea typeface="+mn-ea"/>
                <a:cs typeface="+mn-cs"/>
                <a:sym typeface="Avenir Heavy"/>
              </a:defRPr>
            </a:lvl1pPr>
          </a:lstStyle>
          <a:p>
            <a:r>
              <a:rPr dirty="0"/>
              <a:t>Unapproved Drugs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70" name="–Johnny Appleseed"/>
          <p:cNvSpPr txBox="1">
            <a:spLocks noGrp="1"/>
          </p:cNvSpPr>
          <p:nvPr>
            <p:ph type="body" idx="21"/>
          </p:nvPr>
        </p:nvSpPr>
        <p:spPr>
          <a:prstGeom prst="rect">
            <a:avLst/>
          </a:prstGeom>
        </p:spPr>
        <p:txBody>
          <a:bodyPr/>
          <a:lstStyle/>
          <a:p>
            <a:r>
              <a:rPr dirty="0"/>
              <a:t>–Johnny Appleseed</a:t>
            </a:r>
          </a:p>
        </p:txBody>
      </p:sp>
      <p:sp>
        <p:nvSpPr>
          <p:cNvPr id="171" name="“Type a quote here.”"/>
          <p:cNvSpPr txBox="1">
            <a:spLocks noGrp="1"/>
          </p:cNvSpPr>
          <p:nvPr>
            <p:ph type="body" idx="22"/>
          </p:nvPr>
        </p:nvSpPr>
        <p:spPr>
          <a:prstGeom prst="rect">
            <a:avLst/>
          </a:prstGeom>
        </p:spPr>
        <p:txBody>
          <a:bodyPr/>
          <a:lstStyle/>
          <a:p>
            <a:r>
              <a:rPr dirty="0"/>
              <a:t>“Type a quote here.” </a:t>
            </a:r>
          </a:p>
        </p:txBody>
      </p:sp>
      <p:sp>
        <p:nvSpPr>
          <p:cNvPr id="172"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73" name="Homeopathic Remedies"/>
          <p:cNvSpPr txBox="1"/>
          <p:nvPr/>
        </p:nvSpPr>
        <p:spPr>
          <a:xfrm>
            <a:off x="5957906" y="2284412"/>
            <a:ext cx="10994998"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Dietary Supplements</a:t>
            </a: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74" name="How are homeopathic products regulated by the federal government?"/>
          <p:cNvSpPr txBox="1"/>
          <p:nvPr/>
        </p:nvSpPr>
        <p:spPr>
          <a:xfrm>
            <a:off x="3381527" y="4547458"/>
            <a:ext cx="15690546" cy="2886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0" marR="0" lvl="0" indent="0" algn="ctr" defTabSz="457200" rtl="0" eaLnBrk="1" fontAlgn="auto" latinLnBrk="0" hangingPunct="0">
              <a:lnSpc>
                <a:spcPct val="90000"/>
              </a:lnSpc>
              <a:spcBef>
                <a:spcPts val="1000"/>
              </a:spcBef>
              <a:spcAft>
                <a:spcPts val="0"/>
              </a:spcAft>
              <a:buClrTx/>
              <a:buSzTx/>
              <a:buFontTx/>
              <a:buNone/>
              <a:tabLst/>
              <a:defRPr/>
            </a:pPr>
            <a:r>
              <a:rPr kumimoji="0"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How are </a:t>
            </a: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Vitamins, Minerals, Amino Acids, Herbs and many other dietary substances  regu</a:t>
            </a:r>
            <a:r>
              <a:rPr kumimoji="0"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lated by the federal government? </a:t>
            </a:r>
            <a:endParaRPr kumimoji="0" sz="12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endParaRPr>
          </a:p>
        </p:txBody>
      </p:sp>
      <p:pic>
        <p:nvPicPr>
          <p:cNvPr id="175"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
        <p:nvSpPr>
          <p:cNvPr id="176" name="Drugs or Food?"/>
          <p:cNvSpPr txBox="1"/>
          <p:nvPr/>
        </p:nvSpPr>
        <p:spPr>
          <a:xfrm>
            <a:off x="8133519" y="7590237"/>
            <a:ext cx="6186563" cy="1483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0" marR="0" lvl="0" indent="0" algn="l" defTabSz="457200" rtl="0" eaLnBrk="1" fontAlgn="auto" latinLnBrk="0" hangingPunct="0">
              <a:lnSpc>
                <a:spcPct val="90000"/>
              </a:lnSpc>
              <a:spcBef>
                <a:spcPts val="1000"/>
              </a:spcBef>
              <a:spcAft>
                <a:spcPts val="0"/>
              </a:spcAft>
              <a:buClrTx/>
              <a:buSzTx/>
              <a:buFontTx/>
              <a:buNone/>
              <a:tabLst/>
              <a:defRPr/>
            </a:pPr>
            <a:r>
              <a:rPr kumimoji="0"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Drugs or Food? </a:t>
            </a:r>
            <a:endParaRPr kumimoji="0" sz="12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endParaRPr>
          </a:p>
        </p:txBody>
      </p:sp>
      <p:sp>
        <p:nvSpPr>
          <p:cNvPr id="177" name="Drugs!"/>
          <p:cNvSpPr txBox="1"/>
          <p:nvPr/>
        </p:nvSpPr>
        <p:spPr>
          <a:xfrm>
            <a:off x="7628999" y="9761383"/>
            <a:ext cx="7652802" cy="168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10400" i="1">
                <a:solidFill>
                  <a:srgbClr val="B02418"/>
                </a:solidFill>
                <a:effectLst>
                  <a:outerShdw blurRad="12700" dist="25400" dir="2700000" rotWithShape="0">
                    <a:srgbClr val="DDDDDD"/>
                  </a:outerShdw>
                </a:effectLst>
                <a:latin typeface="Times Roman"/>
                <a:ea typeface="Times Roman"/>
                <a:cs typeface="Times Roman"/>
                <a:sym typeface="Times Roman"/>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400" b="1" i="1" u="none" strike="noStrike" kern="0" cap="none" spc="0" normalizeH="0" baseline="0" noProof="0" dirty="0">
                <a:ln>
                  <a:noFill/>
                </a:ln>
                <a:solidFill>
                  <a:srgbClr val="B02418"/>
                </a:solidFill>
                <a:effectLst>
                  <a:outerShdw blurRad="12700" dist="25400" dir="2700000" rotWithShape="0">
                    <a:srgbClr val="DDDDDD"/>
                  </a:outerShdw>
                </a:effectLst>
                <a:uLnTx/>
                <a:uFillTx/>
                <a:latin typeface="Times Roman"/>
                <a:sym typeface="Times Roman"/>
              </a:rPr>
              <a:t>Food</a:t>
            </a:r>
            <a:r>
              <a:rPr kumimoji="0" sz="10400" b="1" i="1" u="none" strike="noStrike" kern="0" cap="none" spc="0" normalizeH="0" baseline="0" noProof="0" dirty="0">
                <a:ln>
                  <a:noFill/>
                </a:ln>
                <a:solidFill>
                  <a:srgbClr val="B02418"/>
                </a:solidFill>
                <a:effectLst>
                  <a:outerShdw blurRad="12700" dist="25400" dir="2700000" rotWithShape="0">
                    <a:srgbClr val="DDDDDD"/>
                  </a:outerShdw>
                </a:effectLst>
                <a:uLnTx/>
                <a:uFillTx/>
                <a:latin typeface="Times Roman"/>
                <a:sym typeface="Times Roman"/>
              </a:rPr>
              <a:t>!</a:t>
            </a:r>
          </a:p>
        </p:txBody>
      </p:sp>
    </p:spTree>
    <p:extLst>
      <p:ext uri="{BB962C8B-B14F-4D97-AF65-F5344CB8AC3E}">
        <p14:creationId xmlns:p14="http://schemas.microsoft.com/office/powerpoint/2010/main" val="25432155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45958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5589254" y="3148015"/>
            <a:ext cx="13205538" cy="6258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Heavy"/>
                <a:sym typeface="Avenir Heavy"/>
              </a:rPr>
              <a:t>Where do people turn </a:t>
            </a: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Heavy"/>
                <a:sym typeface="Avenir Heavy"/>
              </a:rPr>
              <a:t>when they need </a:t>
            </a:r>
            <a:r>
              <a:rPr lang="en-US" dirty="0">
                <a:solidFill>
                  <a:srgbClr val="293F83"/>
                </a:solidFill>
                <a:latin typeface="Avenir Heavy"/>
              </a:rPr>
              <a:t>healing</a:t>
            </a:r>
            <a:r>
              <a:rPr kumimoji="0" lang="en-US" sz="100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Heavy"/>
                <a:sym typeface="Avenir Heavy"/>
              </a:rPr>
              <a:t>?</a:t>
            </a:r>
          </a:p>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0000" b="0" i="0" u="none" strike="noStrike" kern="0" cap="none" spc="0" normalizeH="0" baseline="0" noProof="0" dirty="0">
              <a:ln>
                <a:noFill/>
              </a:ln>
              <a:solidFill>
                <a:srgbClr val="7030A0"/>
              </a:solidFill>
              <a:effectLst>
                <a:outerShdw blurRad="12700" dist="25400" dir="2700000" rotWithShape="0">
                  <a:srgbClr val="DDDDDD"/>
                </a:outerShdw>
              </a:effectLst>
              <a:uLnTx/>
              <a:uFillTx/>
              <a:latin typeface="Avenir Heavy"/>
              <a:sym typeface="Avenir Heavy"/>
            </a:endParaRPr>
          </a:p>
          <a:p>
            <a:pPr marL="0" marR="0" lvl="0" indent="0" algn="ctr" defTabSz="457200" rtl="0" eaLnBrk="1" fontAlgn="auto" latinLnBrk="0" hangingPunct="0">
              <a:lnSpc>
                <a:spcPct val="100000"/>
              </a:lnSpc>
              <a:spcBef>
                <a:spcPts val="0"/>
              </a:spcBef>
              <a:spcAft>
                <a:spcPts val="0"/>
              </a:spcAft>
              <a:buClrTx/>
              <a:buSzTx/>
              <a:buFontTx/>
              <a:buNone/>
              <a:tabLst/>
              <a:defRPr/>
            </a:pPr>
            <a:r>
              <a:rPr lang="en-US" dirty="0">
                <a:solidFill>
                  <a:srgbClr val="B02418"/>
                </a:solidFill>
                <a:latin typeface="Avenir Heavy"/>
              </a:rPr>
              <a:t>Seeking trusted sources</a:t>
            </a: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221592507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236" name="–Johnny Appleseed"/>
          <p:cNvSpPr txBox="1">
            <a:spLocks noGrp="1"/>
          </p:cNvSpPr>
          <p:nvPr>
            <p:ph type="body" idx="21"/>
          </p:nvPr>
        </p:nvSpPr>
        <p:spPr>
          <a:prstGeom prst="rect">
            <a:avLst/>
          </a:prstGeom>
        </p:spPr>
        <p:txBody>
          <a:bodyPr/>
          <a:lstStyle/>
          <a:p>
            <a:r>
              <a:rPr dirty="0"/>
              <a:t>–Johnny Appleseed</a:t>
            </a:r>
          </a:p>
        </p:txBody>
      </p:sp>
      <p:sp>
        <p:nvSpPr>
          <p:cNvPr id="237" name="“Type a quote here.”"/>
          <p:cNvSpPr txBox="1">
            <a:spLocks noGrp="1"/>
          </p:cNvSpPr>
          <p:nvPr>
            <p:ph type="body" idx="22"/>
          </p:nvPr>
        </p:nvSpPr>
        <p:spPr>
          <a:prstGeom prst="rect">
            <a:avLst/>
          </a:prstGeom>
        </p:spPr>
        <p:txBody>
          <a:bodyPr/>
          <a:lstStyle/>
          <a:p>
            <a:r>
              <a:rPr dirty="0"/>
              <a:t>“Type a quote here.” </a:t>
            </a:r>
          </a:p>
        </p:txBody>
      </p:sp>
      <p:sp>
        <p:nvSpPr>
          <p:cNvPr id="23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239" name="“Under the Federal Food, Drug, and Cosmetic Act, homeopathic products are subject to the same requirements related to approval, adulteration and misbranding as other drug products. There are currently no homeopathic products approved by FDA.”"/>
          <p:cNvSpPr txBox="1"/>
          <p:nvPr/>
        </p:nvSpPr>
        <p:spPr>
          <a:xfrm>
            <a:off x="4063754" y="7296567"/>
            <a:ext cx="16638908"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algn="l" defTabSz="914400" rtl="0" eaLnBrk="1" fontAlgn="auto" latinLnBrk="0" hangingPunct="0">
              <a:lnSpc>
                <a:spcPct val="100000"/>
              </a:lnSpc>
              <a:spcBef>
                <a:spcPts val="0"/>
              </a:spcBef>
              <a:spcAft>
                <a:spcPts val="0"/>
              </a:spcAft>
              <a:buClr>
                <a:srgbClr val="0BD0D9"/>
              </a:buClr>
              <a:buSzTx/>
              <a:buFont typeface="Wingdings 2"/>
              <a:buNone/>
              <a:tabLst/>
              <a:defRPr sz="4500" b="0" i="1">
                <a:solidFill>
                  <a:srgbClr val="293F83"/>
                </a:solidFill>
                <a:latin typeface="+mn-lt"/>
                <a:ea typeface="+mn-ea"/>
                <a:cs typeface="+mn-cs"/>
                <a:sym typeface="Avenir Heavy"/>
              </a:defRPr>
            </a:pPr>
            <a:endParaRPr kumimoji="0" sz="4500" b="0" i="1" u="none" strike="noStrike" kern="0" cap="none" spc="0" normalizeH="0" baseline="0" noProof="0" dirty="0">
              <a:ln>
                <a:noFill/>
              </a:ln>
              <a:solidFill>
                <a:srgbClr val="B02418"/>
              </a:solidFill>
              <a:effectLst/>
              <a:uLnTx/>
              <a:uFillTx/>
              <a:latin typeface="Avenir Heavy"/>
              <a:sym typeface="Avenir Heavy"/>
            </a:endParaRPr>
          </a:p>
        </p:txBody>
      </p:sp>
      <p:pic>
        <p:nvPicPr>
          <p:cNvPr id="240"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
        <p:nvSpPr>
          <p:cNvPr id="241" name="FDA Website September 23, 2020"/>
          <p:cNvSpPr txBox="1"/>
          <p:nvPr/>
        </p:nvSpPr>
        <p:spPr>
          <a:xfrm>
            <a:off x="19998376" y="11488534"/>
            <a:ext cx="102656"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buClr>
                <a:srgbClr val="0BD0D9"/>
              </a:buClr>
              <a:buFont typeface="Wingdings 2"/>
              <a:defRPr sz="4100" b="0" i="1">
                <a:solidFill>
                  <a:srgbClr val="293F83"/>
                </a:solidFill>
                <a:latin typeface="+mn-lt"/>
                <a:ea typeface="+mn-ea"/>
                <a:cs typeface="+mn-cs"/>
                <a:sym typeface="Avenir Heavy"/>
              </a:defRPr>
            </a:lvl1pPr>
          </a:lstStyle>
          <a:p>
            <a:pPr marL="0" marR="0" lvl="0" indent="0" algn="r" defTabSz="914400" rtl="0" eaLnBrk="1" fontAlgn="auto" latinLnBrk="0" hangingPunct="0">
              <a:lnSpc>
                <a:spcPct val="100000"/>
              </a:lnSpc>
              <a:spcBef>
                <a:spcPts val="0"/>
              </a:spcBef>
              <a:spcAft>
                <a:spcPts val="0"/>
              </a:spcAft>
              <a:buClr>
                <a:srgbClr val="0BD0D9"/>
              </a:buClr>
              <a:buSzTx/>
              <a:buFont typeface="Wingdings 2"/>
              <a:buNone/>
              <a:tabLst/>
              <a:defRPr/>
            </a:pPr>
            <a:endParaRPr kumimoji="0" sz="4100" b="0" i="1" u="none" strike="noStrike" kern="0" cap="none" spc="0" normalizeH="0" baseline="0" noProof="0" dirty="0">
              <a:ln>
                <a:noFill/>
              </a:ln>
              <a:solidFill>
                <a:srgbClr val="293F83"/>
              </a:solidFill>
              <a:effectLst/>
              <a:uLnTx/>
              <a:uFillTx/>
              <a:latin typeface="Avenir Heavy"/>
              <a:sym typeface="Avenir Heavy"/>
            </a:endParaRPr>
          </a:p>
        </p:txBody>
      </p:sp>
      <p:sp>
        <p:nvSpPr>
          <p:cNvPr id="242" name="Status of Homeopathic Remedies"/>
          <p:cNvSpPr txBox="1"/>
          <p:nvPr/>
        </p:nvSpPr>
        <p:spPr>
          <a:xfrm>
            <a:off x="6021241" y="3688956"/>
            <a:ext cx="1234152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7000" b="0">
                <a:solidFill>
                  <a:srgbClr val="632423"/>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7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US </a:t>
            </a:r>
            <a:r>
              <a:rPr kumimoji="0" sz="7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Status of </a:t>
            </a:r>
            <a:r>
              <a:rPr kumimoji="0" lang="en-US" sz="7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Dietary Supplements</a:t>
            </a:r>
            <a:endParaRPr kumimoji="0" sz="7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243" name="Rectangle"/>
          <p:cNvSpPr/>
          <p:nvPr/>
        </p:nvSpPr>
        <p:spPr>
          <a:xfrm>
            <a:off x="4270174" y="6419433"/>
            <a:ext cx="14941952" cy="3792625"/>
          </a:xfrm>
          <a:prstGeom prst="rect">
            <a:avLst/>
          </a:prstGeom>
          <a:gradFill>
            <a:gsLst>
              <a:gs pos="78212">
                <a:srgbClr val="5451A3"/>
              </a:gs>
              <a:gs pos="100000">
                <a:srgbClr val="A9A8D1"/>
              </a:gs>
              <a:gs pos="100000">
                <a:srgbClr val="FFFFFF"/>
              </a:gs>
            </a:gsLst>
            <a:path path="circle">
              <a:fillToRect l="37721" t="-19636" r="62278" b="119636"/>
            </a:path>
          </a:gradFill>
          <a:ln w="12700">
            <a:miter lim="400000"/>
          </a:ln>
          <a:effectLst>
            <a:outerShdw blurRad="355600" rotWithShape="0">
              <a:srgbClr val="000000">
                <a:alpha val="75000"/>
              </a:srgbClr>
            </a:outerShdw>
          </a:effec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244" name="Unapproved Drugs"/>
          <p:cNvSpPr txBox="1"/>
          <p:nvPr/>
        </p:nvSpPr>
        <p:spPr>
          <a:xfrm>
            <a:off x="4270173" y="6620114"/>
            <a:ext cx="14927557" cy="3103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57200">
              <a:defRPr sz="65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65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Generally Regarded as Safe (GRAS)</a:t>
            </a:r>
          </a:p>
          <a:p>
            <a:pPr marL="0" marR="0" lvl="0" indent="0" algn="ctr" defTabSz="457200" rtl="0" eaLnBrk="1" fontAlgn="auto" latinLnBrk="0" hangingPunct="0">
              <a:lnSpc>
                <a:spcPct val="100000"/>
              </a:lnSpc>
              <a:spcBef>
                <a:spcPts val="0"/>
              </a:spcBef>
              <a:spcAft>
                <a:spcPts val="0"/>
              </a:spcAft>
              <a:buClrTx/>
              <a:buSzTx/>
              <a:buFontTx/>
              <a:buNone/>
              <a:tabLst/>
              <a:defRPr/>
            </a:pPr>
            <a:r>
              <a:rPr lang="en-US" dirty="0">
                <a:latin typeface="Avenir Heavy"/>
              </a:rPr>
              <a:t>Burden of Proof on government to show harm before restricting.</a:t>
            </a:r>
            <a:r>
              <a:rPr kumimoji="0" sz="65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 </a:t>
            </a:r>
          </a:p>
        </p:txBody>
      </p:sp>
    </p:spTree>
    <p:extLst>
      <p:ext uri="{BB962C8B-B14F-4D97-AF65-F5344CB8AC3E}">
        <p14:creationId xmlns:p14="http://schemas.microsoft.com/office/powerpoint/2010/main" val="22136674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1382202"/>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0" name="Rectangle"/>
          <p:cNvSpPr/>
          <p:nvPr/>
        </p:nvSpPr>
        <p:spPr>
          <a:xfrm>
            <a:off x="3648422" y="3736591"/>
            <a:ext cx="17087156" cy="4697611"/>
          </a:xfrm>
          <a:prstGeom prst="rect">
            <a:avLst/>
          </a:prstGeom>
          <a:solidFill>
            <a:srgbClr val="5451A3"/>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8065276" y="5120729"/>
            <a:ext cx="8430193"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Occupation Law</a:t>
            </a:r>
            <a:endParaRPr kumimoji="0" sz="100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endParaRP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69123582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47" name="State of Minnesota Practice of Medicine Defined"/>
          <p:cNvSpPr txBox="1"/>
          <p:nvPr/>
        </p:nvSpPr>
        <p:spPr>
          <a:xfrm>
            <a:off x="2632724" y="2050748"/>
            <a:ext cx="18254997"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defRPr sz="10000" b="0">
                <a:solidFill>
                  <a:srgbClr val="632423"/>
                </a:solidFill>
                <a:effectLst>
                  <a:outerShdw blurRad="12700" dist="25400" dir="2700000" rotWithShape="0">
                    <a:srgbClr val="DDDDDD"/>
                  </a:outerShdw>
                </a:effectLst>
                <a:latin typeface="+mn-lt"/>
                <a:ea typeface="+mn-ea"/>
                <a:cs typeface="+mn-cs"/>
                <a:sym typeface="Avenir Heavy"/>
              </a:defRPr>
            </a:pPr>
            <a:r>
              <a:rPr lang="en-US" dirty="0"/>
              <a:t>Who Can Practice the Healing Arts </a:t>
            </a:r>
          </a:p>
          <a:p>
            <a:pPr defTabSz="457200">
              <a:defRPr sz="10000" b="0">
                <a:solidFill>
                  <a:srgbClr val="632423"/>
                </a:solidFill>
                <a:effectLst>
                  <a:outerShdw blurRad="12700" dist="25400" dir="2700000" rotWithShape="0">
                    <a:srgbClr val="DDDDDD"/>
                  </a:outerShdw>
                </a:effectLst>
                <a:latin typeface="+mn-lt"/>
                <a:ea typeface="+mn-ea"/>
                <a:cs typeface="+mn-cs"/>
                <a:sym typeface="Avenir Heavy"/>
              </a:defRPr>
            </a:pPr>
            <a:r>
              <a:rPr lang="en-US" dirty="0"/>
              <a:t>in your locality?</a:t>
            </a: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3492672" y="5693633"/>
            <a:ext cx="17038837" cy="6519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r>
              <a:rPr lang="en-US" sz="6000" b="1" dirty="0"/>
              <a:t>Practice of Medicine Defined</a:t>
            </a:r>
            <a:endParaRPr lang="en-US" dirty="0"/>
          </a:p>
          <a:p>
            <a:r>
              <a:rPr lang="en-US" dirty="0"/>
              <a:t>…</a:t>
            </a:r>
            <a:r>
              <a:rPr dirty="0"/>
              <a:t>(3) Offers or undertakes to prevent or diagnose, correct or treat by any means, methods, devices, or instrumentalities, any disease, illness, pain, wound, fracture, infirmity, deformity, or defect of any person</a:t>
            </a:r>
            <a:r>
              <a:rPr lang="en-US" dirty="0"/>
              <a:t>…</a:t>
            </a:r>
          </a:p>
          <a:p>
            <a:endParaRPr lang="en-US" dirty="0"/>
          </a:p>
          <a:p>
            <a:pPr algn="r"/>
            <a:r>
              <a:rPr lang="en-US" dirty="0"/>
              <a:t>Unlicensed = Gross misdemeanor</a:t>
            </a:r>
          </a:p>
          <a:p>
            <a:pPr algn="r"/>
            <a:r>
              <a:rPr lang="en-US" dirty="0"/>
              <a:t>					MN Stat 147</a:t>
            </a:r>
            <a:endParaRPr dirty="0"/>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7" name="State of Minnesota Practice of Medicine Defined"/>
          <p:cNvSpPr txBox="1"/>
          <p:nvPr/>
        </p:nvSpPr>
        <p:spPr>
          <a:xfrm>
            <a:off x="2422727" y="2820190"/>
            <a:ext cx="1867498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Exemptions to State Licensing Law</a:t>
            </a: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3497713" y="4990281"/>
            <a:ext cx="17038837" cy="6078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609600" marR="0" lvl="0" indent="-609600" algn="l" defTabSz="457200" rtl="0" eaLnBrk="1" fontAlgn="auto" latinLnBrk="0" hangingPunct="1">
              <a:lnSpc>
                <a:spcPct val="100000"/>
              </a:lnSpc>
              <a:spcBef>
                <a:spcPts val="1000"/>
              </a:spcBef>
              <a:spcAft>
                <a:spcPts val="0"/>
              </a:spcAft>
              <a:buClr>
                <a:srgbClr val="5FCBEF"/>
              </a:buClr>
              <a:buSzPct val="80000"/>
              <a:buFontTx/>
              <a:buNone/>
              <a:tabLst/>
              <a:defRPr/>
            </a:pPr>
            <a:r>
              <a:rPr kumimoji="0" lang="en-US" altLang="en-US" sz="4000" i="0" u="none" strike="noStrike" kern="1200" cap="none" spc="0" normalizeH="0" baseline="0" noProof="0" dirty="0">
                <a:ln>
                  <a:noFill/>
                </a:ln>
                <a:solidFill>
                  <a:srgbClr val="002060"/>
                </a:solidFill>
                <a:effectLst/>
                <a:uLnTx/>
                <a:uFillTx/>
                <a:latin typeface="Trebuchet MS" panose="020B0603020202020204"/>
                <a:ea typeface="+mn-ea"/>
                <a:cs typeface="Times New Roman" panose="02020603050405020304" pitchFamily="18" charset="0"/>
              </a:rPr>
              <a:t>…(11) A Christian Scientist or other person who endeavors to prevent or cure disease or suffering exclusively </a:t>
            </a:r>
            <a:r>
              <a:rPr kumimoji="0" lang="en-US" altLang="en-US" sz="4000" i="0" u="none" strike="noStrike" kern="1200" cap="none" spc="0" normalizeH="0" baseline="0" noProof="0" dirty="0">
                <a:ln>
                  <a:noFill/>
                </a:ln>
                <a:solidFill>
                  <a:srgbClr val="B02418"/>
                </a:solidFill>
                <a:effectLst>
                  <a:outerShdw blurRad="38100" dist="38100" dir="2700000" algn="tl">
                    <a:srgbClr val="000000"/>
                  </a:outerShdw>
                </a:effectLst>
                <a:uLnTx/>
                <a:uFillTx/>
                <a:latin typeface="Trebuchet MS" panose="020B0603020202020204"/>
                <a:ea typeface="+mn-ea"/>
                <a:cs typeface="Times New Roman" panose="02020603050405020304" pitchFamily="18" charset="0"/>
              </a:rPr>
              <a:t>by mental or a spiritual means or by prayer</a:t>
            </a:r>
            <a:r>
              <a:rPr kumimoji="0" lang="en-US" altLang="en-US" sz="4000" i="0" u="none" strike="noStrike" kern="1200" cap="none" spc="0" normalizeH="0" baseline="0" noProof="0" dirty="0">
                <a:ln>
                  <a:noFill/>
                </a:ln>
                <a:solidFill>
                  <a:srgbClr val="B02418"/>
                </a:solidFill>
                <a:effectLst/>
                <a:uLnTx/>
                <a:uFillTx/>
                <a:latin typeface="Trebuchet MS" panose="020B0603020202020204"/>
                <a:ea typeface="+mn-ea"/>
                <a:cs typeface="Times New Roman" panose="02020603050405020304" pitchFamily="18" charset="0"/>
              </a:rPr>
              <a:t>.”…</a:t>
            </a:r>
          </a:p>
          <a:p>
            <a:pPr marL="609600" marR="0" lvl="0" indent="-609600" algn="l" defTabSz="457200" rtl="0" eaLnBrk="1" fontAlgn="auto" latinLnBrk="0" hangingPunct="1">
              <a:lnSpc>
                <a:spcPct val="100000"/>
              </a:lnSpc>
              <a:spcBef>
                <a:spcPts val="1000"/>
              </a:spcBef>
              <a:spcAft>
                <a:spcPts val="0"/>
              </a:spcAft>
              <a:buClr>
                <a:srgbClr val="5FCBEF"/>
              </a:buClr>
              <a:buSzPct val="80000"/>
              <a:buFontTx/>
              <a:buNone/>
              <a:tabLst/>
              <a:defRPr/>
            </a:pPr>
            <a:r>
              <a:rPr kumimoji="0" lang="en-US" altLang="en-US" sz="4000" i="0" u="none" strike="noStrike" kern="1200" cap="none" spc="0" normalizeH="0" baseline="0" noProof="0" dirty="0">
                <a:ln>
                  <a:noFill/>
                </a:ln>
                <a:solidFill>
                  <a:srgbClr val="000099"/>
                </a:solidFill>
                <a:effectLst/>
                <a:uLnTx/>
                <a:uFillTx/>
                <a:latin typeface="Trebuchet MS" panose="020B0603020202020204"/>
                <a:ea typeface="+mn-ea"/>
                <a:cs typeface="Times New Roman" panose="02020603050405020304" pitchFamily="18" charset="0"/>
              </a:rPr>
              <a:t> </a:t>
            </a:r>
          </a:p>
          <a:p>
            <a:pPr marL="400050" marR="0" lvl="1" indent="0" algn="l" defTabSz="457200" rtl="0" eaLnBrk="1" fontAlgn="auto" latinLnBrk="0" hangingPunct="1">
              <a:lnSpc>
                <a:spcPct val="100000"/>
              </a:lnSpc>
              <a:spcBef>
                <a:spcPts val="1000"/>
              </a:spcBef>
              <a:spcAft>
                <a:spcPts val="0"/>
              </a:spcAft>
              <a:buClr>
                <a:srgbClr val="5FCBEF"/>
              </a:buClr>
              <a:buSzPct val="80000"/>
              <a:buFont typeface="Wingdings 3" panose="05040102010807070707" pitchFamily="18" charset="2"/>
              <a:buNone/>
              <a:tabLst/>
              <a:defRPr/>
            </a:pPr>
            <a:r>
              <a:rPr kumimoji="0" lang="en-US" altLang="en-US" sz="4000" b="0" i="0" u="none" strike="noStrike" kern="1200" cap="none" spc="0" normalizeH="0" baseline="0" noProof="0" dirty="0">
                <a:ln>
                  <a:noFill/>
                </a:ln>
                <a:solidFill>
                  <a:srgbClr val="002060"/>
                </a:solidFill>
                <a:effectLst/>
                <a:uLnTx/>
                <a:uFillTx/>
                <a:latin typeface="Trebuchet MS" panose="020B0603020202020204"/>
                <a:ea typeface="+mn-ea"/>
                <a:cs typeface="Times New Roman" panose="02020603050405020304" pitchFamily="18" charset="0"/>
              </a:rPr>
              <a:t>(15) An </a:t>
            </a:r>
            <a:r>
              <a:rPr kumimoji="0" lang="en-US" altLang="en-US" sz="4000" b="0" i="0" u="none" strike="noStrike" kern="1200" cap="none" spc="0" normalizeH="0" baseline="0" noProof="0" dirty="0">
                <a:ln>
                  <a:noFill/>
                </a:ln>
                <a:solidFill>
                  <a:srgbClr val="B02418"/>
                </a:solidFill>
                <a:effectLst>
                  <a:outerShdw blurRad="38100" dist="38100" dir="2700000" algn="tl">
                    <a:srgbClr val="000000"/>
                  </a:outerShdw>
                </a:effectLst>
                <a:uLnTx/>
                <a:uFillTx/>
                <a:latin typeface="Trebuchet MS" panose="020B0603020202020204"/>
                <a:ea typeface="+mn-ea"/>
                <a:cs typeface="Times New Roman" panose="02020603050405020304" pitchFamily="18" charset="0"/>
              </a:rPr>
              <a:t>unlicensed complementary and alternative health care practitioner</a:t>
            </a:r>
            <a:r>
              <a:rPr kumimoji="0" lang="en-US" altLang="en-US" sz="4000" b="0" i="0" u="none" strike="noStrike" kern="1200" cap="none" spc="0" normalizeH="0" baseline="0" noProof="0" dirty="0">
                <a:ln>
                  <a:noFill/>
                </a:ln>
                <a:solidFill>
                  <a:srgbClr val="B02418"/>
                </a:solidFill>
                <a:effectLst/>
                <a:uLnTx/>
                <a:uFillTx/>
                <a:latin typeface="Trebuchet MS" panose="020B0603020202020204"/>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002060"/>
                </a:solidFill>
                <a:effectLst/>
                <a:uLnTx/>
                <a:uFillTx/>
                <a:latin typeface="Trebuchet MS" panose="020B0603020202020204"/>
                <a:ea typeface="+mn-ea"/>
                <a:cs typeface="Times New Roman" panose="02020603050405020304" pitchFamily="18" charset="0"/>
              </a:rPr>
              <a:t>practicing according to chapter 146A.</a:t>
            </a:r>
            <a:r>
              <a:rPr kumimoji="0" lang="en-US" altLang="en-US" sz="4000" b="0" i="0" u="none" strike="noStrike" kern="1200" cap="none" spc="0" normalizeH="0" baseline="0" noProof="0" dirty="0">
                <a:ln>
                  <a:noFill/>
                </a:ln>
                <a:solidFill>
                  <a:srgbClr val="002060"/>
                </a:solidFill>
                <a:effectLst/>
                <a:uLnTx/>
                <a:uFillTx/>
                <a:latin typeface="Trebuchet MS" panose="020B0603020202020204"/>
                <a:ea typeface="+mn-ea"/>
                <a:cs typeface="+mn-cs"/>
              </a:rPr>
              <a:t> </a:t>
            </a:r>
          </a:p>
          <a:p>
            <a:pPr marL="609600" marR="0" lvl="0" indent="-609600" algn="l" defTabSz="457200" rtl="0" eaLnBrk="1" fontAlgn="auto" latinLnBrk="0" hangingPunct="1">
              <a:lnSpc>
                <a:spcPct val="100000"/>
              </a:lnSpc>
              <a:spcBef>
                <a:spcPts val="1000"/>
              </a:spcBef>
              <a:spcAft>
                <a:spcPts val="0"/>
              </a:spcAft>
              <a:buClr>
                <a:srgbClr val="5FCBEF"/>
              </a:buClr>
              <a:buSzPct val="80000"/>
              <a:buFontTx/>
              <a:buNone/>
              <a:tabLst/>
              <a:defRPr/>
            </a:pPr>
            <a:r>
              <a:rPr kumimoji="0" lang="en-US" altLang="en-US" sz="4000" b="1" i="0" u="none" strike="noStrike" kern="1200" cap="none" spc="0" normalizeH="0" baseline="0" noProof="0" dirty="0">
                <a:ln>
                  <a:noFill/>
                </a:ln>
                <a:solidFill>
                  <a:srgbClr val="002060"/>
                </a:solidFill>
                <a:effectLst/>
                <a:uLnTx/>
                <a:uFillTx/>
                <a:latin typeface="Trebuchet MS" panose="020B0603020202020204"/>
                <a:ea typeface="+mn-ea"/>
                <a:cs typeface="Times New Roman" panose="02020603050405020304" pitchFamily="18" charset="0"/>
              </a:rPr>
              <a:t>						</a:t>
            </a:r>
          </a:p>
          <a:p>
            <a:pPr marL="609600" marR="0" lvl="0" indent="-609600" algn="r" defTabSz="457200" rtl="0" eaLnBrk="1" fontAlgn="auto" latinLnBrk="0" hangingPunct="1">
              <a:lnSpc>
                <a:spcPct val="100000"/>
              </a:lnSpc>
              <a:spcBef>
                <a:spcPts val="1000"/>
              </a:spcBef>
              <a:spcAft>
                <a:spcPts val="0"/>
              </a:spcAft>
              <a:buClr>
                <a:srgbClr val="5FCBEF"/>
              </a:buClr>
              <a:buSzPct val="80000"/>
              <a:buFontTx/>
              <a:buNone/>
              <a:tabLst/>
              <a:defRPr/>
            </a:pPr>
            <a:r>
              <a:rPr kumimoji="0" lang="en-US" altLang="en-US" sz="1800" b="1" i="0" u="none" strike="noStrike" kern="1200" cap="none" spc="0" normalizeH="0" baseline="0" noProof="0" dirty="0">
                <a:ln>
                  <a:noFill/>
                </a:ln>
                <a:solidFill>
                  <a:srgbClr val="002060"/>
                </a:solidFill>
                <a:effectLst/>
                <a:uLnTx/>
                <a:uFillTx/>
                <a:latin typeface="Trebuchet MS" panose="020B0603020202020204"/>
                <a:ea typeface="+mn-ea"/>
                <a:cs typeface="Times New Roman" panose="02020603050405020304" pitchFamily="18" charset="0"/>
              </a:rPr>
              <a:t>						</a:t>
            </a:r>
            <a:r>
              <a:rPr kumimoji="0" lang="en-US" altLang="en-US" sz="2400" b="1" i="0" u="none" strike="noStrike" kern="1200" cap="none" spc="0" normalizeH="0" baseline="0" noProof="0" dirty="0">
                <a:ln>
                  <a:noFill/>
                </a:ln>
                <a:solidFill>
                  <a:srgbClr val="002060"/>
                </a:solidFill>
                <a:effectLst/>
                <a:uLnTx/>
                <a:uFillTx/>
                <a:latin typeface="Trebuchet MS" panose="020B0603020202020204"/>
                <a:ea typeface="+mn-ea"/>
                <a:cs typeface="Times New Roman" panose="02020603050405020304" pitchFamily="18" charset="0"/>
              </a:rPr>
              <a:t>Minnesota Statute 147.019</a:t>
            </a:r>
            <a:endParaRPr kumimoji="0" lang="en-US" altLang="en-US" sz="2400" b="1" i="0" u="none" strike="noStrike" kern="1200" cap="none" spc="0" normalizeH="0" baseline="0" noProof="0" dirty="0">
              <a:ln>
                <a:noFill/>
              </a:ln>
              <a:solidFill>
                <a:srgbClr val="002060"/>
              </a:solidFill>
              <a:effectLst/>
              <a:uLnTx/>
              <a:uFillTx/>
              <a:latin typeface="Trebuchet MS" panose="020B0603020202020204"/>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5100" b="0" i="1" u="none" strike="noStrike" kern="0" cap="none" spc="0" normalizeH="0" baseline="0" noProof="0" dirty="0">
              <a:ln>
                <a:noFill/>
              </a:ln>
              <a:solidFill>
                <a:srgbClr val="293F83"/>
              </a:solidFill>
              <a:effectLst/>
              <a:uLnTx/>
              <a:uFillTx/>
              <a:latin typeface="Avenir Heavy"/>
              <a:sym typeface="Avenir Heavy"/>
            </a:endParaRP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192531326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56" name="–Johnny Appleseed"/>
          <p:cNvSpPr txBox="1">
            <a:spLocks noGrp="1"/>
          </p:cNvSpPr>
          <p:nvPr>
            <p:ph type="body" idx="21"/>
          </p:nvPr>
        </p:nvSpPr>
        <p:spPr>
          <a:prstGeom prst="rect">
            <a:avLst/>
          </a:prstGeom>
        </p:spPr>
        <p:txBody>
          <a:bodyPr/>
          <a:lstStyle/>
          <a:p>
            <a:r>
              <a:rPr dirty="0"/>
              <a:t>–Johnny Appleseed</a:t>
            </a:r>
          </a:p>
        </p:txBody>
      </p:sp>
      <p:sp>
        <p:nvSpPr>
          <p:cNvPr id="157" name="“Type a quote here.”"/>
          <p:cNvSpPr txBox="1">
            <a:spLocks noGrp="1"/>
          </p:cNvSpPr>
          <p:nvPr>
            <p:ph type="body" idx="22"/>
          </p:nvPr>
        </p:nvSpPr>
        <p:spPr>
          <a:prstGeom prst="rect">
            <a:avLst/>
          </a:prstGeom>
        </p:spPr>
        <p:txBody>
          <a:bodyPr/>
          <a:lstStyle/>
          <a:p>
            <a:r>
              <a:rPr dirty="0"/>
              <a:t>“Type a quote here.” </a:t>
            </a:r>
          </a:p>
        </p:txBody>
      </p:sp>
      <p:sp>
        <p:nvSpPr>
          <p:cNvPr id="15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59" name="EXEMPTION:  MN 146A  Complementary and Alternative Practices  include but are not limited to:"/>
          <p:cNvSpPr txBox="1"/>
          <p:nvPr/>
        </p:nvSpPr>
        <p:spPr>
          <a:xfrm>
            <a:off x="4569930" y="1922100"/>
            <a:ext cx="14380539" cy="2523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ct val="80000"/>
              </a:lnSpc>
              <a:defRPr sz="6500" b="0">
                <a:solidFill>
                  <a:srgbClr val="632423"/>
                </a:solidFill>
                <a:effectLst>
                  <a:outerShdw blurRad="12700" dist="25400" dir="2700000" rotWithShape="0">
                    <a:srgbClr val="DDDDDD"/>
                  </a:outerShdw>
                </a:effectLst>
                <a:latin typeface="+mn-lt"/>
                <a:ea typeface="+mn-ea"/>
                <a:cs typeface="+mn-cs"/>
                <a:sym typeface="Avenir Heavy"/>
              </a:defRPr>
            </a:pPr>
            <a:r>
              <a:rPr lang="en-US" dirty="0"/>
              <a:t>2000 </a:t>
            </a:r>
            <a:r>
              <a:rPr dirty="0"/>
              <a:t>EXEMPTION:  MN 146A </a:t>
            </a:r>
            <a:br>
              <a:rPr dirty="0"/>
            </a:br>
            <a:r>
              <a:rPr dirty="0"/>
              <a:t>Complementary and Alternative Practices </a:t>
            </a:r>
            <a:br>
              <a:rPr dirty="0"/>
            </a:br>
            <a:r>
              <a:rPr u="sng" dirty="0"/>
              <a:t>include but are not limited to</a:t>
            </a:r>
            <a:r>
              <a:rPr u="sng" dirty="0">
                <a:latin typeface="Calibri"/>
                <a:ea typeface="Calibri"/>
                <a:cs typeface="Calibri"/>
                <a:sym typeface="Calibri"/>
              </a:rPr>
              <a:t>:</a:t>
            </a:r>
          </a:p>
        </p:txBody>
      </p:sp>
      <p:sp>
        <p:nvSpPr>
          <p:cNvPr id="160" name="(1) acupressure; (2) anthroposophy; (3) aroma therapy; (4) ayurveda; (5) cranial sacral therapy; (6) culturally traditional healing practices; (7) detoxification practices and therapies; (8) energetic healing; (9)polarity  therapy; (10) folk practices; ("/>
          <p:cNvSpPr txBox="1"/>
          <p:nvPr/>
        </p:nvSpPr>
        <p:spPr>
          <a:xfrm>
            <a:off x="3240781" y="4897536"/>
            <a:ext cx="17641492" cy="6873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3600" b="0" i="1">
                <a:solidFill>
                  <a:srgbClr val="293F83"/>
                </a:solidFill>
                <a:latin typeface="+mn-lt"/>
                <a:ea typeface="+mn-ea"/>
                <a:cs typeface="+mn-cs"/>
                <a:sym typeface="Avenir Heavy"/>
              </a:defRPr>
            </a:lvl1pPr>
          </a:lstStyle>
          <a:p>
            <a:r>
              <a:rPr sz="4000" dirty="0"/>
              <a:t>(1) acupressure; (2) anthroposophy; (3) aroma therapy; (4) ayurveda; (5) cranial sacral therapy; (6) culturally traditional healing practices; (7) detoxification practices and therapies; (8) energetic healing; (9)polarity  therapy; (10) folk practices; (11) healing practices utilizing  food, food supplements, nutrients, and the physical forces of  heat, cold, water, touch, and light; (12) Gerson therapy and colostrum therapy; (13) healing touch; (14) herbology or herbalism; (15) homeopathy; (16) nondiagnostic iridology; (17) body work, massage, and massage therapy; (18) meditation; (19) mind-body healing practices; (20) naturopathy; (21) noninvasive instrumentalities; and (22) traditional Oriental practices, such  as Qi Gong energy healing. </a:t>
            </a:r>
            <a:endParaRPr lang="en-US" sz="4000" dirty="0"/>
          </a:p>
          <a:p>
            <a:pPr algn="r"/>
            <a:r>
              <a:rPr lang="en-US" sz="4000" dirty="0"/>
              <a:t>Minnesota Statute 147.019</a:t>
            </a:r>
            <a:endParaRPr sz="4000" dirty="0"/>
          </a:p>
        </p:txBody>
      </p:sp>
      <p:pic>
        <p:nvPicPr>
          <p:cNvPr id="161"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37" name="–Johnny Appleseed"/>
          <p:cNvSpPr txBox="1">
            <a:spLocks noGrp="1"/>
          </p:cNvSpPr>
          <p:nvPr>
            <p:ph type="body" idx="21"/>
          </p:nvPr>
        </p:nvSpPr>
        <p:spPr>
          <a:prstGeom prst="rect">
            <a:avLst/>
          </a:prstGeom>
        </p:spPr>
        <p:txBody>
          <a:bodyPr/>
          <a:lstStyle/>
          <a:p>
            <a:r>
              <a:rPr dirty="0"/>
              <a:t>–Johnny Appleseed</a:t>
            </a:r>
          </a:p>
        </p:txBody>
      </p:sp>
      <p:sp>
        <p:nvSpPr>
          <p:cNvPr id="138" name="“Type a quote here.”"/>
          <p:cNvSpPr txBox="1">
            <a:spLocks noGrp="1"/>
          </p:cNvSpPr>
          <p:nvPr>
            <p:ph type="body" idx="22"/>
          </p:nvPr>
        </p:nvSpPr>
        <p:spPr>
          <a:prstGeom prst="rect">
            <a:avLst/>
          </a:prstGeom>
        </p:spPr>
        <p:txBody>
          <a:bodyPr/>
          <a:lstStyle/>
          <a:p>
            <a:r>
              <a:rPr dirty="0"/>
              <a:t>“Type a quote here.” </a:t>
            </a:r>
          </a:p>
        </p:txBody>
      </p:sp>
      <p:sp>
        <p:nvSpPr>
          <p:cNvPr id="13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0" name="State Law  Practicing an Occupation"/>
          <p:cNvSpPr txBox="1"/>
          <p:nvPr/>
        </p:nvSpPr>
        <p:spPr>
          <a:xfrm>
            <a:off x="6531952" y="3720296"/>
            <a:ext cx="11833368"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Licensed Practitioners</a:t>
            </a:r>
            <a: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 </a:t>
            </a:r>
            <a:br>
              <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b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41" name="Are you helping someone with a health problem?"/>
          <p:cNvSpPr txBox="1"/>
          <p:nvPr/>
        </p:nvSpPr>
        <p:spPr>
          <a:xfrm>
            <a:off x="2608713" y="6815362"/>
            <a:ext cx="19621501" cy="2225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buClr>
                <a:srgbClr val="5FCBEF"/>
              </a:buClr>
              <a:buFont typeface="Wingdings 3"/>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0" marR="0" lvl="0" indent="0" algn="ctr" defTabSz="457200" rtl="0" eaLnBrk="1" fontAlgn="auto" latinLnBrk="0" hangingPunct="0">
              <a:lnSpc>
                <a:spcPct val="90000"/>
              </a:lnSpc>
              <a:spcBef>
                <a:spcPts val="1000"/>
              </a:spcBef>
              <a:spcAft>
                <a:spcPts val="0"/>
              </a:spcAft>
              <a:buClr>
                <a:srgbClr val="5FCBEF"/>
              </a:buClr>
              <a:buSzTx/>
              <a:buFont typeface="Wingdings 3"/>
              <a:buNone/>
              <a:tabLst/>
              <a:defRPr/>
            </a:pPr>
            <a:r>
              <a:rPr kumimoji="0" lang="en-US" sz="72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Unique Privilege</a:t>
            </a:r>
          </a:p>
          <a:p>
            <a:pPr marL="0" marR="0" lvl="0" indent="0" algn="ctr" defTabSz="457200" rtl="0" eaLnBrk="1" fontAlgn="auto" latinLnBrk="0" hangingPunct="0">
              <a:lnSpc>
                <a:spcPct val="90000"/>
              </a:lnSpc>
              <a:spcBef>
                <a:spcPts val="1000"/>
              </a:spcBef>
              <a:spcAft>
                <a:spcPts val="0"/>
              </a:spcAft>
              <a:buClr>
                <a:srgbClr val="5FCBEF"/>
              </a:buClr>
              <a:buSzTx/>
              <a:buFont typeface="Wingdings 3"/>
              <a:buNone/>
              <a:tabLst/>
              <a:defRPr/>
            </a:pPr>
            <a:r>
              <a:rPr lang="en-US" sz="7200" dirty="0"/>
              <a:t>Unique Restrictions</a:t>
            </a:r>
            <a:endParaRPr kumimoji="0" lang="en-US" sz="72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endParaRPr>
          </a:p>
        </p:txBody>
      </p:sp>
      <p:pic>
        <p:nvPicPr>
          <p:cNvPr id="142"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89116474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44" name="–Johnny Appleseed"/>
          <p:cNvSpPr txBox="1">
            <a:spLocks noGrp="1"/>
          </p:cNvSpPr>
          <p:nvPr>
            <p:ph type="body" idx="21"/>
          </p:nvPr>
        </p:nvSpPr>
        <p:spPr>
          <a:prstGeom prst="rect">
            <a:avLst/>
          </a:prstGeom>
        </p:spPr>
        <p:txBody>
          <a:bodyPr/>
          <a:lstStyle/>
          <a:p>
            <a:r>
              <a:rPr dirty="0"/>
              <a:t>–Johnny Appleseed</a:t>
            </a:r>
          </a:p>
        </p:txBody>
      </p:sp>
      <p:sp>
        <p:nvSpPr>
          <p:cNvPr id="145" name="“Type a quote here.”"/>
          <p:cNvSpPr txBox="1">
            <a:spLocks noGrp="1"/>
          </p:cNvSpPr>
          <p:nvPr>
            <p:ph type="body" idx="22"/>
          </p:nvPr>
        </p:nvSpPr>
        <p:spPr>
          <a:prstGeom prst="rect">
            <a:avLst/>
          </a:prstGeom>
        </p:spPr>
        <p:txBody>
          <a:bodyPr/>
          <a:lstStyle/>
          <a:p>
            <a:r>
              <a:rPr dirty="0"/>
              <a:t>“Type a quote here.” </a:t>
            </a:r>
          </a:p>
        </p:txBody>
      </p:sp>
      <p:sp>
        <p:nvSpPr>
          <p:cNvPr id="146"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7" name="State of Minnesota Practice of Medicine Defined"/>
          <p:cNvSpPr txBox="1"/>
          <p:nvPr/>
        </p:nvSpPr>
        <p:spPr>
          <a:xfrm>
            <a:off x="5088367" y="2056427"/>
            <a:ext cx="14035894"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lang="en-US" sz="10000" b="0" dirty="0">
                <a:solidFill>
                  <a:srgbClr val="632423"/>
                </a:solidFill>
                <a:effectLst>
                  <a:outerShdw blurRad="12700" dist="25400" dir="2700000" rotWithShape="0">
                    <a:srgbClr val="DDDDDD"/>
                  </a:outerShdw>
                </a:effectLst>
                <a:latin typeface="Avenir Heavy"/>
                <a:sym typeface="Avenir Heavy"/>
              </a:rPr>
              <a:t>Delegation of Authority to </a:t>
            </a:r>
          </a:p>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Executive Boards </a:t>
            </a:r>
          </a:p>
        </p:txBody>
      </p:sp>
      <p:sp>
        <p:nvSpPr>
          <p:cNvPr id="148" name="(3) Offers or undertakes to prevent or diagnose, correct or treat by any means, methods, devices, or instrumentalities, any disease, illness, pain, wound, fracture, infirmity, deformity, or defect of any person"/>
          <p:cNvSpPr txBox="1"/>
          <p:nvPr/>
        </p:nvSpPr>
        <p:spPr>
          <a:xfrm>
            <a:off x="1943100" y="5468118"/>
            <a:ext cx="20053300" cy="4811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Whether a practitioner is practicing within the Definition of the Occupation Whether they have the required Education and Exams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Authority to Enforce Occupation Law</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Identifying when there are Grounds for Disciplinary Action</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Enforcing whether there is a Violation for Unlicensed Practice</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5100" b="0" i="1" u="none" strike="noStrike" kern="0" cap="none" spc="0" normalizeH="0" baseline="0" noProof="0" dirty="0">
                <a:ln>
                  <a:noFill/>
                </a:ln>
                <a:solidFill>
                  <a:srgbClr val="293F83"/>
                </a:solidFill>
                <a:effectLst/>
                <a:uLnTx/>
                <a:uFillTx/>
                <a:latin typeface="Avenir Heavy"/>
                <a:sym typeface="Avenir Heavy"/>
              </a:rPr>
              <a:t>Acknowledging when there is an Exemptions from Criminal Charges</a:t>
            </a:r>
          </a:p>
        </p:txBody>
      </p:sp>
      <p:pic>
        <p:nvPicPr>
          <p:cNvPr id="149"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39557900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63" name="–Johnny Appleseed"/>
          <p:cNvSpPr txBox="1">
            <a:spLocks noGrp="1"/>
          </p:cNvSpPr>
          <p:nvPr>
            <p:ph type="body" idx="21"/>
          </p:nvPr>
        </p:nvSpPr>
        <p:spPr>
          <a:prstGeom prst="rect">
            <a:avLst/>
          </a:prstGeom>
        </p:spPr>
        <p:txBody>
          <a:bodyPr/>
          <a:lstStyle/>
          <a:p>
            <a:r>
              <a:rPr dirty="0"/>
              <a:t>–Johnny Appleseed</a:t>
            </a:r>
          </a:p>
        </p:txBody>
      </p:sp>
      <p:sp>
        <p:nvSpPr>
          <p:cNvPr id="164" name="“Type a quote here.”"/>
          <p:cNvSpPr txBox="1">
            <a:spLocks noGrp="1"/>
          </p:cNvSpPr>
          <p:nvPr>
            <p:ph type="body" idx="22"/>
          </p:nvPr>
        </p:nvSpPr>
        <p:spPr>
          <a:prstGeom prst="rect">
            <a:avLst/>
          </a:prstGeom>
        </p:spPr>
        <p:txBody>
          <a:bodyPr/>
          <a:lstStyle/>
          <a:p>
            <a:r>
              <a:rPr dirty="0"/>
              <a:t>“Type a quote here.” </a:t>
            </a:r>
          </a:p>
        </p:txBody>
      </p:sp>
      <p:sp>
        <p:nvSpPr>
          <p:cNvPr id="165"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166" name="Homeopathic Remedies"/>
          <p:cNvSpPr txBox="1"/>
          <p:nvPr/>
        </p:nvSpPr>
        <p:spPr>
          <a:xfrm>
            <a:off x="6420394" y="2435721"/>
            <a:ext cx="11543224"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r>
              <a:rPr lang="en-US" dirty="0"/>
              <a:t>Licensed Practitioners</a:t>
            </a:r>
          </a:p>
          <a:p>
            <a:r>
              <a:rPr lang="en-US" dirty="0"/>
              <a:t>LOSS OF LICENSE</a:t>
            </a:r>
            <a:endParaRPr dirty="0"/>
          </a:p>
        </p:txBody>
      </p:sp>
      <p:sp>
        <p:nvSpPr>
          <p:cNvPr id="167" name="Are you making or selling remedies or making health claims that are not approved drug claims?"/>
          <p:cNvSpPr txBox="1"/>
          <p:nvPr/>
        </p:nvSpPr>
        <p:spPr>
          <a:xfrm>
            <a:off x="5224912" y="7387776"/>
            <a:ext cx="13934175"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algn="ctr"/>
            <a:r>
              <a:rPr lang="en-US" sz="8000" dirty="0"/>
              <a:t>Grounds for Disciplinary Actions</a:t>
            </a:r>
            <a:endParaRPr sz="8000" dirty="0"/>
          </a:p>
        </p:txBody>
      </p:sp>
      <p:pic>
        <p:nvPicPr>
          <p:cNvPr id="168"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63" name="–Johnny Appleseed"/>
          <p:cNvSpPr txBox="1">
            <a:spLocks noGrp="1"/>
          </p:cNvSpPr>
          <p:nvPr>
            <p:ph type="body" idx="21"/>
          </p:nvPr>
        </p:nvSpPr>
        <p:spPr>
          <a:prstGeom prst="rect">
            <a:avLst/>
          </a:prstGeom>
        </p:spPr>
        <p:txBody>
          <a:bodyPr/>
          <a:lstStyle/>
          <a:p>
            <a:r>
              <a:rPr dirty="0"/>
              <a:t>–Johnny Appleseed</a:t>
            </a:r>
          </a:p>
        </p:txBody>
      </p:sp>
      <p:sp>
        <p:nvSpPr>
          <p:cNvPr id="164" name="“Type a quote here.”"/>
          <p:cNvSpPr txBox="1">
            <a:spLocks noGrp="1"/>
          </p:cNvSpPr>
          <p:nvPr>
            <p:ph type="body" idx="22"/>
          </p:nvPr>
        </p:nvSpPr>
        <p:spPr>
          <a:prstGeom prst="rect">
            <a:avLst/>
          </a:prstGeom>
        </p:spPr>
        <p:txBody>
          <a:bodyPr/>
          <a:lstStyle/>
          <a:p>
            <a:r>
              <a:rPr dirty="0"/>
              <a:t>“Type a quote here.” </a:t>
            </a:r>
          </a:p>
        </p:txBody>
      </p:sp>
      <p:sp>
        <p:nvSpPr>
          <p:cNvPr id="165"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66" name="Homeopathic Remedies"/>
          <p:cNvSpPr txBox="1"/>
          <p:nvPr/>
        </p:nvSpPr>
        <p:spPr>
          <a:xfrm>
            <a:off x="4041548" y="2435721"/>
            <a:ext cx="16300936"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Grounds for Disciplinary Action</a:t>
            </a:r>
          </a:p>
          <a:p>
            <a:pPr marL="0" marR="0" lvl="0" indent="0" algn="ctr" defTabSz="457200" rtl="0" eaLnBrk="1" fontAlgn="auto" latinLnBrk="0" hangingPunct="0">
              <a:lnSpc>
                <a:spcPct val="100000"/>
              </a:lnSpc>
              <a:spcBef>
                <a:spcPts val="0"/>
              </a:spcBef>
              <a:spcAft>
                <a:spcPts val="0"/>
              </a:spcAft>
              <a:buClrTx/>
              <a:buSzTx/>
              <a:buFontTx/>
              <a:buNone/>
              <a:tabLst/>
              <a:defRPr/>
            </a:pPr>
            <a:r>
              <a:rPr lang="en-US" dirty="0">
                <a:latin typeface="Avenir Heavy"/>
              </a:rPr>
              <a:t>Minnesota</a:t>
            </a: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67" name="Are you making or selling remedies or making health claims that are not approved drug claims?"/>
          <p:cNvSpPr txBox="1"/>
          <p:nvPr/>
        </p:nvSpPr>
        <p:spPr>
          <a:xfrm>
            <a:off x="3228975" y="5788794"/>
            <a:ext cx="17987794" cy="5445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457200">
              <a:lnSpc>
                <a:spcPct val="90000"/>
              </a:lnSpc>
              <a:spcBef>
                <a:spcPts val="1000"/>
              </a:spcBef>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0" marR="0" lvl="0" indent="0" defTabSz="457200" rtl="0" eaLnBrk="1" fontAlgn="auto" latinLnBrk="0" hangingPunct="0">
              <a:lnSpc>
                <a:spcPct val="90000"/>
              </a:lnSpc>
              <a:spcBef>
                <a:spcPts val="1000"/>
              </a:spcBef>
              <a:spcAft>
                <a:spcPts val="0"/>
              </a:spcAft>
              <a:buClrTx/>
              <a:buSzTx/>
              <a:buFontTx/>
              <a:buNone/>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a:t>
            </a:r>
            <a:r>
              <a:rPr kumimoji="0" lang="en-US" sz="48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Medical Doctors Minnesota</a:t>
            </a:r>
          </a:p>
          <a:p>
            <a:pPr marL="0" marR="0" lvl="0" indent="0" defTabSz="457200" rtl="0" eaLnBrk="1" fontAlgn="auto" latinLnBrk="0" hangingPunct="0">
              <a:lnSpc>
                <a:spcPct val="90000"/>
              </a:lnSpc>
              <a:spcBef>
                <a:spcPts val="1000"/>
              </a:spcBef>
              <a:spcAft>
                <a:spcPts val="0"/>
              </a:spcAft>
              <a:buClrTx/>
              <a:buSzTx/>
              <a:buFontTx/>
              <a:buNone/>
              <a:tabLst/>
              <a:defRPr/>
            </a:pPr>
            <a:r>
              <a:rPr kumimoji="0" lang="en-US" sz="48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Unprofessional  conduct shall include any departure from or the failure to  conform to the </a:t>
            </a:r>
            <a:r>
              <a:rPr kumimoji="0" lang="en-US" sz="4800" b="0" i="0" u="none" strike="noStrike" kern="0" cap="none" spc="0" normalizeH="0" baseline="0" noProof="0" dirty="0">
                <a:ln>
                  <a:noFill/>
                </a:ln>
                <a:solidFill>
                  <a:srgbClr val="B02418"/>
                </a:solidFill>
                <a:effectLst>
                  <a:outerShdw blurRad="12700" dist="25400" dir="2700000" rotWithShape="0">
                    <a:srgbClr val="DDDDDD"/>
                  </a:outerShdw>
                </a:effectLst>
                <a:uLnTx/>
                <a:uFillTx/>
                <a:latin typeface="Avenir Medium"/>
                <a:sym typeface="Avenir Medium"/>
              </a:rPr>
              <a:t>minimal standards of acceptable and prevailing  medical practice in which proceeding actual injury to a patient  need not be established</a:t>
            </a:r>
            <a:r>
              <a:rPr kumimoji="0" lang="en-US" sz="48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a:t>
            </a:r>
          </a:p>
          <a:p>
            <a:pPr marL="0" marR="0" lvl="0" indent="0" algn="ctr" defTabSz="457200" rtl="0" eaLnBrk="1" fontAlgn="auto" latinLnBrk="0" hangingPunct="0">
              <a:lnSpc>
                <a:spcPct val="90000"/>
              </a:lnSpc>
              <a:spcBef>
                <a:spcPts val="1000"/>
              </a:spcBef>
              <a:spcAft>
                <a:spcPts val="0"/>
              </a:spcAft>
              <a:buClrTx/>
              <a:buSzTx/>
              <a:buFontTx/>
              <a:buNone/>
              <a:tabLst/>
              <a:defRPr/>
            </a:pP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a:t>
            </a:r>
          </a:p>
          <a:p>
            <a:pPr marL="0" marR="0" lvl="0" indent="0" algn="r" defTabSz="457200" rtl="0" eaLnBrk="1" fontAlgn="auto" latinLnBrk="0" hangingPunct="0">
              <a:lnSpc>
                <a:spcPct val="90000"/>
              </a:lnSpc>
              <a:spcBef>
                <a:spcPts val="1000"/>
              </a:spcBef>
              <a:spcAft>
                <a:spcPts val="0"/>
              </a:spcAft>
              <a:buClrTx/>
              <a:buSzTx/>
              <a:buFontTx/>
              <a:buNone/>
              <a:tabLst/>
              <a:defRPr/>
            </a:pPr>
            <a:r>
              <a:rPr kumimoji="0" lang="en-US" sz="32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Minnesota Statute 147.091 </a:t>
            </a:r>
          </a:p>
        </p:txBody>
      </p:sp>
      <p:pic>
        <p:nvPicPr>
          <p:cNvPr id="168" name="NHFA_LOGO-with-glow.png" descr="NHFA_LOGO-with-glow.png"/>
          <p:cNvPicPr>
            <a:picLocks noChangeAspect="1"/>
          </p:cNvPicPr>
          <p:nvPr/>
        </p:nvPicPr>
        <p:blipFill>
          <a:blip r:embed="rId2"/>
          <a:stretch>
            <a:fillRect/>
          </a:stretch>
        </p:blipFill>
        <p:spPr>
          <a:xfrm>
            <a:off x="21216768" y="11234387"/>
            <a:ext cx="3254810" cy="2207028"/>
          </a:xfrm>
          <a:prstGeom prst="rect">
            <a:avLst/>
          </a:prstGeom>
          <a:ln w="12700">
            <a:miter lim="400000"/>
          </a:ln>
        </p:spPr>
      </p:pic>
    </p:spTree>
    <p:extLst>
      <p:ext uri="{BB962C8B-B14F-4D97-AF65-F5344CB8AC3E}">
        <p14:creationId xmlns:p14="http://schemas.microsoft.com/office/powerpoint/2010/main" val="305375934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77" name="–Johnny Appleseed"/>
          <p:cNvSpPr txBox="1">
            <a:spLocks noGrp="1"/>
          </p:cNvSpPr>
          <p:nvPr>
            <p:ph type="body" idx="21"/>
          </p:nvPr>
        </p:nvSpPr>
        <p:spPr>
          <a:prstGeom prst="rect">
            <a:avLst/>
          </a:prstGeom>
        </p:spPr>
        <p:txBody>
          <a:bodyPr/>
          <a:lstStyle/>
          <a:p>
            <a:r>
              <a:rPr dirty="0"/>
              <a:t>–Johnny Appleseed</a:t>
            </a:r>
          </a:p>
        </p:txBody>
      </p:sp>
      <p:sp>
        <p:nvSpPr>
          <p:cNvPr id="378" name="“Type a quote here.”"/>
          <p:cNvSpPr txBox="1">
            <a:spLocks noGrp="1"/>
          </p:cNvSpPr>
          <p:nvPr>
            <p:ph type="body" idx="22"/>
          </p:nvPr>
        </p:nvSpPr>
        <p:spPr>
          <a:prstGeom prst="rect">
            <a:avLst/>
          </a:prstGeom>
        </p:spPr>
        <p:txBody>
          <a:bodyPr/>
          <a:lstStyle/>
          <a:p>
            <a:r>
              <a:rPr dirty="0"/>
              <a:t>“Type a quote here.” </a:t>
            </a:r>
          </a:p>
        </p:txBody>
      </p:sp>
      <p:sp>
        <p:nvSpPr>
          <p:cNvPr id="37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380" name="Homeopathic Remedies"/>
          <p:cNvSpPr txBox="1"/>
          <p:nvPr/>
        </p:nvSpPr>
        <p:spPr>
          <a:xfrm>
            <a:off x="11968953" y="1984232"/>
            <a:ext cx="102656"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sz="10000" b="1"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pic>
        <p:nvPicPr>
          <p:cNvPr id="381"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82" name="Burden of Proof on Government"/>
          <p:cNvSpPr txBox="1"/>
          <p:nvPr/>
        </p:nvSpPr>
        <p:spPr>
          <a:xfrm>
            <a:off x="5048321" y="4274383"/>
            <a:ext cx="13846740" cy="1321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90000"/>
              </a:lnSpc>
              <a:spcBef>
                <a:spcPts val="1000"/>
              </a:spcBef>
              <a:defRPr sz="6700" b="0">
                <a:solidFill>
                  <a:srgbClr val="B02418"/>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90000"/>
              </a:lnSpc>
              <a:spcBef>
                <a:spcPts val="1000"/>
              </a:spcBef>
              <a:spcAft>
                <a:spcPts val="0"/>
              </a:spcAft>
              <a:buClrTx/>
              <a:buSzTx/>
              <a:buFontTx/>
              <a:buNone/>
              <a:tabLst/>
              <a:defRPr/>
            </a:pPr>
            <a:r>
              <a:rPr kumimoji="0" lang="en-US" sz="880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Expanded Practice Model Law</a:t>
            </a:r>
          </a:p>
        </p:txBody>
      </p:sp>
      <p:sp>
        <p:nvSpPr>
          <p:cNvPr id="383" name="The burden of proof needs to be on the government to show harm by clear and convincing evidence before restricting a product, similar to the burden of proof for dietary supplements and products that are Generally Recognized as Safe (GRAS)."/>
          <p:cNvSpPr txBox="1"/>
          <p:nvPr/>
        </p:nvSpPr>
        <p:spPr>
          <a:xfrm>
            <a:off x="5048321" y="6489700"/>
            <a:ext cx="16845512"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7200" b="0" i="1" u="none" strike="noStrike" kern="0" cap="none" spc="0" normalizeH="0" baseline="0" noProof="0" dirty="0">
                <a:ln>
                  <a:noFill/>
                </a:ln>
                <a:solidFill>
                  <a:srgbClr val="293F83"/>
                </a:solidFill>
                <a:effectLst/>
                <a:uLnTx/>
                <a:uFillTx/>
                <a:latin typeface="Avenir Heavy"/>
                <a:sym typeface="Avenir Heavy"/>
              </a:rPr>
              <a:t>Safe Harbor for Licensed Practitioners practicing outside of the conventional standard of care.</a:t>
            </a:r>
            <a:endParaRPr kumimoji="0" sz="7200" b="0" i="1" u="none" strike="noStrike" kern="0" cap="none" spc="0" normalizeH="0" baseline="0" noProof="0" dirty="0">
              <a:ln>
                <a:noFill/>
              </a:ln>
              <a:solidFill>
                <a:srgbClr val="293F83"/>
              </a:solidFill>
              <a:effectLst/>
              <a:uLnTx/>
              <a:uFillTx/>
              <a:latin typeface="Avenir Heavy"/>
              <a:sym typeface="Avenir Heavy"/>
            </a:endParaRPr>
          </a:p>
        </p:txBody>
      </p:sp>
    </p:spTree>
    <p:extLst>
      <p:ext uri="{BB962C8B-B14F-4D97-AF65-F5344CB8AC3E}">
        <p14:creationId xmlns:p14="http://schemas.microsoft.com/office/powerpoint/2010/main" val="402422501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0" name="Rectangle"/>
          <p:cNvSpPr/>
          <p:nvPr/>
        </p:nvSpPr>
        <p:spPr>
          <a:xfrm>
            <a:off x="3736793" y="2771775"/>
            <a:ext cx="17087156" cy="7359370"/>
          </a:xfrm>
          <a:prstGeom prst="rect">
            <a:avLst/>
          </a:prstGeom>
          <a:solidFill>
            <a:srgbClr val="5451A3"/>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7242757" y="4563787"/>
            <a:ext cx="13045493"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Family </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				Friends </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						Community trusted healer</a:t>
            </a: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11625940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77" name="–Johnny Appleseed"/>
          <p:cNvSpPr txBox="1">
            <a:spLocks noGrp="1"/>
          </p:cNvSpPr>
          <p:nvPr>
            <p:ph type="body" idx="21"/>
          </p:nvPr>
        </p:nvSpPr>
        <p:spPr>
          <a:prstGeom prst="rect">
            <a:avLst/>
          </a:prstGeom>
        </p:spPr>
        <p:txBody>
          <a:bodyPr/>
          <a:lstStyle/>
          <a:p>
            <a:r>
              <a:rPr dirty="0"/>
              <a:t>–Johnny Appleseed</a:t>
            </a:r>
          </a:p>
        </p:txBody>
      </p:sp>
      <p:sp>
        <p:nvSpPr>
          <p:cNvPr id="378" name="“Type a quote here.”"/>
          <p:cNvSpPr txBox="1">
            <a:spLocks noGrp="1"/>
          </p:cNvSpPr>
          <p:nvPr>
            <p:ph type="body" idx="22"/>
          </p:nvPr>
        </p:nvSpPr>
        <p:spPr>
          <a:prstGeom prst="rect">
            <a:avLst/>
          </a:prstGeom>
        </p:spPr>
        <p:txBody>
          <a:bodyPr/>
          <a:lstStyle/>
          <a:p>
            <a:r>
              <a:rPr dirty="0"/>
              <a:t>“Type a quote here.” </a:t>
            </a:r>
          </a:p>
        </p:txBody>
      </p:sp>
      <p:sp>
        <p:nvSpPr>
          <p:cNvPr id="37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380" name="Homeopathic Remedies"/>
          <p:cNvSpPr txBox="1"/>
          <p:nvPr/>
        </p:nvSpPr>
        <p:spPr>
          <a:xfrm>
            <a:off x="11968953" y="1984232"/>
            <a:ext cx="102656"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endParaRPr b="1" dirty="0"/>
          </a:p>
        </p:txBody>
      </p:sp>
      <p:pic>
        <p:nvPicPr>
          <p:cNvPr id="381"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82" name="Burden of Proof on Government"/>
          <p:cNvSpPr txBox="1"/>
          <p:nvPr/>
        </p:nvSpPr>
        <p:spPr>
          <a:xfrm>
            <a:off x="2333634" y="4274383"/>
            <a:ext cx="19276111" cy="1321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90000"/>
              </a:lnSpc>
              <a:spcBef>
                <a:spcPts val="1000"/>
              </a:spcBef>
              <a:defRPr sz="6700" b="0">
                <a:solidFill>
                  <a:srgbClr val="B02418"/>
                </a:solidFill>
                <a:effectLst>
                  <a:outerShdw blurRad="12700" dist="25400" dir="2700000" rotWithShape="0">
                    <a:srgbClr val="DDDDDD"/>
                  </a:outerShdw>
                </a:effectLst>
                <a:latin typeface="+mn-lt"/>
                <a:ea typeface="+mn-ea"/>
                <a:cs typeface="+mn-cs"/>
                <a:sym typeface="Avenir Heavy"/>
              </a:defRPr>
            </a:lvl1pPr>
          </a:lstStyle>
          <a:p>
            <a:pPr algn="ctr"/>
            <a:r>
              <a:rPr sz="8800" dirty="0">
                <a:solidFill>
                  <a:srgbClr val="632423"/>
                </a:solidFill>
              </a:rPr>
              <a:t>Burden of Proof on Government</a:t>
            </a:r>
            <a:r>
              <a:rPr lang="en-US" sz="8800" dirty="0">
                <a:solidFill>
                  <a:srgbClr val="632423"/>
                </a:solidFill>
              </a:rPr>
              <a:t> NEEDED</a:t>
            </a:r>
            <a:endParaRPr sz="8800" dirty="0">
              <a:solidFill>
                <a:srgbClr val="632423"/>
              </a:solidFill>
            </a:endParaRPr>
          </a:p>
        </p:txBody>
      </p:sp>
      <p:sp>
        <p:nvSpPr>
          <p:cNvPr id="383" name="The burden of proof needs to be on the government to show harm by clear and convincing evidence before restricting a product, similar to the burden of proof for dietary supplements and products that are Generally Recognized as Safe (GRAS)."/>
          <p:cNvSpPr txBox="1"/>
          <p:nvPr/>
        </p:nvSpPr>
        <p:spPr>
          <a:xfrm>
            <a:off x="4636939" y="6273276"/>
            <a:ext cx="14869340" cy="4534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defRPr sz="5100" b="0" i="1">
                <a:solidFill>
                  <a:srgbClr val="293F83"/>
                </a:solidFill>
                <a:latin typeface="+mn-lt"/>
                <a:ea typeface="+mn-ea"/>
                <a:cs typeface="+mn-cs"/>
                <a:sym typeface="Avenir Heavy"/>
              </a:defRPr>
            </a:lvl1pPr>
          </a:lstStyle>
          <a:p>
            <a:r>
              <a:rPr sz="7200" dirty="0"/>
              <a:t>The burden of proof needs to be on the government to show harm by clear and convincing evidence before restricting product</a:t>
            </a:r>
            <a:r>
              <a:rPr lang="en-US" sz="7200" dirty="0"/>
              <a:t>s</a:t>
            </a:r>
            <a:r>
              <a:rPr sz="7200" dirty="0"/>
              <a:t>, </a:t>
            </a:r>
            <a:r>
              <a:rPr lang="en-US" sz="7200" dirty="0"/>
              <a:t>or practitioners</a:t>
            </a:r>
            <a:r>
              <a:rPr sz="7200" dirty="0"/>
              <a: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85" name="–Johnny Appleseed"/>
          <p:cNvSpPr txBox="1">
            <a:spLocks noGrp="1"/>
          </p:cNvSpPr>
          <p:nvPr>
            <p:ph type="body" idx="21"/>
          </p:nvPr>
        </p:nvSpPr>
        <p:spPr>
          <a:prstGeom prst="rect">
            <a:avLst/>
          </a:prstGeom>
        </p:spPr>
        <p:txBody>
          <a:bodyPr/>
          <a:lstStyle/>
          <a:p>
            <a:r>
              <a:rPr dirty="0"/>
              <a:t>–Johnny Appleseed</a:t>
            </a:r>
          </a:p>
        </p:txBody>
      </p:sp>
      <p:sp>
        <p:nvSpPr>
          <p:cNvPr id="386" name="“Type a quote here.”"/>
          <p:cNvSpPr txBox="1">
            <a:spLocks noGrp="1"/>
          </p:cNvSpPr>
          <p:nvPr>
            <p:ph type="body" idx="22"/>
          </p:nvPr>
        </p:nvSpPr>
        <p:spPr>
          <a:prstGeom prst="rect">
            <a:avLst/>
          </a:prstGeom>
        </p:spPr>
        <p:txBody>
          <a:bodyPr/>
          <a:lstStyle/>
          <a:p>
            <a:r>
              <a:rPr dirty="0"/>
              <a:t>“Type a quote here.” </a:t>
            </a:r>
          </a:p>
        </p:txBody>
      </p:sp>
      <p:sp>
        <p:nvSpPr>
          <p:cNvPr id="387"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388" name="NHFC Has Designed  Model Federal Legislation"/>
          <p:cNvSpPr txBox="1"/>
          <p:nvPr/>
        </p:nvSpPr>
        <p:spPr>
          <a:xfrm>
            <a:off x="5247242" y="2130621"/>
            <a:ext cx="13240805"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defRPr sz="10000" b="0">
                <a:solidFill>
                  <a:srgbClr val="632423"/>
                </a:solidFill>
                <a:effectLst>
                  <a:outerShdw blurRad="12700" dist="25400" dir="2700000" rotWithShape="0">
                    <a:srgbClr val="DDDDDD"/>
                  </a:outerShdw>
                </a:effectLst>
                <a:latin typeface="+mn-lt"/>
                <a:ea typeface="+mn-ea"/>
                <a:cs typeface="+mn-cs"/>
                <a:sym typeface="Avenir Heavy"/>
              </a:defRPr>
            </a:pPr>
            <a:r>
              <a:rPr dirty="0"/>
              <a:t>NHFC Design</a:t>
            </a:r>
            <a:r>
              <a:rPr lang="en-US" dirty="0"/>
              <a:t>s</a:t>
            </a:r>
            <a:r>
              <a:rPr dirty="0"/>
              <a:t> </a:t>
            </a:r>
            <a:br>
              <a:rPr dirty="0"/>
            </a:br>
            <a:r>
              <a:rPr dirty="0"/>
              <a:t>Legislation</a:t>
            </a:r>
            <a:r>
              <a:rPr lang="en-US" dirty="0"/>
              <a:t> for the Future</a:t>
            </a:r>
            <a:endParaRPr dirty="0"/>
          </a:p>
        </p:txBody>
      </p:sp>
      <p:pic>
        <p:nvPicPr>
          <p:cNvPr id="389"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90" name="Draft Model Legislation, Long and Short Versions, are available from NHFC staff attorneys for review and consideration."/>
          <p:cNvSpPr txBox="1"/>
          <p:nvPr/>
        </p:nvSpPr>
        <p:spPr>
          <a:xfrm>
            <a:off x="3197225" y="5720369"/>
            <a:ext cx="18002249" cy="4534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6600" b="0" i="1">
                <a:solidFill>
                  <a:srgbClr val="293F83"/>
                </a:solidFill>
                <a:latin typeface="+mn-lt"/>
                <a:ea typeface="+mn-ea"/>
                <a:cs typeface="+mn-cs"/>
                <a:sym typeface="Avenir Heavy"/>
              </a:defRPr>
            </a:lvl1pPr>
          </a:lstStyle>
          <a:p>
            <a:r>
              <a:rPr sz="7200" dirty="0"/>
              <a:t>Long and Short Versions</a:t>
            </a:r>
            <a:r>
              <a:rPr lang="en-US" sz="7200" dirty="0"/>
              <a:t> of potential bills</a:t>
            </a:r>
            <a:r>
              <a:rPr sz="7200" dirty="0"/>
              <a:t>, are </a:t>
            </a:r>
            <a:r>
              <a:rPr lang="en-US" sz="7200" dirty="0"/>
              <a:t>often  designed by</a:t>
            </a:r>
            <a:r>
              <a:rPr sz="7200" dirty="0"/>
              <a:t> NHFC staff attorneys for consideration</a:t>
            </a:r>
            <a:r>
              <a:rPr lang="en-US" sz="7200" dirty="0"/>
              <a:t> of groups interested in helping pass laws</a:t>
            </a:r>
            <a:r>
              <a:rPr sz="7200" dirty="0"/>
              <a: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69" name="–Johnny Appleseed"/>
          <p:cNvSpPr txBox="1">
            <a:spLocks noGrp="1"/>
          </p:cNvSpPr>
          <p:nvPr>
            <p:ph type="body" idx="21"/>
          </p:nvPr>
        </p:nvSpPr>
        <p:spPr>
          <a:prstGeom prst="rect">
            <a:avLst/>
          </a:prstGeom>
        </p:spPr>
        <p:txBody>
          <a:bodyPr/>
          <a:lstStyle/>
          <a:p>
            <a:r>
              <a:rPr dirty="0"/>
              <a:t>–Johnny Appleseed</a:t>
            </a:r>
          </a:p>
        </p:txBody>
      </p:sp>
      <p:sp>
        <p:nvSpPr>
          <p:cNvPr id="370" name="“Type a quote here.”"/>
          <p:cNvSpPr txBox="1">
            <a:spLocks noGrp="1"/>
          </p:cNvSpPr>
          <p:nvPr>
            <p:ph type="body" idx="22"/>
          </p:nvPr>
        </p:nvSpPr>
        <p:spPr>
          <a:prstGeom prst="rect">
            <a:avLst/>
          </a:prstGeom>
        </p:spPr>
        <p:txBody>
          <a:bodyPr/>
          <a:lstStyle/>
          <a:p>
            <a:r>
              <a:rPr dirty="0"/>
              <a:t>“Type a quote here.” </a:t>
            </a:r>
          </a:p>
        </p:txBody>
      </p:sp>
      <p:sp>
        <p:nvSpPr>
          <p:cNvPr id="371"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a:defRPr sz="3200" b="0">
                <a:solidFill>
                  <a:srgbClr val="5451A3"/>
                </a:solidFill>
                <a:latin typeface="Helvetica Neue Medium"/>
                <a:ea typeface="Helvetica Neue Medium"/>
                <a:cs typeface="Helvetica Neue Medium"/>
                <a:sym typeface="Helvetica Neue Medium"/>
              </a:defRPr>
            </a:pPr>
            <a:endParaRPr dirty="0"/>
          </a:p>
        </p:txBody>
      </p:sp>
      <p:sp>
        <p:nvSpPr>
          <p:cNvPr id="372" name="Homeopathic Remedies"/>
          <p:cNvSpPr txBox="1"/>
          <p:nvPr/>
        </p:nvSpPr>
        <p:spPr>
          <a:xfrm>
            <a:off x="11968953" y="1984232"/>
            <a:ext cx="102656"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632423"/>
                </a:solidFill>
                <a:effectLst>
                  <a:outerShdw blurRad="12700" dist="25400" dir="2700000" rotWithShape="0">
                    <a:srgbClr val="DDDDDD"/>
                  </a:outerShdw>
                </a:effectLst>
                <a:latin typeface="+mn-lt"/>
                <a:ea typeface="+mn-ea"/>
                <a:cs typeface="+mn-cs"/>
                <a:sym typeface="Avenir Heavy"/>
              </a:defRPr>
            </a:lvl1pPr>
          </a:lstStyle>
          <a:p>
            <a:endParaRPr b="1" dirty="0"/>
          </a:p>
        </p:txBody>
      </p:sp>
      <p:pic>
        <p:nvPicPr>
          <p:cNvPr id="373" name="NHFA_LOGO-with-glow.png" descr="NHFA_LOGO-with-glow.png"/>
          <p:cNvPicPr>
            <a:picLocks noChangeAspect="1"/>
          </p:cNvPicPr>
          <p:nvPr/>
        </p:nvPicPr>
        <p:blipFill>
          <a:blip r:embed="rId2"/>
          <a:stretch>
            <a:fillRect/>
          </a:stretch>
        </p:blipFill>
        <p:spPr>
          <a:xfrm>
            <a:off x="20645987" y="10450075"/>
            <a:ext cx="3863329" cy="2619655"/>
          </a:xfrm>
          <a:prstGeom prst="rect">
            <a:avLst/>
          </a:prstGeom>
          <a:ln w="12700">
            <a:miter lim="400000"/>
          </a:ln>
        </p:spPr>
      </p:pic>
      <p:sp>
        <p:nvSpPr>
          <p:cNvPr id="374" name="A need for CHANGING THE LAW"/>
          <p:cNvSpPr txBox="1"/>
          <p:nvPr/>
        </p:nvSpPr>
        <p:spPr>
          <a:xfrm>
            <a:off x="5803827" y="3322315"/>
            <a:ext cx="11461471" cy="14321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90000"/>
              </a:lnSpc>
              <a:spcBef>
                <a:spcPts val="1000"/>
              </a:spcBef>
              <a:defRPr sz="6700" b="0">
                <a:solidFill>
                  <a:srgbClr val="B02418"/>
                </a:solidFill>
                <a:effectLst>
                  <a:outerShdw blurRad="12700" dist="25400" dir="2700000" rotWithShape="0">
                    <a:srgbClr val="DDDDDD"/>
                  </a:outerShdw>
                </a:effectLst>
                <a:latin typeface="+mn-lt"/>
                <a:ea typeface="+mn-ea"/>
                <a:cs typeface="+mn-cs"/>
                <a:sym typeface="Avenir Heavy"/>
              </a:defRPr>
            </a:lvl1pPr>
          </a:lstStyle>
          <a:p>
            <a:pPr algn="ctr"/>
            <a:r>
              <a:rPr lang="en-US" sz="9600" dirty="0"/>
              <a:t>Be an Agent of Change</a:t>
            </a:r>
            <a:endParaRPr sz="9600" dirty="0"/>
          </a:p>
        </p:txBody>
      </p:sp>
      <p:sp>
        <p:nvSpPr>
          <p:cNvPr id="375" name="Homeopathic Remedies made with Good Homeopathic Manufacturing Practices, should have the legal presumption of being Generally Recognized as Safe (GRAS) based on their substantial dilutions."/>
          <p:cNvSpPr txBox="1"/>
          <p:nvPr/>
        </p:nvSpPr>
        <p:spPr>
          <a:xfrm>
            <a:off x="2914650" y="5435689"/>
            <a:ext cx="19081750" cy="5365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defRPr sz="4800" b="0" i="1">
                <a:solidFill>
                  <a:srgbClr val="293F83"/>
                </a:solidFill>
                <a:latin typeface="+mn-lt"/>
                <a:ea typeface="+mn-ea"/>
                <a:cs typeface="+mn-cs"/>
                <a:sym typeface="Avenir Heavy"/>
              </a:defRPr>
            </a:lvl1pPr>
          </a:lstStyle>
          <a:p>
            <a:r>
              <a:rPr lang="en-US" sz="7200" dirty="0"/>
              <a:t>Laws and customs must be carefully reviewed, revised, and even repealed if necessary, and new laws created, to reflect the development, evolution, and spiritual maturation of a people.</a:t>
            </a:r>
            <a:br>
              <a:rPr lang="en-US" sz="7200" dirty="0"/>
            </a:br>
            <a:r>
              <a:rPr lang="en-US" sz="5400" dirty="0"/>
              <a:t>															-Diane Miller</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395" name="PMB 218,  2136 Ford Parkway,  St. Paul, MN  55116-1863…"/>
          <p:cNvSpPr txBox="1"/>
          <p:nvPr/>
        </p:nvSpPr>
        <p:spPr>
          <a:xfrm>
            <a:off x="1907672" y="10464453"/>
            <a:ext cx="20568656" cy="208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buClr>
                <a:srgbClr val="5FCBEF"/>
              </a:buClr>
              <a:buFont typeface="Wingdings 3"/>
              <a:defRPr sz="3800" b="0">
                <a:solidFill>
                  <a:srgbClr val="293F83"/>
                </a:solidFill>
                <a:latin typeface="+mn-lt"/>
                <a:ea typeface="+mn-ea"/>
                <a:cs typeface="+mn-cs"/>
                <a:sym typeface="Avenir Heavy"/>
              </a:defRPr>
            </a:pPr>
            <a:r>
              <a:rPr dirty="0"/>
              <a:t>PMB 218,  2136 Ford Parkway,  St. Paul, MN  55116-1863</a:t>
            </a:r>
          </a:p>
          <a:p>
            <a:pPr>
              <a:buClr>
                <a:srgbClr val="5FCBEF"/>
              </a:buClr>
              <a:buFont typeface="Wingdings 3"/>
              <a:defRPr sz="3800" b="0">
                <a:solidFill>
                  <a:srgbClr val="293F83"/>
                </a:solidFill>
                <a:latin typeface="+mn-lt"/>
                <a:ea typeface="+mn-ea"/>
                <a:cs typeface="+mn-cs"/>
                <a:sym typeface="Avenir Heavy"/>
              </a:defRPr>
            </a:pPr>
            <a:r>
              <a:rPr dirty="0">
                <a:hlinkClick r:id="rId2"/>
              </a:rPr>
              <a:t>www.nationalhealthfreedom.org</a:t>
            </a:r>
            <a:r>
              <a:rPr dirty="0"/>
              <a:t>  </a:t>
            </a:r>
          </a:p>
          <a:p>
            <a:pPr>
              <a:buClr>
                <a:srgbClr val="5FCBEF"/>
              </a:buClr>
              <a:buFont typeface="Wingdings 3"/>
              <a:defRPr sz="3800" b="0">
                <a:solidFill>
                  <a:srgbClr val="293F83"/>
                </a:solidFill>
                <a:latin typeface="+mn-lt"/>
                <a:ea typeface="+mn-ea"/>
                <a:cs typeface="+mn-cs"/>
                <a:sym typeface="Avenir Heavy"/>
              </a:defRPr>
            </a:pPr>
            <a:r>
              <a:rPr dirty="0"/>
              <a:t>E-mail: info@nationalhealthfreedom.org</a:t>
            </a:r>
          </a:p>
        </p:txBody>
      </p:sp>
      <p:pic>
        <p:nvPicPr>
          <p:cNvPr id="396" name="NHFA_2021AnnualReport_Julie.Savedformidmlfile copy2.jpg" descr="NHFA_2021AnnualReport_Julie.Savedformidmlfile copy2.jpg"/>
          <p:cNvPicPr>
            <a:picLocks noChangeAspect="1"/>
          </p:cNvPicPr>
          <p:nvPr/>
        </p:nvPicPr>
        <p:blipFill>
          <a:blip r:embed="rId3"/>
          <a:srcRect l="2951" t="2836" r="2951" b="38724"/>
          <a:stretch>
            <a:fillRect/>
          </a:stretch>
        </p:blipFill>
        <p:spPr>
          <a:xfrm>
            <a:off x="929699" y="728993"/>
            <a:ext cx="11026080" cy="8861814"/>
          </a:xfrm>
          <a:prstGeom prst="rect">
            <a:avLst/>
          </a:prstGeom>
          <a:ln w="12700">
            <a:miter lim="400000"/>
          </a:ln>
        </p:spPr>
      </p:pic>
      <p:pic>
        <p:nvPicPr>
          <p:cNvPr id="397" name="NHFA_2021AnnualReport_Julie.Savedformidmlfile copy.jpg" descr="NHFA_2021AnnualReport_Julie.Savedformidmlfile copy.jpg"/>
          <p:cNvPicPr>
            <a:picLocks noChangeAspect="1"/>
          </p:cNvPicPr>
          <p:nvPr/>
        </p:nvPicPr>
        <p:blipFill>
          <a:blip r:embed="rId4"/>
          <a:srcRect l="2922" t="2572" r="2922" b="38731"/>
          <a:stretch>
            <a:fillRect/>
          </a:stretch>
        </p:blipFill>
        <p:spPr>
          <a:xfrm>
            <a:off x="12447369" y="719865"/>
            <a:ext cx="11006933" cy="887991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0" name="Rectangle"/>
          <p:cNvSpPr/>
          <p:nvPr/>
        </p:nvSpPr>
        <p:spPr>
          <a:xfrm>
            <a:off x="3736793" y="2771775"/>
            <a:ext cx="17087156" cy="7359370"/>
          </a:xfrm>
          <a:prstGeom prst="rect">
            <a:avLst/>
          </a:prstGeom>
          <a:solidFill>
            <a:srgbClr val="5451A3"/>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4817405" y="3979012"/>
            <a:ext cx="14749230" cy="4596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US" sz="8800" dirty="0">
                <a:latin typeface="Avenir Heavy"/>
              </a:rPr>
              <a:t>Experts </a:t>
            </a: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pharmaceutical</a:t>
            </a:r>
            <a:r>
              <a:rPr lang="en-US" sz="7200" dirty="0">
                <a:latin typeface="Avenir Heavy"/>
              </a:rPr>
              <a:t> and surgical medicine</a:t>
            </a:r>
          </a:p>
          <a:p>
            <a:pPr marL="0" marR="0" lvl="0" indent="0" algn="ctr" defTabSz="457200" rtl="0" eaLnBrk="1" fontAlgn="auto" latinLnBrk="0" hangingPunct="0">
              <a:lnSpc>
                <a:spcPct val="100000"/>
              </a:lnSpc>
              <a:spcBef>
                <a:spcPts val="0"/>
              </a:spcBef>
              <a:spcAft>
                <a:spcPts val="0"/>
              </a:spcAft>
              <a:buClrTx/>
              <a:buSzTx/>
              <a:buFontTx/>
              <a:buNone/>
              <a:tabLst/>
              <a:defRPr/>
            </a:pPr>
            <a:endParaRPr lang="en-US" sz="7200" dirty="0">
              <a:latin typeface="Avenir Heavy"/>
            </a:endParaRPr>
          </a:p>
          <a:p>
            <a:pPr marL="0" marR="0" lvl="0" indent="0" algn="ctr" defTabSz="457200" rtl="0" eaLnBrk="1" fontAlgn="auto" latinLnBrk="0" hangingPunct="0">
              <a:lnSpc>
                <a:spcPct val="100000"/>
              </a:lnSpc>
              <a:spcBef>
                <a:spcPts val="0"/>
              </a:spcBef>
              <a:spcAft>
                <a:spcPts val="0"/>
              </a:spcAft>
              <a:buClrTx/>
              <a:buSzTx/>
              <a:buFontTx/>
              <a:buNone/>
              <a:tabLst/>
              <a:defRPr/>
            </a:pPr>
            <a:r>
              <a:rPr lang="en-US" sz="6000" i="1" dirty="0">
                <a:solidFill>
                  <a:schemeClr val="bg1"/>
                </a:solidFill>
                <a:latin typeface="Avenir Heavy"/>
              </a:rPr>
              <a:t>market-dominant</a:t>
            </a: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640956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pic>
        <p:nvPicPr>
          <p:cNvPr id="2" name="Picture 1" descr="A diagram of a cam&#10;&#10;Description automatically generated">
            <a:extLst>
              <a:ext uri="{FF2B5EF4-FFF2-40B4-BE49-F238E27FC236}">
                <a16:creationId xmlns:a16="http://schemas.microsoft.com/office/drawing/2014/main" id="{2BBBD7E6-1DAC-94C0-555A-9A5573B56F8E}"/>
              </a:ext>
            </a:extLst>
          </p:cNvPr>
          <p:cNvPicPr>
            <a:picLocks noChangeAspect="1"/>
          </p:cNvPicPr>
          <p:nvPr/>
        </p:nvPicPr>
        <p:blipFill>
          <a:blip r:embed="rId3"/>
          <a:stretch>
            <a:fillRect/>
          </a:stretch>
        </p:blipFill>
        <p:spPr>
          <a:xfrm>
            <a:off x="3971925" y="1429764"/>
            <a:ext cx="15689115" cy="10360515"/>
          </a:xfrm>
          <a:prstGeom prst="rect">
            <a:avLst/>
          </a:prstGeom>
        </p:spPr>
      </p:pic>
      <p:sp>
        <p:nvSpPr>
          <p:cNvPr id="4" name="Text Box 1">
            <a:extLst>
              <a:ext uri="{FF2B5EF4-FFF2-40B4-BE49-F238E27FC236}">
                <a16:creationId xmlns:a16="http://schemas.microsoft.com/office/drawing/2014/main" id="{879A990A-6DF9-D2B2-5359-83DD7C79A826}"/>
              </a:ext>
            </a:extLst>
          </p:cNvPr>
          <p:cNvSpPr txBox="1"/>
          <p:nvPr/>
        </p:nvSpPr>
        <p:spPr>
          <a:xfrm>
            <a:off x="4258394" y="12002381"/>
            <a:ext cx="15116175" cy="637056"/>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4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Graphic used with permission of ITCIM  https://www.itcim.org/about-us</a:t>
            </a:r>
            <a:endParaRPr kumimoji="0" lang="en-US"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595020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4011893" y="4686898"/>
            <a:ext cx="16360248"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B02418"/>
                </a:solidFill>
                <a:effectLst>
                  <a:outerShdw blurRad="12700" dist="25400" dir="2700000" rotWithShape="0">
                    <a:srgbClr val="DDDDDD"/>
                  </a:outerShdw>
                </a:effectLst>
                <a:uLnTx/>
                <a:uFillTx/>
                <a:latin typeface="Avenir Heavy"/>
                <a:sym typeface="Avenir Heavy"/>
              </a:rPr>
              <a:t>Bias and Suppression </a:t>
            </a: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B02418"/>
                </a:solidFill>
                <a:effectLst>
                  <a:outerShdw blurRad="12700" dist="25400" dir="2700000" rotWithShape="0">
                    <a:srgbClr val="DDDDDD"/>
                  </a:outerShdw>
                </a:effectLst>
                <a:uLnTx/>
                <a:uFillTx/>
                <a:latin typeface="Avenir Heavy"/>
                <a:sym typeface="Avenir Heavy"/>
              </a:rPr>
              <a:t>in cultures and in marketplaces</a:t>
            </a: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22487364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7374976" y="3148015"/>
            <a:ext cx="9634048" cy="6258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Heavy"/>
                <a:sym typeface="Avenir Heavy"/>
              </a:rPr>
              <a:t>Healing as an Art</a:t>
            </a:r>
          </a:p>
          <a:p>
            <a:pPr marL="0" marR="0" lvl="0" indent="0" algn="ctr" defTabSz="457200" rtl="0" eaLnBrk="1" fontAlgn="auto" latinLnBrk="0" hangingPunct="0">
              <a:lnSpc>
                <a:spcPct val="100000"/>
              </a:lnSpc>
              <a:spcBef>
                <a:spcPts val="0"/>
              </a:spcBef>
              <a:spcAft>
                <a:spcPts val="0"/>
              </a:spcAft>
              <a:buClrTx/>
              <a:buSzTx/>
              <a:buFontTx/>
              <a:buNone/>
              <a:tabLst/>
              <a:defRPr/>
            </a:pPr>
            <a:r>
              <a:rPr lang="en-US" dirty="0">
                <a:solidFill>
                  <a:srgbClr val="293F83"/>
                </a:solidFill>
                <a:latin typeface="Avenir Heavy"/>
              </a:rPr>
              <a:t>Healing as Science</a:t>
            </a:r>
          </a:p>
          <a:p>
            <a:pPr marL="0" marR="0" lvl="0" indent="0" algn="ctr" defTabSz="457200" rtl="0" eaLnBrk="1" fontAlgn="auto" latinLnBrk="0" hangingPunct="0">
              <a:lnSpc>
                <a:spcPct val="100000"/>
              </a:lnSpc>
              <a:spcBef>
                <a:spcPts val="0"/>
              </a:spcBef>
              <a:spcAft>
                <a:spcPts val="0"/>
              </a:spcAft>
              <a:buClrTx/>
              <a:buSzTx/>
              <a:buFontTx/>
              <a:buNone/>
              <a:tabLst/>
              <a:defRPr/>
            </a:pPr>
            <a:endParaRPr lang="en-US" dirty="0">
              <a:latin typeface="Avenir Heavy"/>
            </a:endParaRP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noProof="0" dirty="0">
                <a:ln>
                  <a:noFill/>
                </a:ln>
                <a:solidFill>
                  <a:srgbClr val="B02418"/>
                </a:solidFill>
                <a:effectLst>
                  <a:outerShdw blurRad="12700" dist="25400" dir="2700000" rotWithShape="0">
                    <a:srgbClr val="DDDDDD"/>
                  </a:outerShdw>
                </a:effectLst>
                <a:uLnTx/>
                <a:uFillTx/>
                <a:latin typeface="Avenir Heavy"/>
                <a:sym typeface="Avenir Heavy"/>
              </a:rPr>
              <a:t>HEALING AS LAW!</a:t>
            </a: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25726857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28"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30" name="Rectangle"/>
          <p:cNvSpPr/>
          <p:nvPr/>
        </p:nvSpPr>
        <p:spPr>
          <a:xfrm>
            <a:off x="3736793" y="2771775"/>
            <a:ext cx="17087156" cy="7359370"/>
          </a:xfrm>
          <a:prstGeom prst="rect">
            <a:avLst/>
          </a:prstGeom>
          <a:solidFill>
            <a:srgbClr val="5451A3"/>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132" name="Homeopathic Occupation"/>
          <p:cNvSpPr txBox="1"/>
          <p:nvPr/>
        </p:nvSpPr>
        <p:spPr>
          <a:xfrm>
            <a:off x="8379390" y="4194477"/>
            <a:ext cx="10265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914400">
              <a:defRPr sz="4900" b="0">
                <a:solidFill>
                  <a:srgbClr val="FFFFFF"/>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4900" b="0" i="0" u="none" strike="noStrike" kern="0" cap="none" spc="0" normalizeH="0" baseline="0" noProof="0" dirty="0">
              <a:ln>
                <a:noFill/>
              </a:ln>
              <a:solidFill>
                <a:srgbClr val="FFFFFF"/>
              </a:solidFill>
              <a:effectLst/>
              <a:uLnTx/>
              <a:uFillTx/>
              <a:latin typeface="Avenir Medium"/>
              <a:sym typeface="Avenir Medium"/>
            </a:endParaRPr>
          </a:p>
        </p:txBody>
      </p:sp>
      <p:sp>
        <p:nvSpPr>
          <p:cNvPr id="133" name="Federal Law"/>
          <p:cNvSpPr txBox="1"/>
          <p:nvPr/>
        </p:nvSpPr>
        <p:spPr>
          <a:xfrm>
            <a:off x="6573500" y="4040567"/>
            <a:ext cx="11237051" cy="4473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CONSTITUTION </a:t>
            </a: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Law of the Land</a:t>
            </a:r>
          </a:p>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endParaRP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6000" b="0" i="1" u="none" strike="noStrike" kern="0" cap="none" spc="0" normalizeH="0" baseline="0" noProof="0" dirty="0">
                <a:ln>
                  <a:noFill/>
                </a:ln>
                <a:solidFill>
                  <a:srgbClr val="FFFFFF"/>
                </a:solidFill>
                <a:effectLst>
                  <a:outerShdw blurRad="12700" dist="25400" dir="2700000" rotWithShape="0">
                    <a:srgbClr val="DDDDDD"/>
                  </a:outerShdw>
                </a:effectLst>
                <a:uLnTx/>
                <a:uFillTx/>
                <a:latin typeface="Avenir Heavy"/>
                <a:sym typeface="Avenir Heavy"/>
              </a:rPr>
              <a:t>Authority to make and enforce laws</a:t>
            </a:r>
          </a:p>
        </p:txBody>
      </p:sp>
      <p:sp>
        <p:nvSpPr>
          <p:cNvPr id="134" name="Manufacturing, Selling, Marketing or…"/>
          <p:cNvSpPr txBox="1"/>
          <p:nvPr/>
        </p:nvSpPr>
        <p:spPr>
          <a:xfrm>
            <a:off x="12280371" y="9635777"/>
            <a:ext cx="1026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5000" b="0">
                <a:solidFill>
                  <a:srgbClr val="FFFFFF"/>
                </a:solidFill>
                <a:latin typeface="Avenir Medium"/>
                <a:ea typeface="Avenir Medium"/>
                <a:cs typeface="Avenir Medium"/>
                <a:sym typeface="Avenir Medium"/>
              </a:defRPr>
            </a:pPr>
            <a:endParaRPr kumimoji="0" sz="5000" b="0" i="0" u="none" strike="noStrike" kern="0" cap="none" spc="0" normalizeH="0" baseline="0" noProof="0" dirty="0">
              <a:ln>
                <a:noFill/>
              </a:ln>
              <a:solidFill>
                <a:srgbClr val="FFFFFF"/>
              </a:solidFill>
              <a:effectLst/>
              <a:uLnTx/>
              <a:uFillTx/>
              <a:latin typeface="Avenir Medium"/>
              <a:sym typeface="Avenir Medium"/>
            </a:endParaRPr>
          </a:p>
        </p:txBody>
      </p:sp>
      <p:pic>
        <p:nvPicPr>
          <p:cNvPr id="135"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65600825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37" name="–Johnny Appleseed"/>
          <p:cNvSpPr txBox="1">
            <a:spLocks noGrp="1"/>
          </p:cNvSpPr>
          <p:nvPr>
            <p:ph type="body" idx="21"/>
          </p:nvPr>
        </p:nvSpPr>
        <p:spPr>
          <a:prstGeom prst="rect">
            <a:avLst/>
          </a:prstGeom>
        </p:spPr>
        <p:txBody>
          <a:bodyPr/>
          <a:lstStyle/>
          <a:p>
            <a:r>
              <a:rPr dirty="0"/>
              <a:t>–Johnny Appleseed</a:t>
            </a:r>
          </a:p>
        </p:txBody>
      </p:sp>
      <p:sp>
        <p:nvSpPr>
          <p:cNvPr id="138" name="“Type a quote here.”"/>
          <p:cNvSpPr txBox="1">
            <a:spLocks noGrp="1"/>
          </p:cNvSpPr>
          <p:nvPr>
            <p:ph type="body" idx="22"/>
          </p:nvPr>
        </p:nvSpPr>
        <p:spPr>
          <a:prstGeom prst="rect">
            <a:avLst/>
          </a:prstGeom>
        </p:spPr>
        <p:txBody>
          <a:bodyPr/>
          <a:lstStyle/>
          <a:p>
            <a:r>
              <a:rPr dirty="0"/>
              <a:t>“Type a quote here.” </a:t>
            </a:r>
          </a:p>
        </p:txBody>
      </p:sp>
      <p:sp>
        <p:nvSpPr>
          <p:cNvPr id="139" name="Rectangle"/>
          <p:cNvSpPr/>
          <p:nvPr/>
        </p:nvSpPr>
        <p:spPr>
          <a:xfrm>
            <a:off x="859631" y="965200"/>
            <a:ext cx="22664738" cy="11785600"/>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5451A3"/>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5451A3"/>
              </a:solidFill>
              <a:effectLst/>
              <a:uLnTx/>
              <a:uFillTx/>
              <a:latin typeface="Helvetica Neue Medium"/>
              <a:sym typeface="Helvetica Neue Medium"/>
            </a:endParaRPr>
          </a:p>
        </p:txBody>
      </p:sp>
      <p:sp>
        <p:nvSpPr>
          <p:cNvPr id="140" name="State Law  Practicing an Occupation"/>
          <p:cNvSpPr txBox="1"/>
          <p:nvPr/>
        </p:nvSpPr>
        <p:spPr>
          <a:xfrm>
            <a:off x="6058599" y="2865171"/>
            <a:ext cx="11511165"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10000" b="0">
                <a:solidFill>
                  <a:srgbClr val="632423"/>
                </a:solidFill>
                <a:effectLst>
                  <a:outerShdw blurRad="12700" dist="25400" dir="2700000" rotWithShape="0">
                    <a:srgbClr val="DDDDDD"/>
                  </a:outerShdw>
                </a:effectLst>
                <a:latin typeface="+mn-lt"/>
                <a:ea typeface="+mn-ea"/>
                <a:cs typeface="+mn-cs"/>
                <a:sym typeface="Avenir Heavy"/>
              </a:defRPr>
            </a:pPr>
            <a:r>
              <a:rPr kumimoji="0" lang="en-US"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rPr>
              <a:t>US Constitutional Law</a:t>
            </a:r>
            <a:endParaRPr kumimoji="0" sz="10000" b="0" i="0" u="none" strike="noStrike" kern="0" cap="none" spc="0" normalizeH="0" baseline="0" noProof="0" dirty="0">
              <a:ln>
                <a:noFill/>
              </a:ln>
              <a:solidFill>
                <a:srgbClr val="632423"/>
              </a:solidFill>
              <a:effectLst>
                <a:outerShdw blurRad="12700" dist="25400" dir="2700000" rotWithShape="0">
                  <a:srgbClr val="DDDDDD"/>
                </a:outerShdw>
              </a:effectLst>
              <a:uLnTx/>
              <a:uFillTx/>
              <a:latin typeface="Avenir Heavy"/>
              <a:sym typeface="Avenir Heavy"/>
            </a:endParaRPr>
          </a:p>
        </p:txBody>
      </p:sp>
      <p:sp>
        <p:nvSpPr>
          <p:cNvPr id="141" name="Are you helping someone with a health problem?"/>
          <p:cNvSpPr txBox="1"/>
          <p:nvPr/>
        </p:nvSpPr>
        <p:spPr>
          <a:xfrm>
            <a:off x="2387600" y="4883573"/>
            <a:ext cx="19621501" cy="5670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spcBef>
                <a:spcPts val="1000"/>
              </a:spcBef>
              <a:buClr>
                <a:srgbClr val="5FCBEF"/>
              </a:buClr>
              <a:buFont typeface="Wingdings 3"/>
              <a:defRPr sz="6700" b="0">
                <a:solidFill>
                  <a:srgbClr val="293F83"/>
                </a:solidFill>
                <a:effectLst>
                  <a:outerShdw blurRad="12700" dist="25400" dir="2700000" rotWithShape="0">
                    <a:srgbClr val="DDDDDD"/>
                  </a:outerShdw>
                </a:effectLst>
                <a:latin typeface="Avenir Medium"/>
                <a:ea typeface="Avenir Medium"/>
                <a:cs typeface="Avenir Medium"/>
                <a:sym typeface="Avenir Medium"/>
              </a:defRPr>
            </a:lvl1pPr>
          </a:lstStyle>
          <a:p>
            <a:pPr marL="0" marR="0" lvl="0" indent="0" algn="ctr" defTabSz="457200" rtl="0" eaLnBrk="1" fontAlgn="auto" latinLnBrk="0" hangingPunct="0">
              <a:lnSpc>
                <a:spcPct val="90000"/>
              </a:lnSpc>
              <a:spcBef>
                <a:spcPts val="1000"/>
              </a:spcBef>
              <a:spcAft>
                <a:spcPts val="0"/>
              </a:spcAft>
              <a:buClr>
                <a:srgbClr val="5FCBEF"/>
              </a:buClr>
              <a:buSzTx/>
              <a:buFont typeface="Wingdings 3"/>
              <a:buNone/>
              <a:tabLst/>
              <a:defRPr/>
            </a:pPr>
            <a:r>
              <a:rPr kumimoji="0" lang="en-US" sz="6700" b="1" i="0" u="none" strike="noStrike" kern="0" cap="none" spc="0" normalizeH="0" baseline="0" noProof="0" dirty="0">
                <a:ln>
                  <a:noFill/>
                </a:ln>
                <a:solidFill>
                  <a:srgbClr val="B02418"/>
                </a:solidFill>
                <a:effectLst>
                  <a:outerShdw blurRad="12700" dist="25400" dir="2700000" rotWithShape="0">
                    <a:srgbClr val="DDDDDD"/>
                  </a:outerShdw>
                </a:effectLst>
                <a:uLnTx/>
                <a:uFillTx/>
                <a:latin typeface="Avenir Medium"/>
                <a:sym typeface="Avenir Medium"/>
              </a:rPr>
              <a:t>First Amendment</a:t>
            </a:r>
            <a:r>
              <a:rPr kumimoji="0" lang="en-US" sz="6700" b="0" i="0" u="none" strike="noStrike" kern="0" cap="none" spc="0" normalizeH="0" baseline="0" noProof="0" dirty="0">
                <a:ln>
                  <a:noFill/>
                </a:ln>
                <a:solidFill>
                  <a:srgbClr val="293F83"/>
                </a:solidFill>
                <a:effectLst>
                  <a:outerShdw blurRad="12700" dist="25400" dir="2700000" rotWithShape="0">
                    <a:srgbClr val="DDDDDD"/>
                  </a:outerShdw>
                </a:effectLst>
                <a:uLnTx/>
                <a:uFillTx/>
                <a:latin typeface="Avenir Medium"/>
                <a:sym typeface="Avenir Medium"/>
              </a:rPr>
              <a:t>:  </a:t>
            </a:r>
            <a:r>
              <a:rPr kumimoji="0" lang="en-US" sz="6700" b="0" i="0" u="none" strike="noStrike" kern="0" cap="none" spc="0" normalizeH="0" baseline="0" noProof="0" dirty="0">
                <a:ln>
                  <a:noFill/>
                </a:ln>
                <a:effectLst>
                  <a:outerShdw blurRad="12700" dist="25400" dir="2700000" rotWithShape="0">
                    <a:srgbClr val="DDDDDD"/>
                  </a:outerShdw>
                </a:effectLst>
                <a:uLnTx/>
                <a:uFillTx/>
                <a:latin typeface="Avenir Medium"/>
                <a:sym typeface="Avenir Medium"/>
              </a:rPr>
              <a:t>Congress shall make no law respecting an establishment of religion, or prohibiting the free exercise thereof; or abridging the freedom of speech, or of the press; or the right of the people peaceably to assemble, and to petition the Government for a redress of grievances. </a:t>
            </a:r>
          </a:p>
        </p:txBody>
      </p:sp>
      <p:pic>
        <p:nvPicPr>
          <p:cNvPr id="142" name="NHFA_LOGO-with-glow.png" descr="NHFA_LOGO-with-glow.png"/>
          <p:cNvPicPr>
            <a:picLocks noChangeAspect="1"/>
          </p:cNvPicPr>
          <p:nvPr/>
        </p:nvPicPr>
        <p:blipFill>
          <a:blip r:embed="rId2"/>
          <a:stretch>
            <a:fillRect/>
          </a:stretch>
        </p:blipFill>
        <p:spPr>
          <a:xfrm>
            <a:off x="20531509" y="10545474"/>
            <a:ext cx="3863329" cy="2619655"/>
          </a:xfrm>
          <a:prstGeom prst="rect">
            <a:avLst/>
          </a:prstGeom>
          <a:ln w="12700">
            <a:miter lim="400000"/>
          </a:ln>
        </p:spPr>
      </p:pic>
    </p:spTree>
    <p:extLst>
      <p:ext uri="{BB962C8B-B14F-4D97-AF65-F5344CB8AC3E}">
        <p14:creationId xmlns:p14="http://schemas.microsoft.com/office/powerpoint/2010/main" val="391637131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13678</TotalTime>
  <Words>1454</Words>
  <Application>Microsoft Office PowerPoint</Application>
  <PresentationFormat>Custom</PresentationFormat>
  <Paragraphs>167</Paragraphs>
  <Slides>33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Avenir Book</vt:lpstr>
      <vt:lpstr>Avenir Heavy</vt:lpstr>
      <vt:lpstr>Avenir Medium</vt:lpstr>
      <vt:lpstr>Calibri</vt:lpstr>
      <vt:lpstr>Helvetica Neue</vt:lpstr>
      <vt:lpstr>Helvetica Neue Light</vt:lpstr>
      <vt:lpstr>Helvetica Neue Medium</vt:lpstr>
      <vt:lpstr>Times Roman</vt:lpstr>
      <vt:lpstr>Trebuchet MS</vt:lpstr>
      <vt:lpstr>Wingdings 2</vt:lpstr>
      <vt:lpstr>Wingdings 3</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Judy Buroker</cp:lastModifiedBy>
  <cp:revision>11</cp:revision>
  <dcterms:modified xsi:type="dcterms:W3CDTF">2024-05-09T02:22:07Z</dcterms:modified>
</cp:coreProperties>
</file>