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44"/>
  </p:notesMasterIdLst>
  <p:sldIdLst>
    <p:sldId id="256" r:id="rId3"/>
    <p:sldId id="368" r:id="rId4"/>
    <p:sldId id="399" r:id="rId5"/>
    <p:sldId id="369" r:id="rId6"/>
    <p:sldId id="265" r:id="rId7"/>
    <p:sldId id="268" r:id="rId8"/>
    <p:sldId id="357" r:id="rId9"/>
    <p:sldId id="362" r:id="rId10"/>
    <p:sldId id="364" r:id="rId11"/>
    <p:sldId id="309" r:id="rId12"/>
    <p:sldId id="310" r:id="rId13"/>
    <p:sldId id="302" r:id="rId14"/>
    <p:sldId id="388" r:id="rId15"/>
    <p:sldId id="296" r:id="rId16"/>
    <p:sldId id="359" r:id="rId17"/>
    <p:sldId id="427" r:id="rId18"/>
    <p:sldId id="353" r:id="rId19"/>
    <p:sldId id="300" r:id="rId20"/>
    <p:sldId id="429" r:id="rId21"/>
    <p:sldId id="430" r:id="rId22"/>
    <p:sldId id="370" r:id="rId23"/>
    <p:sldId id="371" r:id="rId24"/>
    <p:sldId id="366" r:id="rId25"/>
    <p:sldId id="431" r:id="rId26"/>
    <p:sldId id="372" r:id="rId27"/>
    <p:sldId id="390" r:id="rId28"/>
    <p:sldId id="306" r:id="rId29"/>
    <p:sldId id="322" r:id="rId30"/>
    <p:sldId id="398" r:id="rId31"/>
    <p:sldId id="393" r:id="rId32"/>
    <p:sldId id="394" r:id="rId33"/>
    <p:sldId id="262" r:id="rId34"/>
    <p:sldId id="355" r:id="rId35"/>
    <p:sldId id="395" r:id="rId36"/>
    <p:sldId id="392" r:id="rId37"/>
    <p:sldId id="428" r:id="rId38"/>
    <p:sldId id="432" r:id="rId39"/>
    <p:sldId id="434" r:id="rId40"/>
    <p:sldId id="433" r:id="rId41"/>
    <p:sldId id="354" r:id="rId42"/>
    <p:sldId id="39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66"/>
    <a:srgbClr val="33CCFF"/>
    <a:srgbClr val="000099"/>
    <a:srgbClr val="FF0000"/>
    <a:srgbClr val="33CC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84"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A698F-E566-4B67-A652-C58E24BD1E8B}" type="datetimeFigureOut">
              <a:rPr lang="en-US" smtClean="0"/>
              <a:t>5/8/2024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279ED-4670-4D15-BCE7-B72E32742A54}" type="slidenum">
              <a:rPr lang="en-US" smtClean="0"/>
              <a:t>‹#›</a:t>
            </a:fld>
            <a:endParaRPr lang="en-US" dirty="0"/>
          </a:p>
        </p:txBody>
      </p:sp>
    </p:spTree>
    <p:extLst>
      <p:ext uri="{BB962C8B-B14F-4D97-AF65-F5344CB8AC3E}">
        <p14:creationId xmlns:p14="http://schemas.microsoft.com/office/powerpoint/2010/main" val="85337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95467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16</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86795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17</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6391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18</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19</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55470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A63635-A02B-4205-AF79-223F05048115}"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66063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21</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1743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22</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84695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32B4A-893F-4972-901C-0B341DFEE0A8}" type="slidenum">
              <a:rPr lang="en-US" sz="1200">
                <a:solidFill>
                  <a:srgbClr val="000000"/>
                </a:solidFill>
              </a:rPr>
              <a:pPr eaLnBrk="1" hangingPunct="1"/>
              <a:t>23</a:t>
            </a:fld>
            <a:endParaRPr lang="en-US" sz="1200" dirty="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D39A3-B918-41C3-94BE-768106AF4FDF}" type="slidenum">
              <a:rPr lang="en-US" sz="1200">
                <a:solidFill>
                  <a:srgbClr val="000000"/>
                </a:solidFill>
              </a:rPr>
              <a:pPr eaLnBrk="1" hangingPunct="1"/>
              <a:t>24</a:t>
            </a:fld>
            <a:endParaRPr lang="en-US" sz="1200" dirty="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6778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E9E8442A-C3D3-4B4D-AAED-609C173E7662}"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28</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3230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extLst>
      <p:ext uri="{BB962C8B-B14F-4D97-AF65-F5344CB8AC3E}">
        <p14:creationId xmlns:p14="http://schemas.microsoft.com/office/powerpoint/2010/main" val="200316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D3110B0-AD58-49F9-8686-D697A33F05E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29</a:t>
            </a:fld>
            <a:endParaRPr kumimoji="0" lang="en-US" altLang="en-US" sz="1200" b="0" i="0" u="none" strike="noStrike" kern="0" cap="none" spc="0" normalizeH="0" baseline="0" noProof="0" dirty="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72041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6</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7</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55426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8</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97671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9</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248479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020717-27BE-426F-BD74-EB0FFC5F649E}" type="slidenum">
              <a:rPr lang="en-US" altLang="en-US" sz="1200">
                <a:solidFill>
                  <a:prstClr val="black"/>
                </a:solidFill>
              </a:rPr>
              <a:pPr eaLnBrk="1" hangingPunct="1"/>
              <a:t>12</a:t>
            </a:fld>
            <a:endParaRPr lang="en-US" altLang="en-US" sz="1200" dirty="0">
              <a:solidFill>
                <a:prstClr val="black"/>
              </a:solidFill>
            </a:endParaRPr>
          </a:p>
        </p:txBody>
      </p:sp>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13</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370321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15</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extLst>
      <p:ext uri="{BB962C8B-B14F-4D97-AF65-F5344CB8AC3E}">
        <p14:creationId xmlns:p14="http://schemas.microsoft.com/office/powerpoint/2010/main" val="136057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82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E5C331D-8AA2-4DEA-8D6F-BE3156D077ED}" type="datetimeFigureOut">
              <a:rPr lang="en-US" smtClean="0">
                <a:solidFill>
                  <a:srgbClr val="DBF5F9">
                    <a:shade val="90000"/>
                  </a:srgbClr>
                </a:solidFill>
              </a:rPr>
              <a:pPr/>
              <a:t>5/8/2024</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33694937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70799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DBF5F9">
                    <a:shade val="90000"/>
                  </a:srgbClr>
                </a:solidFill>
              </a:rPr>
              <a:pPr/>
              <a:t>5/8/2024</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5221670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2487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8641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18400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0732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52471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69350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3412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2338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39D0F-C1DB-4F62-93E0-EDF7996F426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39D0F-C1DB-4F62-93E0-EDF7996F426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E5C331D-8AA2-4DEA-8D6F-BE3156D077ED}" type="datetimeFigureOut">
              <a:rPr lang="en-US" smtClean="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A939D0F-C1DB-4F62-93E0-EDF7996F426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t>5/8/2024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5C331D-8AA2-4DEA-8D6F-BE3156D077ED}" type="datetimeFigureOut">
              <a:rPr lang="en-US" smtClean="0">
                <a:solidFill>
                  <a:srgbClr val="04617B">
                    <a:shade val="90000"/>
                  </a:srgbClr>
                </a:solidFill>
              </a:rPr>
              <a:pPr/>
              <a:t>5/8/2024</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39D0F-C1DB-4F62-93E0-EDF7996F426E}"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92005971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ationalhealthfreedomaction.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cs.legis.wisconsin.gov/document/statutes/448.01(9)(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docs.legis.wisconsin.gov/document/statutes/448.01(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851648" cy="1565030"/>
          </a:xfrm>
        </p:spPr>
        <p:txBody>
          <a:bodyPr>
            <a:noAutofit/>
          </a:bodyPr>
          <a:lstStyle/>
          <a:p>
            <a:pPr algn="ctr"/>
            <a:r>
              <a:rPr lang="en-US" sz="4000" dirty="0"/>
              <a:t>Homeopathic Practice in Your State</a:t>
            </a:r>
          </a:p>
        </p:txBody>
      </p:sp>
      <p:sp>
        <p:nvSpPr>
          <p:cNvPr id="3" name="Subtitle 2"/>
          <p:cNvSpPr>
            <a:spLocks noGrp="1"/>
          </p:cNvSpPr>
          <p:nvPr>
            <p:ph type="subTitle" idx="1"/>
          </p:nvPr>
        </p:nvSpPr>
        <p:spPr>
          <a:xfrm>
            <a:off x="609600" y="3429000"/>
            <a:ext cx="7854696" cy="2438400"/>
          </a:xfrm>
        </p:spPr>
        <p:txBody>
          <a:bodyPr>
            <a:normAutofit fontScale="70000" lnSpcReduction="20000"/>
          </a:bodyPr>
          <a:lstStyle/>
          <a:p>
            <a:pPr algn="ctr"/>
            <a:r>
              <a:rPr lang="en-US" sz="4700" b="1" dirty="0">
                <a:solidFill>
                  <a:srgbClr val="C00000"/>
                </a:solidFill>
                <a:effectLst>
                  <a:outerShdw blurRad="38100" dist="38100" dir="2700000" algn="tl">
                    <a:srgbClr val="000000">
                      <a:alpha val="43137"/>
                    </a:srgbClr>
                  </a:outerShdw>
                </a:effectLst>
              </a:rPr>
              <a:t>Northwestern Academy of Homeopathy</a:t>
            </a:r>
          </a:p>
          <a:p>
            <a:pPr algn="ctr"/>
            <a:r>
              <a:rPr lang="en-US" sz="4700" b="1" dirty="0">
                <a:solidFill>
                  <a:srgbClr val="C00000"/>
                </a:solidFill>
                <a:effectLst>
                  <a:outerShdw blurRad="38100" dist="38100" dir="2700000" algn="tl">
                    <a:srgbClr val="000000">
                      <a:alpha val="43137"/>
                    </a:srgbClr>
                  </a:outerShdw>
                </a:effectLst>
              </a:rPr>
              <a:t>November 15, 2022</a:t>
            </a:r>
            <a:br>
              <a:rPr lang="en-US" sz="4700" b="1" dirty="0">
                <a:solidFill>
                  <a:srgbClr val="C00000"/>
                </a:solidFill>
                <a:effectLst>
                  <a:outerShdw blurRad="38100" dist="38100" dir="2700000" algn="tl">
                    <a:srgbClr val="000000">
                      <a:alpha val="43137"/>
                    </a:srgbClr>
                  </a:outerShdw>
                </a:effectLst>
              </a:rPr>
            </a:br>
            <a:br>
              <a:rPr lang="en-US" b="1" dirty="0">
                <a:solidFill>
                  <a:srgbClr val="C00000"/>
                </a:solidFill>
                <a:effectLst>
                  <a:outerShdw blurRad="38100" dist="38100" dir="2700000" algn="tl">
                    <a:srgbClr val="000000">
                      <a:alpha val="43137"/>
                    </a:srgbClr>
                  </a:outerShdw>
                </a:effectLst>
              </a:rPr>
            </a:br>
            <a:endParaRPr lang="en-US" b="1" dirty="0">
              <a:solidFill>
                <a:srgbClr val="C00000"/>
              </a:solidFill>
              <a:effectLst>
                <a:outerShdw blurRad="38100" dist="38100" dir="2700000" algn="tl">
                  <a:srgbClr val="000000">
                    <a:alpha val="43137"/>
                  </a:srgbClr>
                </a:outerShdw>
              </a:effectLst>
            </a:endParaRPr>
          </a:p>
          <a:p>
            <a:r>
              <a:rPr lang="en-US" b="1" dirty="0">
                <a:solidFill>
                  <a:srgbClr val="C00000"/>
                </a:solidFill>
                <a:effectLst>
                  <a:outerShdw blurRad="38100" dist="38100" dir="2700000" algn="tl">
                    <a:srgbClr val="000000">
                      <a:alpha val="43137"/>
                    </a:srgbClr>
                  </a:outerShdw>
                </a:effectLst>
              </a:rPr>
              <a:t>Diane M. Miller JD</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Director of Law and Public Policy</a:t>
            </a:r>
          </a:p>
          <a:p>
            <a:r>
              <a:rPr lang="en-US" b="1" dirty="0">
                <a:solidFill>
                  <a:srgbClr val="C00000"/>
                </a:solidFill>
                <a:effectLst>
                  <a:outerShdw blurRad="38100" dist="38100" dir="2700000" algn="tl">
                    <a:srgbClr val="000000">
                      <a:alpha val="43137"/>
                    </a:srgbClr>
                  </a:outerShdw>
                </a:effectLst>
              </a:rPr>
              <a:t>National Health Freedom Coalition</a:t>
            </a:r>
          </a:p>
          <a:p>
            <a:endParaRPr lang="en-US" dirty="0"/>
          </a:p>
        </p:txBody>
      </p:sp>
    </p:spTree>
    <p:extLst>
      <p:ext uri="{BB962C8B-B14F-4D97-AF65-F5344CB8AC3E}">
        <p14:creationId xmlns:p14="http://schemas.microsoft.com/office/powerpoint/2010/main" val="179892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676400"/>
          </a:xfrm>
          <a:noFill/>
        </p:spPr>
        <p:txBody>
          <a:bodyPr>
            <a:normAutofit fontScale="90000"/>
          </a:bodyPr>
          <a:lstStyle/>
          <a:p>
            <a:pPr algn="ctr"/>
            <a:r>
              <a:rPr lang="en-US" b="1" dirty="0">
                <a:solidFill>
                  <a:srgbClr val="C00000"/>
                </a:solidFill>
                <a:effectLst>
                  <a:outerShdw blurRad="38100" dist="38100" dir="2700000" algn="tl">
                    <a:srgbClr val="000000">
                      <a:alpha val="43137"/>
                    </a:srgbClr>
                  </a:outerShdw>
                </a:effectLst>
              </a:rPr>
              <a:t>State of Maryland</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Practice of Naturopathic Medicine</a:t>
            </a:r>
          </a:p>
        </p:txBody>
      </p:sp>
      <p:sp>
        <p:nvSpPr>
          <p:cNvPr id="4" name="Rectangle 3">
            <a:extLst>
              <a:ext uri="{FF2B5EF4-FFF2-40B4-BE49-F238E27FC236}">
                <a16:creationId xmlns:a16="http://schemas.microsoft.com/office/drawing/2014/main" id="{48908279-C1D9-491C-BE96-FAD85E3E901B}"/>
              </a:ext>
            </a:extLst>
          </p:cNvPr>
          <p:cNvSpPr/>
          <p:nvPr/>
        </p:nvSpPr>
        <p:spPr>
          <a:xfrm>
            <a:off x="647700" y="2325479"/>
            <a:ext cx="7962900" cy="4524315"/>
          </a:xfrm>
          <a:prstGeom prst="rect">
            <a:avLst/>
          </a:prstGeom>
        </p:spPr>
        <p:txBody>
          <a:bodyPr wrap="square">
            <a:spAutoFit/>
          </a:bodyPr>
          <a:lstStyle/>
          <a:p>
            <a:r>
              <a:rPr lang="en-US" sz="2400" b="1" dirty="0">
                <a:solidFill>
                  <a:srgbClr val="006600"/>
                </a:solidFill>
              </a:rPr>
              <a:t> </a:t>
            </a:r>
            <a:r>
              <a:rPr lang="en-US" sz="2400" b="1" i="1" dirty="0">
                <a:solidFill>
                  <a:srgbClr val="000066"/>
                </a:solidFill>
              </a:rPr>
              <a:t>(g) (1)   “Naturopathic medicine” means </a:t>
            </a:r>
            <a:r>
              <a:rPr lang="en-US" sz="2400" b="1" i="1" dirty="0">
                <a:solidFill>
                  <a:srgbClr val="C00000"/>
                </a:solidFill>
              </a:rPr>
              <a:t>the prevention, diagnosis, and treatment of human health conditions, injury, and disease using only patient education and naturopathic therapies and therapeutic substances </a:t>
            </a:r>
            <a:r>
              <a:rPr lang="en-US" sz="2400" b="1" i="1" dirty="0">
                <a:solidFill>
                  <a:srgbClr val="000066"/>
                </a:solidFill>
              </a:rPr>
              <a:t>recognized by the Council of Naturopathic Medical Education.</a:t>
            </a:r>
          </a:p>
          <a:p>
            <a:endParaRPr lang="en-US" sz="2400" b="1" i="1" dirty="0">
              <a:solidFill>
                <a:srgbClr val="000066"/>
              </a:solidFill>
            </a:endParaRPr>
          </a:p>
          <a:p>
            <a:r>
              <a:rPr lang="en-US" sz="2400" b="1" i="1" dirty="0">
                <a:solidFill>
                  <a:srgbClr val="000066"/>
                </a:solidFill>
              </a:rPr>
              <a:t>(2)  …	(iii)   The practice of the </a:t>
            </a:r>
            <a:r>
              <a:rPr lang="en-US" sz="2400" b="1" i="1" dirty="0">
                <a:solidFill>
                  <a:srgbClr val="C00000"/>
                </a:solidFill>
              </a:rPr>
              <a:t>material sciences of healing, including nutrition, phytotherapy, treatment by natural substances, and external applications.</a:t>
            </a:r>
            <a:r>
              <a:rPr lang="en-US" sz="2400" b="1" i="1" dirty="0">
                <a:solidFill>
                  <a:srgbClr val="006600"/>
                </a:solidFill>
              </a:rPr>
              <a:t>	</a:t>
            </a:r>
            <a:r>
              <a:rPr lang="en-US" sz="2400" b="1" dirty="0">
                <a:solidFill>
                  <a:srgbClr val="006600"/>
                </a:solidFill>
              </a:rPr>
              <a:t>							</a:t>
            </a:r>
            <a:r>
              <a:rPr lang="en-US" sz="2400" b="1" dirty="0">
                <a:solidFill>
                  <a:srgbClr val="000066"/>
                </a:solidFill>
              </a:rPr>
              <a:t>							§14–5F–01.</a:t>
            </a:r>
          </a:p>
        </p:txBody>
      </p:sp>
    </p:spTree>
    <p:extLst>
      <p:ext uri="{BB962C8B-B14F-4D97-AF65-F5344CB8AC3E}">
        <p14:creationId xmlns:p14="http://schemas.microsoft.com/office/powerpoint/2010/main" val="172836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1999" cy="1371599"/>
          </a:xfrm>
          <a:noFill/>
        </p:spPr>
        <p:txBody>
          <a:bodyPr>
            <a:normAutofit fontScale="90000"/>
          </a:bodyPr>
          <a:lstStyle/>
          <a:p>
            <a:pPr algn="ctr"/>
            <a:r>
              <a:rPr lang="en-US" b="1" dirty="0">
                <a:solidFill>
                  <a:srgbClr val="C00000"/>
                </a:solidFill>
                <a:effectLst>
                  <a:outerShdw blurRad="38100" dist="38100" dir="2700000" algn="tl">
                    <a:srgbClr val="000000">
                      <a:alpha val="43137"/>
                    </a:srgbClr>
                  </a:outerShdw>
                </a:effectLst>
              </a:rPr>
              <a:t>State of Maryland</a:t>
            </a:r>
            <a:br>
              <a:rPr lang="en-US" b="1" dirty="0">
                <a:solidFill>
                  <a:srgbClr val="C00000"/>
                </a:solidFill>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Naturopathic Medicine Felony</a:t>
            </a:r>
          </a:p>
        </p:txBody>
      </p:sp>
      <p:sp>
        <p:nvSpPr>
          <p:cNvPr id="4" name="Rectangle 3">
            <a:extLst>
              <a:ext uri="{FF2B5EF4-FFF2-40B4-BE49-F238E27FC236}">
                <a16:creationId xmlns:a16="http://schemas.microsoft.com/office/drawing/2014/main" id="{EC34D566-4810-4FC1-9DF8-5C6F204DC0D6}"/>
              </a:ext>
            </a:extLst>
          </p:cNvPr>
          <p:cNvSpPr/>
          <p:nvPr/>
        </p:nvSpPr>
        <p:spPr>
          <a:xfrm>
            <a:off x="685801" y="2057400"/>
            <a:ext cx="7848600" cy="4524315"/>
          </a:xfrm>
          <a:prstGeom prst="rect">
            <a:avLst/>
          </a:prstGeom>
        </p:spPr>
        <p:txBody>
          <a:bodyPr wrap="square">
            <a:spAutoFit/>
          </a:bodyPr>
          <a:lstStyle/>
          <a:p>
            <a:r>
              <a:rPr lang="en-US" sz="2400" b="1" i="1" dirty="0">
                <a:solidFill>
                  <a:srgbClr val="000066"/>
                </a:solidFill>
              </a:rPr>
              <a:t>(a)   Except as otherwise provided in this subtitle, an </a:t>
            </a:r>
            <a:r>
              <a:rPr lang="en-US" sz="2400" b="1" i="1" dirty="0">
                <a:solidFill>
                  <a:srgbClr val="C00000"/>
                </a:solidFill>
              </a:rPr>
              <a:t>individual may not practice, attempt to practice, or offer to practice naturopathic medicine</a:t>
            </a:r>
            <a:r>
              <a:rPr lang="en-US" sz="2400" b="1" i="1" dirty="0">
                <a:solidFill>
                  <a:srgbClr val="FF0000"/>
                </a:solidFill>
              </a:rPr>
              <a:t> </a:t>
            </a:r>
            <a:r>
              <a:rPr lang="en-US" sz="2400" b="1" i="1" dirty="0">
                <a:solidFill>
                  <a:srgbClr val="000066"/>
                </a:solidFill>
              </a:rPr>
              <a:t>in this State without a license.</a:t>
            </a:r>
          </a:p>
          <a:p>
            <a:endParaRPr lang="en-US" sz="2400" b="1" i="1" dirty="0">
              <a:solidFill>
                <a:srgbClr val="000066"/>
              </a:solidFill>
            </a:endParaRPr>
          </a:p>
          <a:p>
            <a:r>
              <a:rPr lang="en-US" sz="2400" b="1" i="1" dirty="0">
                <a:solidFill>
                  <a:srgbClr val="000066"/>
                </a:solidFill>
              </a:rPr>
              <a:t>(b)   An individual who violates this section is </a:t>
            </a:r>
            <a:r>
              <a:rPr lang="en-US" sz="2400" b="1" i="1" dirty="0">
                <a:solidFill>
                  <a:srgbClr val="C00000"/>
                </a:solidFill>
              </a:rPr>
              <a:t>guilty of a felony and on conviction is subject to:</a:t>
            </a:r>
          </a:p>
          <a:p>
            <a:r>
              <a:rPr lang="en-US" sz="2400" b="1" i="1" dirty="0">
                <a:solidFill>
                  <a:srgbClr val="006600"/>
                </a:solidFill>
              </a:rPr>
              <a:t>	</a:t>
            </a:r>
            <a:r>
              <a:rPr lang="en-US" sz="2400" b="1" i="1" dirty="0">
                <a:solidFill>
                  <a:srgbClr val="000066"/>
                </a:solidFill>
              </a:rPr>
              <a:t>(1)   A</a:t>
            </a:r>
            <a:r>
              <a:rPr lang="en-US" sz="2400" b="1" i="1" dirty="0">
                <a:solidFill>
                  <a:srgbClr val="FF0000"/>
                </a:solidFill>
              </a:rPr>
              <a:t> </a:t>
            </a:r>
            <a:r>
              <a:rPr lang="en-US" sz="2400" b="1" i="1" dirty="0">
                <a:solidFill>
                  <a:srgbClr val="C00000"/>
                </a:solidFill>
              </a:rPr>
              <a:t>fine not exceeding $10,000 or imprisonment not exceeding 5 years or both; and</a:t>
            </a:r>
          </a:p>
          <a:p>
            <a:r>
              <a:rPr lang="en-US" sz="2400" b="1" i="1" dirty="0">
                <a:solidFill>
                  <a:srgbClr val="006600"/>
                </a:solidFill>
              </a:rPr>
              <a:t>	</a:t>
            </a:r>
            <a:r>
              <a:rPr lang="en-US" sz="2400" b="1" i="1" dirty="0">
                <a:solidFill>
                  <a:srgbClr val="000066"/>
                </a:solidFill>
              </a:rPr>
              <a:t>(2)   A</a:t>
            </a:r>
            <a:r>
              <a:rPr lang="en-US" sz="2400" b="1" i="1" dirty="0">
                <a:solidFill>
                  <a:srgbClr val="006600"/>
                </a:solidFill>
              </a:rPr>
              <a:t> </a:t>
            </a:r>
            <a:r>
              <a:rPr lang="en-US" sz="2400" b="1" i="1" dirty="0">
                <a:solidFill>
                  <a:srgbClr val="C00000"/>
                </a:solidFill>
              </a:rPr>
              <a:t>civil fine of no more than $50,000 to be levied by the Board.</a:t>
            </a:r>
            <a:r>
              <a:rPr lang="en-US" sz="2400" b="1" i="1" dirty="0">
                <a:solidFill>
                  <a:srgbClr val="006600"/>
                </a:solidFill>
              </a:rPr>
              <a:t>	</a:t>
            </a:r>
            <a:r>
              <a:rPr lang="en-US" sz="2400" b="1" dirty="0">
                <a:solidFill>
                  <a:srgbClr val="006600"/>
                </a:solidFill>
              </a:rPr>
              <a:t>									</a:t>
            </a:r>
            <a:r>
              <a:rPr lang="en-US" sz="2400" b="1" dirty="0">
                <a:solidFill>
                  <a:srgbClr val="000066"/>
                </a:solidFill>
              </a:rPr>
              <a:t>§14–5F–29.  </a:t>
            </a:r>
            <a:endParaRPr lang="en-US" b="1" dirty="0">
              <a:solidFill>
                <a:srgbClr val="FF0000"/>
              </a:solidFill>
            </a:endParaRPr>
          </a:p>
        </p:txBody>
      </p:sp>
    </p:spTree>
    <p:extLst>
      <p:ext uri="{BB962C8B-B14F-4D97-AF65-F5344CB8AC3E}">
        <p14:creationId xmlns:p14="http://schemas.microsoft.com/office/powerpoint/2010/main" val="287291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1000" y="729175"/>
            <a:ext cx="8305800" cy="12954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alpha val="43137"/>
                    </a:srgbClr>
                  </a:outerShdw>
                </a:effectLst>
                <a:cs typeface="Times New Roman" pitchFamily="18" charset="0"/>
              </a:rPr>
              <a:t>Kansas Healing Arts</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800" b="1" dirty="0">
                <a:solidFill>
                  <a:srgbClr val="C00000"/>
                </a:solidFill>
                <a:effectLst>
                  <a:outerShdw blurRad="38100" dist="38100" dir="2700000" algn="tl">
                    <a:srgbClr val="000000">
                      <a:alpha val="43137"/>
                    </a:srgbClr>
                  </a:outerShdw>
                </a:effectLst>
                <a:cs typeface="Times New Roman" pitchFamily="18" charset="0"/>
              </a:rPr>
              <a:t>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743428" name="Rectangle 4"/>
          <p:cNvSpPr>
            <a:spLocks noChangeArrowheads="1"/>
          </p:cNvSpPr>
          <p:nvPr/>
        </p:nvSpPr>
        <p:spPr bwMode="auto">
          <a:xfrm>
            <a:off x="381000" y="2133600"/>
            <a:ext cx="8305800" cy="4678204"/>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000" b="1" dirty="0">
                <a:solidFill>
                  <a:srgbClr val="006600"/>
                </a:solidFill>
              </a:rPr>
              <a:t>     </a:t>
            </a:r>
            <a:r>
              <a:rPr lang="en-US" sz="2400" b="1" i="1" dirty="0">
                <a:solidFill>
                  <a:srgbClr val="000066"/>
                </a:solidFill>
              </a:rPr>
              <a:t>Purpose. </a:t>
            </a:r>
            <a:r>
              <a:rPr lang="en-US" sz="2400" b="1" i="1" dirty="0">
                <a:solidFill>
                  <a:srgbClr val="C00000"/>
                </a:solidFill>
              </a:rPr>
              <a:t>Recognizing that the practice of the healing arts is a privilege granted by legislative authority and is not a natural right of individuals, </a:t>
            </a:r>
            <a:r>
              <a:rPr lang="en-US" sz="2400" b="1" i="1" dirty="0">
                <a:solidFill>
                  <a:srgbClr val="000066"/>
                </a:solidFill>
              </a:rPr>
              <a:t>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r>
              <a:rPr lang="en-US" sz="2400" b="1" i="1" dirty="0">
                <a:solidFill>
                  <a:srgbClr val="006600"/>
                </a:solidFill>
              </a:rPr>
              <a:t>	</a:t>
            </a:r>
            <a:r>
              <a:rPr lang="en-US" sz="2400" b="1" dirty="0">
                <a:solidFill>
                  <a:srgbClr val="006600"/>
                </a:solidFill>
              </a:rPr>
              <a:t>			</a:t>
            </a:r>
            <a:r>
              <a:rPr lang="en-US" sz="1000" b="1" dirty="0">
                <a:solidFill>
                  <a:srgbClr val="000066"/>
                </a:solidFill>
              </a:rPr>
              <a:t>6KS 65-2801 Chapter 65.Article 28</a:t>
            </a:r>
          </a:p>
        </p:txBody>
      </p:sp>
    </p:spTree>
    <p:extLst>
      <p:ext uri="{BB962C8B-B14F-4D97-AF65-F5344CB8AC3E}">
        <p14:creationId xmlns:p14="http://schemas.microsoft.com/office/powerpoint/2010/main" val="265414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22849" y="1256875"/>
            <a:ext cx="8229600" cy="1700748"/>
          </a:xfrm>
        </p:spPr>
        <p:txBody>
          <a:bodyPr>
            <a:normAutofit/>
          </a:bodyPr>
          <a:lstStyle/>
          <a:p>
            <a:pPr algn="ctr" eaLnBrk="1" hangingPunct="1">
              <a:defRPr/>
            </a:pPr>
            <a:r>
              <a:rPr lang="en-US" sz="5400" b="1" dirty="0">
                <a:solidFill>
                  <a:srgbClr val="C00000"/>
                </a:solidFill>
                <a:effectLst>
                  <a:outerShdw blurRad="38100" dist="38100" dir="2700000" algn="tl">
                    <a:srgbClr val="000000">
                      <a:alpha val="43137"/>
                    </a:srgbClr>
                  </a:outerShdw>
                </a:effectLst>
                <a:cs typeface="Times New Roman" pitchFamily="18" charset="0"/>
              </a:rPr>
              <a:t>Freedom Solutions</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64588" y="3146325"/>
            <a:ext cx="8142849" cy="1508105"/>
          </a:xfrm>
          <a:prstGeom prst="rect">
            <a:avLst/>
          </a:prstGeom>
          <a:noFill/>
          <a:ln w="9525">
            <a:noFill/>
            <a:miter lim="800000"/>
            <a:headEnd/>
            <a:tailEnd/>
          </a:ln>
          <a:effectLst/>
        </p:spPr>
        <p:txBody>
          <a:bodyPr wrap="square">
            <a:spAutoFit/>
          </a:bodyPr>
          <a:lstStyle/>
          <a:p>
            <a:pPr algn="ctr" fontAlgn="ctr"/>
            <a:r>
              <a:rPr lang="en-US" sz="4000" b="1" dirty="0">
                <a:solidFill>
                  <a:srgbClr val="000066"/>
                </a:solidFill>
              </a:rPr>
              <a:t>Safe Harbor </a:t>
            </a:r>
          </a:p>
          <a:p>
            <a:pPr algn="ctr" fontAlgn="ctr"/>
            <a:r>
              <a:rPr lang="en-US" sz="4000" b="1" dirty="0">
                <a:solidFill>
                  <a:srgbClr val="000066"/>
                </a:solidFill>
              </a:rPr>
              <a:t>Practitioner Exemption Laws</a:t>
            </a:r>
          </a:p>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04236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8A1F7A1-FF88-4357-A4FE-8861E1677BB4}"/>
              </a:ext>
            </a:extLst>
          </p:cNvPr>
          <p:cNvSpPr>
            <a:spLocks noGrp="1" noChangeArrowheads="1"/>
          </p:cNvSpPr>
          <p:nvPr>
            <p:ph type="title"/>
          </p:nvPr>
        </p:nvSpPr>
        <p:spPr>
          <a:xfrm>
            <a:off x="1295400" y="609600"/>
            <a:ext cx="7010400" cy="1066800"/>
          </a:xfrm>
        </p:spPr>
        <p:txBody>
          <a:bodyPr/>
          <a:lstStyle/>
          <a:p>
            <a:r>
              <a:rPr lang="en-US" altLang="en-US" sz="2400" b="1" dirty="0">
                <a:solidFill>
                  <a:srgbClr val="C00000"/>
                </a:solidFill>
                <a:effectLst>
                  <a:outerShdw blurRad="38100" dist="38100" dir="2700000" algn="tl">
                    <a:srgbClr val="000000">
                      <a:alpha val="43137"/>
                    </a:srgbClr>
                  </a:outerShdw>
                </a:effectLst>
              </a:rPr>
              <a:t>EXEMPTION:  </a:t>
            </a:r>
            <a:r>
              <a:rPr lang="en-US" altLang="en-US" sz="2400" b="1" dirty="0">
                <a:solidFill>
                  <a:srgbClr val="C00000"/>
                </a:solidFill>
              </a:rPr>
              <a:t>MN 146A Complementary and Alternative Practices </a:t>
            </a:r>
            <a:r>
              <a:rPr lang="en-US" altLang="en-US" sz="2400" b="1" u="sng" dirty="0">
                <a:solidFill>
                  <a:srgbClr val="C00000"/>
                </a:solidFill>
              </a:rPr>
              <a:t>include but are not limited to</a:t>
            </a:r>
            <a:r>
              <a:rPr lang="en-US" altLang="en-US" sz="2400" u="sng" dirty="0">
                <a:solidFill>
                  <a:srgbClr val="C00000"/>
                </a:solidFill>
              </a:rPr>
              <a:t>:</a:t>
            </a:r>
          </a:p>
        </p:txBody>
      </p:sp>
      <p:sp>
        <p:nvSpPr>
          <p:cNvPr id="61443" name="Rectangle 3">
            <a:extLst>
              <a:ext uri="{FF2B5EF4-FFF2-40B4-BE49-F238E27FC236}">
                <a16:creationId xmlns:a16="http://schemas.microsoft.com/office/drawing/2014/main" id="{64E6AA88-0733-4434-A137-E94AF0A636B1}"/>
              </a:ext>
            </a:extLst>
          </p:cNvPr>
          <p:cNvSpPr>
            <a:spLocks noGrp="1" noChangeArrowheads="1"/>
          </p:cNvSpPr>
          <p:nvPr>
            <p:ph type="body" idx="1"/>
          </p:nvPr>
        </p:nvSpPr>
        <p:spPr>
          <a:xfrm>
            <a:off x="457200" y="1977683"/>
            <a:ext cx="8229600" cy="4575517"/>
          </a:xfrm>
        </p:spPr>
        <p:txBody>
          <a:bodyPr/>
          <a:lstStyle/>
          <a:p>
            <a:pPr>
              <a:lnSpc>
                <a:spcPct val="140000"/>
              </a:lnSpc>
              <a:buFontTx/>
              <a:buNone/>
            </a:pPr>
            <a:r>
              <a:rPr lang="en-US" altLang="en-US" sz="1600" dirty="0">
                <a:latin typeface="Courier New" panose="02070309020205020404" pitchFamily="49" charset="0"/>
                <a:cs typeface="Courier New" panose="02070309020205020404" pitchFamily="49" charset="0"/>
              </a:rPr>
              <a:t>  </a:t>
            </a:r>
            <a:r>
              <a:rPr lang="en-US" altLang="en-US" sz="1800" b="1" i="1" dirty="0">
                <a:solidFill>
                  <a:srgbClr val="002060"/>
                </a:solidFill>
                <a:latin typeface="Courier New" panose="02070309020205020404" pitchFamily="49" charset="0"/>
                <a:cs typeface="Courier New" panose="02070309020205020404" pitchFamily="49" charset="0"/>
              </a:rPr>
              <a:t>(</a:t>
            </a:r>
            <a:r>
              <a:rPr lang="en-US" altLang="en-US" sz="1800" b="1" i="1" dirty="0">
                <a:solidFill>
                  <a:srgbClr val="002060"/>
                </a:solidFill>
                <a:cs typeface="Courier New" panose="02070309020205020404" pitchFamily="49" charset="0"/>
              </a:rPr>
              <a:t>1) acupressure; (2) anthroposophy; (3) aroma therapy; (4) ayurveda; (5) cranial sacral therapy; (6) culturally traditional healing practices; (7) detoxification  practices and therapies; (8) energetic healing; (9)polarity  therapy; (10) folk practices; (11) healing practices utilizing  food, food supplements, nutrients, and the physical forces of  heat, cold, water, touch, and light; (12) Gerson therapy and  colostrum therapy; (13) healing touch; (14) </a:t>
            </a:r>
            <a:r>
              <a:rPr lang="en-US" altLang="en-US" sz="1800" b="1" i="1" dirty="0">
                <a:solidFill>
                  <a:srgbClr val="FF0000"/>
                </a:solidFill>
                <a:cs typeface="Courier New" panose="02070309020205020404" pitchFamily="49" charset="0"/>
              </a:rPr>
              <a:t>herbology or herbalism</a:t>
            </a:r>
            <a:r>
              <a:rPr lang="en-US" altLang="en-US" sz="1800" b="1" i="1" dirty="0">
                <a:solidFill>
                  <a:srgbClr val="002060"/>
                </a:solidFill>
                <a:cs typeface="Courier New" panose="02070309020205020404" pitchFamily="49" charset="0"/>
              </a:rPr>
              <a:t>; (15) homeopathy; (16) nondiagnostic iridology; (17) body work, massage, and massage therapy; (18) meditation; (19)  mind-body healing practices; (20) naturopathy; (21) noninvasive  instrumentalities; and (22) traditional Oriental practices, such  as Qi Gong energy healing. </a:t>
            </a:r>
          </a:p>
          <a:p>
            <a:pPr>
              <a:lnSpc>
                <a:spcPct val="140000"/>
              </a:lnSpc>
            </a:pPr>
            <a:endParaRPr lang="en-US" altLang="en-US" sz="1800" b="1" dirty="0">
              <a:solidFill>
                <a:srgbClr val="0000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1128825"/>
            <a:ext cx="8229600" cy="1828798"/>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cs typeface="Times New Roman" pitchFamily="18" charset="0"/>
              </a:rPr>
              <a:t>Maine</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000" b="1" dirty="0">
                <a:solidFill>
                  <a:srgbClr val="C00000"/>
                </a:solidFill>
                <a:effectLst>
                  <a:outerShdw blurRad="38100" dist="38100" dir="2700000" algn="tl">
                    <a:srgbClr val="000000">
                      <a:alpha val="43137"/>
                    </a:srgbClr>
                  </a:outerShdw>
                </a:effectLst>
                <a:cs typeface="Times New Roman" pitchFamily="18" charset="0"/>
              </a:rPr>
              <a:t>Safe Harbor Exemption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8142849" cy="3477875"/>
          </a:xfrm>
          <a:prstGeom prst="rect">
            <a:avLst/>
          </a:prstGeom>
          <a:noFill/>
          <a:ln w="9525">
            <a:noFill/>
            <a:miter lim="800000"/>
            <a:headEnd/>
            <a:tailEnd/>
          </a:ln>
          <a:effectLst/>
        </p:spPr>
        <p:txBody>
          <a:bodyPr wrap="square">
            <a:spAutoFit/>
          </a:bodyPr>
          <a:lstStyle/>
          <a:p>
            <a:pPr fontAlgn="ctr"/>
            <a:endParaRPr lang="en-US" sz="2800" dirty="0">
              <a:solidFill>
                <a:srgbClr val="006600"/>
              </a:solidFill>
            </a:endParaRPr>
          </a:p>
          <a:p>
            <a:pPr algn="ctr" fontAlgn="ctr"/>
            <a:r>
              <a:rPr lang="en-US" sz="2800" b="1" dirty="0">
                <a:solidFill>
                  <a:srgbClr val="002060"/>
                </a:solidFill>
                <a:latin typeface="Trebuchet MS" panose="020B0603020202020204" pitchFamily="34" charset="0"/>
              </a:rPr>
              <a:t>“The Right To Practice Complementary</a:t>
            </a:r>
          </a:p>
          <a:p>
            <a:pPr algn="ctr" fontAlgn="ctr"/>
            <a:r>
              <a:rPr lang="en-US" sz="2800" b="1" dirty="0">
                <a:solidFill>
                  <a:srgbClr val="002060"/>
                </a:solidFill>
                <a:latin typeface="Trebuchet MS" panose="020B0603020202020204" pitchFamily="34" charset="0"/>
              </a:rPr>
              <a:t>and Alternative Health Care Act."</a:t>
            </a:r>
          </a:p>
          <a:p>
            <a:pPr algn="ctr" fontAlgn="ctr"/>
            <a:endParaRPr lang="en-US" sz="2800" b="1" dirty="0">
              <a:solidFill>
                <a:srgbClr val="002060"/>
              </a:solidFill>
              <a:latin typeface="Trebuchet MS" panose="020B0603020202020204" pitchFamily="34" charset="0"/>
            </a:endParaRPr>
          </a:p>
          <a:p>
            <a:pPr algn="ctr" fontAlgn="ctr"/>
            <a:endParaRPr lang="en-US" sz="2800" dirty="0">
              <a:solidFill>
                <a:srgbClr val="002060"/>
              </a:solidFill>
            </a:endParaRPr>
          </a:p>
          <a:p>
            <a:pPr algn="ctr" fontAlgn="ctr"/>
            <a:r>
              <a:rPr lang="en-US" sz="2800" dirty="0">
                <a:solidFill>
                  <a:srgbClr val="002060"/>
                </a:solidFill>
              </a:rPr>
              <a:t>Sponsored by </a:t>
            </a:r>
          </a:p>
          <a:p>
            <a:pPr algn="ctr" fontAlgn="ctr"/>
            <a:r>
              <a:rPr lang="en-US" sz="2800" b="1" dirty="0">
                <a:solidFill>
                  <a:srgbClr val="002060"/>
                </a:solidFill>
              </a:rPr>
              <a:t>Senator David Miramant</a:t>
            </a:r>
            <a:endParaRPr lang="en-US" sz="2800" dirty="0">
              <a:solidFill>
                <a:srgbClr val="002060"/>
              </a:solidFill>
            </a:endParaRPr>
          </a:p>
          <a:p>
            <a:pPr algn="r" fontAlgn="base">
              <a:spcBef>
                <a:spcPct val="0"/>
              </a:spcBef>
              <a:spcAft>
                <a:spcPct val="0"/>
              </a:spcAft>
              <a:defRPr/>
            </a:pPr>
            <a:r>
              <a:rPr lang="en-US" sz="1200" b="1" dirty="0">
                <a:solidFill>
                  <a:srgbClr val="002060"/>
                </a:solidFill>
                <a:cs typeface="Times New Roman" pitchFamily="18" charset="0"/>
              </a:rPr>
              <a:t>		</a:t>
            </a:r>
          </a:p>
          <a:p>
            <a:pPr algn="r" fontAlgn="base">
              <a:spcBef>
                <a:spcPct val="0"/>
              </a:spcBef>
              <a:spcAft>
                <a:spcPct val="0"/>
              </a:spcAft>
              <a:defRPr/>
            </a:pPr>
            <a:r>
              <a:rPr lang="en-US" sz="1200" b="1" dirty="0">
                <a:solidFill>
                  <a:srgbClr val="002060"/>
                </a:solidFill>
                <a:cs typeface="Times New Roman" pitchFamily="18" charset="0"/>
              </a:rPr>
              <a:t>ME  Title 32, Chapter 48	</a:t>
            </a: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53192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1128825"/>
            <a:ext cx="8229600" cy="1828798"/>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cs typeface="Times New Roman" pitchFamily="18" charset="0"/>
              </a:rPr>
              <a:t>Maine New Law </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800" b="1" dirty="0">
                <a:solidFill>
                  <a:srgbClr val="C00000"/>
                </a:solidFill>
                <a:effectLst>
                  <a:outerShdw blurRad="38100" dist="38100" dir="2700000" algn="tl">
                    <a:srgbClr val="000000">
                      <a:alpha val="43137"/>
                    </a:srgbClr>
                  </a:outerShdw>
                </a:effectLst>
                <a:cs typeface="Times New Roman" pitchFamily="18" charset="0"/>
              </a:rPr>
              <a:t>Prohibited Acts</a:t>
            </a:r>
            <a:r>
              <a:rPr lang="en-US" sz="4000" b="1" dirty="0">
                <a:solidFill>
                  <a:srgbClr val="C00000"/>
                </a:solidFill>
                <a:effectLst>
                  <a:outerShdw blurRad="38100" dist="38100" dir="2700000" algn="tl">
                    <a:srgbClr val="000000">
                      <a:alpha val="43137"/>
                    </a:srgbClr>
                  </a:outerShdw>
                </a:effectLst>
                <a:cs typeface="Times New Roman" pitchFamily="18" charset="0"/>
              </a:rPr>
              <a:t> </a:t>
            </a:r>
            <a:br>
              <a:rPr lang="en-US" sz="4800" b="1" dirty="0">
                <a:solidFill>
                  <a:srgbClr val="FF0000"/>
                </a:solidFill>
                <a:effectLst>
                  <a:outerShdw blurRad="38100" dist="38100" dir="2700000" algn="tl">
                    <a:srgbClr val="000000"/>
                  </a:outerShdw>
                </a:effectLst>
                <a:cs typeface="Times New Roman" pitchFamily="18" charset="0"/>
              </a:rPr>
            </a:br>
            <a:endParaRPr lang="en-US" sz="4800" b="1" dirty="0">
              <a:solidFill>
                <a:srgbClr val="FF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391551" y="2500532"/>
            <a:ext cx="8229600" cy="4555093"/>
          </a:xfrm>
          <a:prstGeom prst="rect">
            <a:avLst/>
          </a:prstGeom>
          <a:noFill/>
          <a:ln w="9525">
            <a:noFill/>
            <a:miter lim="800000"/>
            <a:headEnd/>
            <a:tailEnd/>
          </a:ln>
          <a:effectLst/>
        </p:spPr>
        <p:txBody>
          <a:bodyPr wrap="square">
            <a:spAutoFit/>
          </a:bodyPr>
          <a:lstStyle/>
          <a:p>
            <a:pPr fontAlgn="ctr"/>
            <a:r>
              <a:rPr lang="en-US" sz="2000" b="1" dirty="0">
                <a:solidFill>
                  <a:srgbClr val="000066"/>
                </a:solidFill>
              </a:rPr>
              <a:t>A. Performing surgery, setting fractures or performing any other procedure on a person that punctures the skin;</a:t>
            </a:r>
          </a:p>
          <a:p>
            <a:pPr fontAlgn="ctr"/>
            <a:r>
              <a:rPr lang="en-US" sz="2000" b="1" dirty="0">
                <a:solidFill>
                  <a:srgbClr val="000066"/>
                </a:solidFill>
              </a:rPr>
              <a:t>B. Administering or prescribing radiation, including x-ray radiation;</a:t>
            </a:r>
          </a:p>
          <a:p>
            <a:pPr fontAlgn="ctr"/>
            <a:r>
              <a:rPr lang="en-US" sz="2000" b="1" dirty="0">
                <a:solidFill>
                  <a:srgbClr val="000066"/>
                </a:solidFill>
              </a:rPr>
              <a:t>C. Prescribing or administering medications, drugs or devices that require a prescription from a licensed health care professional;</a:t>
            </a:r>
          </a:p>
          <a:p>
            <a:pPr fontAlgn="ctr"/>
            <a:r>
              <a:rPr lang="en-US" sz="2000" b="1" dirty="0">
                <a:solidFill>
                  <a:srgbClr val="000066"/>
                </a:solidFill>
              </a:rPr>
              <a:t>D. Recommending the discontinuance of medications or drugs or the use of devices prescribed by a licensed health care professional;</a:t>
            </a:r>
          </a:p>
          <a:p>
            <a:pPr fontAlgn="ctr"/>
            <a:r>
              <a:rPr lang="en-US" sz="2000" b="1" dirty="0">
                <a:solidFill>
                  <a:srgbClr val="000066"/>
                </a:solidFill>
              </a:rPr>
              <a:t>E. Performing chiropractic adjustment of joints or spine; or</a:t>
            </a:r>
          </a:p>
          <a:p>
            <a:pPr fontAlgn="ctr"/>
            <a:r>
              <a:rPr lang="en-US" sz="2000" b="1" dirty="0">
                <a:solidFill>
                  <a:srgbClr val="000066"/>
                </a:solidFill>
              </a:rPr>
              <a:t>F. Acting in any way that suggests, advertises or implies that the person providing complementary or alternative health care services is licensed as a health care professional under any other chapter of this Title. </a:t>
            </a:r>
          </a:p>
          <a:p>
            <a:pPr fontAlgn="ctr"/>
            <a:endParaRPr lang="en-US" dirty="0">
              <a:solidFill>
                <a:srgbClr val="006600"/>
              </a:solidFill>
            </a:endParaRPr>
          </a:p>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414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04162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533400" y="838200"/>
            <a:ext cx="7772400" cy="1066800"/>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rPr>
              <a:t>Nevada Safe Harbor</a:t>
            </a:r>
            <a:br>
              <a:rPr lang="en-US" sz="32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Wellness Services</a:t>
            </a:r>
            <a:endParaRPr lang="en-US" sz="4000" u="sng" dirty="0">
              <a:solidFill>
                <a:srgbClr val="C00000"/>
              </a:solidFill>
              <a:effectLst>
                <a:outerShdw blurRad="38100" dist="38100" dir="2700000" algn="tl">
                  <a:srgbClr val="000000">
                    <a:alpha val="43137"/>
                  </a:srgbClr>
                </a:outerShdw>
              </a:effectLst>
            </a:endParaRPr>
          </a:p>
        </p:txBody>
      </p:sp>
      <p:sp>
        <p:nvSpPr>
          <p:cNvPr id="107523" name="Rectangle 3"/>
          <p:cNvSpPr>
            <a:spLocks noGrp="1" noChangeArrowheads="1"/>
          </p:cNvSpPr>
          <p:nvPr>
            <p:ph idx="1"/>
          </p:nvPr>
        </p:nvSpPr>
        <p:spPr>
          <a:xfrm>
            <a:off x="533400" y="2057400"/>
            <a:ext cx="8077200" cy="4800600"/>
          </a:xfrm>
        </p:spPr>
        <p:txBody>
          <a:bodyPr>
            <a:normAutofit fontScale="85000" lnSpcReduction="10000"/>
          </a:bodyPr>
          <a:lstStyle/>
          <a:p>
            <a:pPr>
              <a:lnSpc>
                <a:spcPct val="140000"/>
              </a:lnSpc>
              <a:buNone/>
            </a:pPr>
            <a:r>
              <a:rPr lang="en-US" b="1" dirty="0">
                <a:solidFill>
                  <a:srgbClr val="000066"/>
                </a:solidFill>
                <a:ea typeface="Calibri" pitchFamily="34" charset="0"/>
                <a:cs typeface="Times New Roman" pitchFamily="18" charset="0"/>
              </a:rPr>
              <a:t>(a) Anthroposophy.  (b) Aromatherapy.  (c) Traditional cultural healing practices.  (d) Detoxification practices and therapies.  (e) Energetic healing.  (f) Folk practices.  (g) Gerson therapy and colostrum therapy.  (h) Healing practices using food, dietary supplements, nutrients and the physical forces of heat, cold, water and light.  (i) </a:t>
            </a:r>
            <a:r>
              <a:rPr lang="en-US" b="1" dirty="0">
                <a:solidFill>
                  <a:srgbClr val="FF0000"/>
                </a:solidFill>
                <a:ea typeface="Calibri" pitchFamily="34" charset="0"/>
                <a:cs typeface="Times New Roman" pitchFamily="18" charset="0"/>
              </a:rPr>
              <a:t>Herbology and herbalism.  </a:t>
            </a:r>
            <a:r>
              <a:rPr lang="en-US" b="1" dirty="0">
                <a:solidFill>
                  <a:srgbClr val="000066"/>
                </a:solidFill>
                <a:ea typeface="Calibri" pitchFamily="34" charset="0"/>
                <a:cs typeface="Times New Roman" pitchFamily="18" charset="0"/>
              </a:rPr>
              <a:t>(j) Reflexology and Reiki.  (k) Mind-body healing practices.  (l) Nondiagnostic iridology.  (m) Noninvasive instrumentalities.  (n) Holistic kinesiology. </a:t>
            </a:r>
            <a:endParaRPr lang="en-US" sz="1800" b="1" dirty="0">
              <a:solidFill>
                <a:srgbClr val="000066"/>
              </a:solidFill>
              <a:ea typeface="Calibri" pitchFamily="34" charset="0"/>
              <a:cs typeface="Times New Roman" pitchFamily="18" charset="0"/>
            </a:endParaRPr>
          </a:p>
        </p:txBody>
      </p:sp>
    </p:spTree>
    <p:extLst>
      <p:ext uri="{BB962C8B-B14F-4D97-AF65-F5344CB8AC3E}">
        <p14:creationId xmlns:p14="http://schemas.microsoft.com/office/powerpoint/2010/main" val="404395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09600"/>
            <a:ext cx="7772400" cy="1066800"/>
          </a:xfrm>
        </p:spPr>
        <p:txBody>
          <a:bodyPr>
            <a:normAutofit fontScale="90000"/>
          </a:bodyPr>
          <a:lstStyle/>
          <a:p>
            <a:pPr algn="ctr" eaLnBrk="1" hangingPunct="1">
              <a:defRPr/>
            </a:pPr>
            <a:r>
              <a:rPr lang="en-US" sz="5300" b="1" dirty="0">
                <a:solidFill>
                  <a:srgbClr val="C00000"/>
                </a:solidFill>
                <a:effectLst>
                  <a:outerShdw blurRad="38100" dist="38100" dir="2700000" algn="tl">
                    <a:srgbClr val="000000">
                      <a:alpha val="43137"/>
                    </a:srgbClr>
                  </a:outerShdw>
                </a:effectLst>
              </a:rPr>
              <a:t>New Mexico New Law</a:t>
            </a:r>
            <a:br>
              <a:rPr lang="en-US" sz="3200" b="1" dirty="0">
                <a:solidFill>
                  <a:srgbClr val="C00000"/>
                </a:solidFill>
                <a:effectLst>
                  <a:outerShdw blurRad="38100" dist="38100" dir="2700000" algn="tl">
                    <a:srgbClr val="000000">
                      <a:alpha val="43137"/>
                    </a:srgbClr>
                  </a:outerShdw>
                </a:effectLst>
              </a:rPr>
            </a:br>
            <a:r>
              <a:rPr lang="en-US" sz="2700" b="1" dirty="0">
                <a:solidFill>
                  <a:srgbClr val="C00000"/>
                </a:solidFill>
                <a:effectLst>
                  <a:outerShdw blurRad="38100" dist="38100" dir="2700000" algn="tl">
                    <a:srgbClr val="000000">
                      <a:alpha val="43137"/>
                    </a:srgbClr>
                  </a:outerShdw>
                </a:effectLst>
              </a:rPr>
              <a:t>Complementary and Alternative Health Care Services</a:t>
            </a:r>
            <a:r>
              <a:rPr lang="en-US" sz="2700" dirty="0">
                <a:solidFill>
                  <a:srgbClr val="C00000"/>
                </a:solidFill>
                <a:effectLst>
                  <a:outerShdw blurRad="38100" dist="38100" dir="2700000" algn="tl">
                    <a:srgbClr val="000000">
                      <a:alpha val="43137"/>
                    </a:srgbClr>
                  </a:outerShdw>
                </a:effectLst>
              </a:rPr>
              <a:t>:</a:t>
            </a:r>
          </a:p>
        </p:txBody>
      </p:sp>
      <p:sp>
        <p:nvSpPr>
          <p:cNvPr id="107523" name="Rectangle 3"/>
          <p:cNvSpPr>
            <a:spLocks noGrp="1" noChangeArrowheads="1"/>
          </p:cNvSpPr>
          <p:nvPr>
            <p:ph idx="1"/>
          </p:nvPr>
        </p:nvSpPr>
        <p:spPr>
          <a:xfrm>
            <a:off x="533400" y="1828800"/>
            <a:ext cx="8077200" cy="4800600"/>
          </a:xfrm>
        </p:spPr>
        <p:txBody>
          <a:bodyPr>
            <a:normAutofit lnSpcReduction="10000"/>
          </a:bodyPr>
          <a:lstStyle/>
          <a:p>
            <a:pPr eaLnBrk="1" hangingPunct="1">
              <a:lnSpc>
                <a:spcPct val="140000"/>
              </a:lnSpc>
              <a:buFontTx/>
              <a:buNone/>
            </a:pPr>
            <a:r>
              <a:rPr lang="en-US" sz="1600" b="1" dirty="0">
                <a:solidFill>
                  <a:srgbClr val="000066"/>
                </a:solidFill>
                <a:ea typeface="Calibri" pitchFamily="34" charset="0"/>
                <a:cs typeface="Times New Roman" pitchFamily="18" charset="0"/>
              </a:rPr>
              <a:t>B.     "complementary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     herbology or herbalism;  (12)     </a:t>
            </a:r>
            <a:r>
              <a:rPr lang="en-US" sz="1600" b="1" dirty="0">
                <a:solidFill>
                  <a:srgbClr val="FF0000"/>
                </a:solidFill>
                <a:ea typeface="Calibri" pitchFamily="34" charset="0"/>
                <a:cs typeface="Times New Roman" pitchFamily="18" charset="0"/>
              </a:rPr>
              <a:t>homeopathy;  </a:t>
            </a:r>
            <a:r>
              <a:rPr lang="en-US" sz="1600" b="1" dirty="0">
                <a:solidFill>
                  <a:srgbClr val="000066"/>
                </a:solidFill>
                <a:ea typeface="Calibri" pitchFamily="34" charset="0"/>
                <a:cs typeface="Times New Roman" pitchFamily="18" charset="0"/>
              </a:rPr>
              <a:t>(13)     meditation;  (14)     mind-body healing practices;  (15)     naturopathy;  (16)     nondiagnostic iridology;   (17)     noninvasive instrumentalities;  (18)     polarity therapy; and  (19)     holistic kinesiology and other muscle testing techniques				61-35-2</a:t>
            </a:r>
            <a:endParaRPr lang="en-US" sz="1800" b="1" dirty="0">
              <a:solidFill>
                <a:srgbClr val="000066"/>
              </a:solidFill>
              <a:ea typeface="Calibri" pitchFamily="34" charset="0"/>
              <a:cs typeface="Times New Roman" pitchFamily="18" charset="0"/>
            </a:endParaRPr>
          </a:p>
        </p:txBody>
      </p:sp>
    </p:spTree>
    <p:extLst>
      <p:ext uri="{BB962C8B-B14F-4D97-AF65-F5344CB8AC3E}">
        <p14:creationId xmlns:p14="http://schemas.microsoft.com/office/powerpoint/2010/main" val="212650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522140"/>
            <a:ext cx="8153400" cy="1700748"/>
          </a:xfrm>
        </p:spPr>
        <p:txBody>
          <a:bodyPr>
            <a:normAutofit/>
          </a:bodyPr>
          <a:lstStyle/>
          <a:p>
            <a:pPr algn="ctr" eaLnBrk="1" hangingPunct="1">
              <a:defRPr/>
            </a:pPr>
            <a:r>
              <a:rPr lang="en-US" sz="5300" b="1" dirty="0">
                <a:solidFill>
                  <a:srgbClr val="C00000"/>
                </a:solidFill>
                <a:cs typeface="Times New Roman" pitchFamily="18" charset="0"/>
              </a:rPr>
              <a:t>Massachusetts Bills </a:t>
            </a:r>
            <a:br>
              <a:rPr lang="en-US" sz="4800" b="1" dirty="0">
                <a:solidFill>
                  <a:srgbClr val="C00000"/>
                </a:solidFill>
                <a:cs typeface="Times New Roman" pitchFamily="18" charset="0"/>
              </a:rPr>
            </a:br>
            <a:r>
              <a:rPr lang="en-US" sz="3600" b="1" dirty="0">
                <a:solidFill>
                  <a:srgbClr val="C00000"/>
                </a:solidFill>
                <a:cs typeface="Times New Roman" pitchFamily="18" charset="0"/>
              </a:rPr>
              <a:t>Safe Harbor Exemption</a:t>
            </a:r>
          </a:p>
        </p:txBody>
      </p:sp>
      <p:sp>
        <p:nvSpPr>
          <p:cNvPr id="93187" name="Rectangle 3"/>
          <p:cNvSpPr>
            <a:spLocks noGrp="1" noChangeArrowheads="1"/>
          </p:cNvSpPr>
          <p:nvPr>
            <p:ph idx="1"/>
          </p:nvPr>
        </p:nvSpPr>
        <p:spPr>
          <a:xfrm>
            <a:off x="685800" y="2500532"/>
            <a:ext cx="7859151" cy="4128867"/>
          </a:xfrm>
        </p:spPr>
        <p:txBody>
          <a:bodyPr>
            <a:normAutofit/>
          </a:bodyPr>
          <a:lstStyle/>
          <a:p>
            <a:pPr marL="0" indent="0" algn="ctr">
              <a:buNone/>
            </a:pPr>
            <a:r>
              <a:rPr lang="en-US" sz="3200" b="1" dirty="0">
                <a:solidFill>
                  <a:srgbClr val="002060"/>
                </a:solidFill>
                <a:latin typeface="Trebuchet MS" panose="020B0603020202020204" pitchFamily="34" charset="0"/>
              </a:rPr>
              <a:t> 2022 S.1380/H.2343</a:t>
            </a:r>
          </a:p>
          <a:p>
            <a:pPr marL="0" indent="0" algn="ctr">
              <a:buNone/>
            </a:pPr>
            <a:r>
              <a:rPr lang="en-US" sz="2400" b="1" dirty="0">
                <a:solidFill>
                  <a:srgbClr val="002060"/>
                </a:solidFill>
                <a:latin typeface="Trebuchet MS" panose="020B0603020202020204" pitchFamily="34" charset="0"/>
              </a:rPr>
              <a:t>(formerly SD1085/HD1169) </a:t>
            </a:r>
            <a:br>
              <a:rPr lang="en-US" sz="2000" b="1" dirty="0">
                <a:solidFill>
                  <a:srgbClr val="C00000"/>
                </a:solidFill>
              </a:rPr>
            </a:br>
            <a:endParaRPr lang="en-US" sz="2000" b="1" dirty="0">
              <a:solidFill>
                <a:srgbClr val="C00000"/>
              </a:solidFill>
            </a:endParaRPr>
          </a:p>
          <a:p>
            <a:pPr marL="0" indent="0">
              <a:buNone/>
            </a:pPr>
            <a:r>
              <a:rPr lang="en-US" sz="2000" b="1" dirty="0">
                <a:solidFill>
                  <a:srgbClr val="002060"/>
                </a:solidFill>
                <a:latin typeface="Trebuchet MS" panose="020B0603020202020204" pitchFamily="34" charset="0"/>
              </a:rPr>
              <a:t>An Act providing for consumer access to and the right to practice complementary and alternative health care services </a:t>
            </a:r>
          </a:p>
          <a:p>
            <a:pPr marL="0" indent="0" algn="ctr">
              <a:buNone/>
            </a:pPr>
            <a:r>
              <a:rPr lang="en-US" sz="3600" b="1" dirty="0">
                <a:solidFill>
                  <a:srgbClr val="002060"/>
                </a:solidFill>
              </a:rPr>
              <a:t> </a:t>
            </a:r>
          </a:p>
          <a:p>
            <a:pPr marL="0" indent="0" algn="ctr">
              <a:buNone/>
            </a:pPr>
            <a:r>
              <a:rPr lang="en-US" sz="2800" b="1" dirty="0">
                <a:solidFill>
                  <a:srgbClr val="000066"/>
                </a:solidFill>
                <a:highlight>
                  <a:srgbClr val="FFFF00"/>
                </a:highlight>
                <a:cs typeface="Times New Roman" pitchFamily="18" charset="0"/>
              </a:rPr>
              <a:t>Sent to Study</a:t>
            </a: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algn="ctr" fontAlgn="ctr"/>
            <a:r>
              <a:rPr lang="en-US" sz="1200" b="1" dirty="0">
                <a:solidFill>
                  <a:srgbClr val="006600"/>
                </a:solidFill>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78070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990600" y="1158717"/>
            <a:ext cx="6705600" cy="2011680"/>
          </a:xfrm>
        </p:spPr>
        <p:txBody>
          <a:bodyPr>
            <a:normAutofit/>
          </a:bodyPr>
          <a:lstStyle/>
          <a:p>
            <a:pPr algn="ctr">
              <a:defRPr/>
            </a:pPr>
            <a:r>
              <a:rPr lang="en-US" sz="4400" b="1" dirty="0">
                <a:solidFill>
                  <a:srgbClr val="C00000"/>
                </a:solidFill>
                <a:effectLst>
                  <a:outerShdw blurRad="38100" dist="38100" dir="2700000" algn="tl">
                    <a:srgbClr val="000000">
                      <a:alpha val="43137"/>
                    </a:srgbClr>
                  </a:outerShdw>
                </a:effectLst>
                <a:cs typeface="Times New Roman" pitchFamily="18" charset="0"/>
              </a:rPr>
              <a:t>State Law - Practice</a:t>
            </a:r>
            <a:br>
              <a:rPr lang="en-US" b="1" dirty="0">
                <a:solidFill>
                  <a:srgbClr val="FF0000"/>
                </a:solidFill>
                <a:effectLst>
                  <a:outerShdw blurRad="38100" dist="38100" dir="2700000" algn="tl">
                    <a:srgbClr val="000000"/>
                  </a:outerShdw>
                </a:effectLst>
                <a:cs typeface="Times New Roman" pitchFamily="18" charset="0"/>
              </a:rPr>
            </a:br>
            <a:r>
              <a:rPr lang="en-US" altLang="en-US" sz="3600" b="1" dirty="0">
                <a:solidFill>
                  <a:srgbClr val="000066"/>
                </a:solidFill>
                <a:latin typeface="+mn-lt"/>
                <a:cs typeface="Times New Roman" panose="02020603050405020304" pitchFamily="18" charset="0"/>
              </a:rPr>
              <a:t>Are you helping someone with a health problem?</a:t>
            </a:r>
            <a:endParaRPr lang="en-US" sz="3600" b="1" dirty="0">
              <a:solidFill>
                <a:srgbClr val="FF0000"/>
              </a:solidFill>
              <a:effectLst>
                <a:outerShdw blurRad="38100" dist="38100" dir="2700000" algn="tl">
                  <a:srgbClr val="000000"/>
                </a:outerShdw>
              </a:effectLst>
              <a:latin typeface="+mn-lt"/>
              <a:cs typeface="Times New Roman" panose="02020603050405020304" pitchFamily="18" charset="0"/>
            </a:endParaRPr>
          </a:p>
        </p:txBody>
      </p:sp>
      <p:sp>
        <p:nvSpPr>
          <p:cNvPr id="79875" name="Rectangle 3"/>
          <p:cNvSpPr>
            <a:spLocks noGrp="1" noChangeArrowheads="1"/>
          </p:cNvSpPr>
          <p:nvPr>
            <p:ph idx="1"/>
          </p:nvPr>
        </p:nvSpPr>
        <p:spPr>
          <a:xfrm>
            <a:off x="457200" y="3810477"/>
            <a:ext cx="7772400" cy="1888806"/>
          </a:xfrm>
        </p:spPr>
        <p:txBody>
          <a:bodyPr>
            <a:normAutofit/>
          </a:bodyPr>
          <a:lstStyle/>
          <a:p>
            <a:pPr algn="ctr">
              <a:buNone/>
            </a:pPr>
            <a:r>
              <a:rPr lang="en-US" sz="4000" b="1" dirty="0">
                <a:solidFill>
                  <a:srgbClr val="C00000"/>
                </a:solidFill>
                <a:effectLst>
                  <a:outerShdw blurRad="38100" dist="38100" dir="2700000" algn="tl">
                    <a:srgbClr val="000000">
                      <a:alpha val="43137"/>
                    </a:srgbClr>
                  </a:outerShdw>
                </a:effectLst>
                <a:cs typeface="Times New Roman" pitchFamily="18" charset="0"/>
              </a:rPr>
              <a:t>Federal Law - Selling </a:t>
            </a:r>
            <a:br>
              <a:rPr lang="en-US" sz="3600" b="1" dirty="0">
                <a:solidFill>
                  <a:srgbClr val="FF0000"/>
                </a:solidFill>
                <a:effectLst>
                  <a:outerShdw blurRad="38100" dist="38100" dir="2700000" algn="tl">
                    <a:srgbClr val="000000"/>
                  </a:outerShdw>
                </a:effectLst>
                <a:cs typeface="Times New Roman" pitchFamily="18" charset="0"/>
              </a:rPr>
            </a:br>
            <a:r>
              <a:rPr lang="en-US" altLang="en-US" sz="3600" b="1" dirty="0">
                <a:solidFill>
                  <a:srgbClr val="000066"/>
                </a:solidFill>
                <a:cs typeface="Times New Roman" panose="02020603050405020304" pitchFamily="18" charset="0"/>
              </a:rPr>
              <a:t>Are you selling and staying within the what it says on the label?</a:t>
            </a: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914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91551" y="388331"/>
            <a:ext cx="8153400" cy="1700748"/>
          </a:xfrm>
        </p:spPr>
        <p:txBody>
          <a:bodyPr>
            <a:normAutofit/>
          </a:bodyPr>
          <a:lstStyle/>
          <a:p>
            <a:pPr algn="ctr" eaLnBrk="1" hangingPunct="1">
              <a:defRPr/>
            </a:pPr>
            <a:r>
              <a:rPr lang="en-US" sz="4800" b="1" dirty="0">
                <a:solidFill>
                  <a:srgbClr val="C00000"/>
                </a:solidFill>
                <a:cs typeface="Times New Roman" pitchFamily="18" charset="0"/>
              </a:rPr>
              <a:t>Wisconsin Bills </a:t>
            </a:r>
            <a:br>
              <a:rPr lang="en-US" sz="4800" b="1" dirty="0">
                <a:solidFill>
                  <a:srgbClr val="C00000"/>
                </a:solidFill>
                <a:cs typeface="Times New Roman" pitchFamily="18" charset="0"/>
              </a:rPr>
            </a:br>
            <a:r>
              <a:rPr lang="en-US" sz="3600" b="1" dirty="0">
                <a:solidFill>
                  <a:srgbClr val="C00000"/>
                </a:solidFill>
                <a:cs typeface="Times New Roman" pitchFamily="18" charset="0"/>
              </a:rPr>
              <a:t>Safe Harbor Exemption</a:t>
            </a:r>
          </a:p>
        </p:txBody>
      </p:sp>
      <p:sp>
        <p:nvSpPr>
          <p:cNvPr id="93187" name="Rectangle 3"/>
          <p:cNvSpPr>
            <a:spLocks noGrp="1" noChangeArrowheads="1"/>
          </p:cNvSpPr>
          <p:nvPr>
            <p:ph idx="1"/>
          </p:nvPr>
        </p:nvSpPr>
        <p:spPr>
          <a:xfrm>
            <a:off x="685800" y="2500532"/>
            <a:ext cx="7859151" cy="4128867"/>
          </a:xfrm>
        </p:spPr>
        <p:txBody>
          <a:bodyPr>
            <a:normAutofit/>
          </a:bodyPr>
          <a:lstStyle/>
          <a:p>
            <a:pPr marL="0" indent="0" algn="ctr">
              <a:buNone/>
            </a:pPr>
            <a:r>
              <a:rPr lang="en-US" sz="3200" b="1" dirty="0">
                <a:solidFill>
                  <a:srgbClr val="002060"/>
                </a:solidFill>
                <a:latin typeface="Trebuchet MS" panose="020B0603020202020204" pitchFamily="34" charset="0"/>
                <a:cs typeface="Times New Roman" pitchFamily="18" charset="0"/>
              </a:rPr>
              <a:t>2021-2022 SB98/AB86 </a:t>
            </a:r>
          </a:p>
          <a:p>
            <a:pPr marL="0" indent="0" algn="ctr">
              <a:buNone/>
            </a:pPr>
            <a:r>
              <a:rPr lang="en-US" sz="2800" b="1" dirty="0">
                <a:solidFill>
                  <a:srgbClr val="002060"/>
                </a:solidFill>
                <a:latin typeface="Trebuchet MS" panose="020B0603020202020204" pitchFamily="34" charset="0"/>
                <a:cs typeface="Times New Roman" pitchFamily="18" charset="0"/>
              </a:rPr>
              <a:t>Consumer Access and Right to Practice Complementary and Alternative Health Care </a:t>
            </a:r>
          </a:p>
          <a:p>
            <a:pPr marL="0" indent="0" algn="ctr">
              <a:buNone/>
            </a:pPr>
            <a:endParaRPr lang="en-US" sz="2800" b="1" dirty="0">
              <a:solidFill>
                <a:srgbClr val="002060"/>
              </a:solidFill>
              <a:cs typeface="Times New Roman" pitchFamily="18" charset="0"/>
            </a:endParaRPr>
          </a:p>
          <a:p>
            <a:pPr marL="0" indent="0" algn="ctr">
              <a:buNone/>
            </a:pPr>
            <a:r>
              <a:rPr lang="en-US" sz="2800" b="1" dirty="0">
                <a:solidFill>
                  <a:srgbClr val="002060"/>
                </a:solidFill>
                <a:latin typeface="Trebuchet MS" panose="020B0603020202020204" pitchFamily="34" charset="0"/>
                <a:cs typeface="Times New Roman" pitchFamily="18" charset="0"/>
              </a:rPr>
              <a:t>Passed House and Senate</a:t>
            </a:r>
          </a:p>
          <a:p>
            <a:pPr marL="0" indent="0" algn="ctr">
              <a:buNone/>
            </a:pPr>
            <a:endParaRPr lang="en-US" sz="2800" b="1" dirty="0">
              <a:solidFill>
                <a:srgbClr val="002060"/>
              </a:solidFill>
              <a:latin typeface="Trebuchet MS" panose="020B0603020202020204" pitchFamily="34" charset="0"/>
              <a:cs typeface="Times New Roman" pitchFamily="18" charset="0"/>
            </a:endParaRPr>
          </a:p>
          <a:p>
            <a:pPr marL="0" indent="0" algn="ctr">
              <a:buNone/>
            </a:pPr>
            <a:r>
              <a:rPr lang="en-US" sz="2800" b="1" dirty="0">
                <a:solidFill>
                  <a:srgbClr val="C00000"/>
                </a:solidFill>
                <a:highlight>
                  <a:srgbClr val="FFFF00"/>
                </a:highlight>
                <a:latin typeface="Trebuchet MS" panose="020B0603020202020204" pitchFamily="34" charset="0"/>
                <a:cs typeface="Times New Roman" pitchFamily="18" charset="0"/>
              </a:rPr>
              <a:t>Vetoed</a:t>
            </a:r>
            <a:r>
              <a:rPr lang="en-US" sz="2800" b="1" dirty="0">
                <a:solidFill>
                  <a:srgbClr val="002060"/>
                </a:solidFill>
                <a:highlight>
                  <a:srgbClr val="FFFF00"/>
                </a:highlight>
                <a:latin typeface="Trebuchet MS" panose="020B0603020202020204" pitchFamily="34" charset="0"/>
                <a:cs typeface="Times New Roman" pitchFamily="18" charset="0"/>
              </a:rPr>
              <a:t> by Governor 2022</a:t>
            </a:r>
          </a:p>
        </p:txBody>
      </p:sp>
      <p:sp>
        <p:nvSpPr>
          <p:cNvPr id="861188" name="Rectangle 4"/>
          <p:cNvSpPr>
            <a:spLocks noChangeArrowheads="1"/>
          </p:cNvSpPr>
          <p:nvPr/>
        </p:nvSpPr>
        <p:spPr bwMode="auto">
          <a:xfrm>
            <a:off x="391551" y="2500532"/>
            <a:ext cx="6847449" cy="276999"/>
          </a:xfrm>
          <a:prstGeom prst="rect">
            <a:avLst/>
          </a:prstGeom>
          <a:noFill/>
          <a:ln w="9525">
            <a:noFill/>
            <a:miter lim="800000"/>
            <a:headEnd/>
            <a:tailEnd/>
          </a:ln>
          <a:effectLst/>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6600"/>
                </a:solidFill>
                <a:effectLst/>
                <a:uLnTx/>
                <a:uFillTx/>
                <a:latin typeface="Constantia"/>
                <a:ea typeface="+mn-ea"/>
                <a:cs typeface="Times New Roman" pitchFamily="18" charset="0"/>
              </a:rPr>
              <a:t>	</a:t>
            </a:r>
          </a:p>
        </p:txBody>
      </p:sp>
      <p:sp>
        <p:nvSpPr>
          <p:cNvPr id="3" name="Rectangle 1">
            <a:extLst>
              <a:ext uri="{FF2B5EF4-FFF2-40B4-BE49-F238E27FC236}">
                <a16:creationId xmlns:a16="http://schemas.microsoft.com/office/drawing/2014/main" id="{C96405E5-4C9B-4281-97C2-8EB0F20BBD50}"/>
              </a:ext>
            </a:extLst>
          </p:cNvPr>
          <p:cNvSpPr>
            <a:spLocks noChangeArrowheads="1"/>
          </p:cNvSpPr>
          <p:nvPr/>
        </p:nvSpPr>
        <p:spPr bwMode="auto">
          <a:xfrm>
            <a:off x="609600" y="336899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84705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685800"/>
            <a:ext cx="7772400" cy="1524000"/>
          </a:xfrm>
        </p:spPr>
        <p:txBody>
          <a:bodyPr>
            <a:noAutofit/>
          </a:bodyPr>
          <a:lstStyle/>
          <a:p>
            <a:pPr algn="ctr" eaLnBrk="1" hangingPunct="1">
              <a:defRPr/>
            </a:pPr>
            <a:r>
              <a:rPr lang="en-US" sz="4800" b="1" dirty="0">
                <a:solidFill>
                  <a:srgbClr val="000066"/>
                </a:solidFill>
                <a:effectLst>
                  <a:outerShdw blurRad="38100" dist="38100" dir="2700000" algn="tl">
                    <a:srgbClr val="000000">
                      <a:alpha val="43137"/>
                    </a:srgbClr>
                  </a:outerShdw>
                </a:effectLst>
              </a:rPr>
              <a:t>How to Pass a Bill </a:t>
            </a:r>
            <a:br>
              <a:rPr lang="en-US" sz="4800" b="1" dirty="0">
                <a:solidFill>
                  <a:srgbClr val="000066"/>
                </a:solidFill>
                <a:effectLst>
                  <a:outerShdw blurRad="38100" dist="38100" dir="2700000" algn="tl">
                    <a:srgbClr val="000000">
                      <a:alpha val="43137"/>
                    </a:srgbClr>
                  </a:outerShdw>
                </a:effectLst>
              </a:rPr>
            </a:br>
            <a:r>
              <a:rPr lang="en-US" sz="4800" b="1" dirty="0">
                <a:solidFill>
                  <a:srgbClr val="000066"/>
                </a:solidFill>
                <a:effectLst>
                  <a:outerShdw blurRad="38100" dist="38100" dir="2700000" algn="tl">
                    <a:srgbClr val="000000">
                      <a:alpha val="43137"/>
                    </a:srgbClr>
                  </a:outerShdw>
                </a:effectLst>
              </a:rPr>
              <a:t>in Your State</a:t>
            </a:r>
          </a:p>
        </p:txBody>
      </p:sp>
      <p:sp>
        <p:nvSpPr>
          <p:cNvPr id="107523" name="Rectangle 3"/>
          <p:cNvSpPr>
            <a:spLocks noGrp="1" noChangeArrowheads="1"/>
          </p:cNvSpPr>
          <p:nvPr>
            <p:ph idx="1"/>
          </p:nvPr>
        </p:nvSpPr>
        <p:spPr>
          <a:xfrm>
            <a:off x="533400" y="2209800"/>
            <a:ext cx="7924800" cy="4191000"/>
          </a:xfrm>
        </p:spPr>
        <p:txBody>
          <a:bodyPr>
            <a:normAutofit/>
          </a:bodyPr>
          <a:lstStyle/>
          <a:p>
            <a:pPr>
              <a:lnSpc>
                <a:spcPct val="140000"/>
              </a:lnSpc>
              <a:buNone/>
            </a:pPr>
            <a:r>
              <a:rPr lang="en-US" sz="2800" b="1" dirty="0">
                <a:solidFill>
                  <a:srgbClr val="C00000"/>
                </a:solidFill>
                <a:latin typeface="Trebuchet MS" panose="020B0603020202020204" pitchFamily="34" charset="0"/>
                <a:ea typeface="Calibri" pitchFamily="34" charset="0"/>
                <a:cs typeface="Times New Roman" pitchFamily="18" charset="0"/>
                <a:hlinkClick r:id="rId3">
                  <a:extLst>
                    <a:ext uri="{A12FA001-AC4F-418D-AE19-62706E023703}">
                      <ahyp:hlinkClr xmlns:ahyp="http://schemas.microsoft.com/office/drawing/2018/hyperlinkcolor" val="tx"/>
                    </a:ext>
                  </a:extLst>
                </a:hlinkClick>
              </a:rPr>
              <a:t>www.nationalhealthfreedomaction.org</a:t>
            </a:r>
            <a:endParaRPr lang="en-US" sz="2800" b="1" dirty="0">
              <a:solidFill>
                <a:srgbClr val="C00000"/>
              </a:solidFill>
              <a:latin typeface="Trebuchet MS" panose="020B0603020202020204" pitchFamily="34" charset="0"/>
              <a:ea typeface="Calibri" pitchFamily="34" charset="0"/>
              <a:cs typeface="Times New Roman" pitchFamily="18" charset="0"/>
            </a:endParaRPr>
          </a:p>
          <a:p>
            <a:pPr>
              <a:lnSpc>
                <a:spcPct val="140000"/>
              </a:lnSpc>
              <a:buNone/>
            </a:pPr>
            <a:r>
              <a:rPr lang="en-US" sz="2400" b="1" dirty="0">
                <a:solidFill>
                  <a:srgbClr val="000066"/>
                </a:solidFill>
                <a:ea typeface="Calibri" pitchFamily="34" charset="0"/>
                <a:cs typeface="Times New Roman" pitchFamily="18" charset="0"/>
              </a:rPr>
              <a:t>NHFA Attorneys to Help Guide</a:t>
            </a:r>
          </a:p>
          <a:p>
            <a:pPr>
              <a:lnSpc>
                <a:spcPct val="140000"/>
              </a:lnSpc>
              <a:buNone/>
            </a:pPr>
            <a:r>
              <a:rPr lang="en-US" sz="2400" b="1" dirty="0">
                <a:solidFill>
                  <a:srgbClr val="000066"/>
                </a:solidFill>
                <a:ea typeface="Calibri" pitchFamily="34" charset="0"/>
                <a:cs typeface="Times New Roman" pitchFamily="18" charset="0"/>
              </a:rPr>
              <a:t>	- Conference calls</a:t>
            </a:r>
          </a:p>
          <a:p>
            <a:pPr>
              <a:lnSpc>
                <a:spcPct val="140000"/>
              </a:lnSpc>
              <a:buNone/>
            </a:pPr>
            <a:r>
              <a:rPr lang="en-US" sz="2400" b="1" dirty="0">
                <a:solidFill>
                  <a:srgbClr val="000066"/>
                </a:solidFill>
                <a:ea typeface="Calibri" pitchFamily="34" charset="0"/>
                <a:cs typeface="Times New Roman" pitchFamily="18" charset="0"/>
              </a:rPr>
              <a:t>	- Travel and Presentations</a:t>
            </a:r>
          </a:p>
          <a:p>
            <a:pPr>
              <a:lnSpc>
                <a:spcPct val="140000"/>
              </a:lnSpc>
              <a:buNone/>
            </a:pPr>
            <a:r>
              <a:rPr lang="en-US" sz="2400" b="1" dirty="0">
                <a:solidFill>
                  <a:srgbClr val="000066"/>
                </a:solidFill>
                <a:ea typeface="Calibri" pitchFamily="34" charset="0"/>
                <a:cs typeface="Times New Roman" pitchFamily="18" charset="0"/>
              </a:rPr>
              <a:t>	- Drafting</a:t>
            </a:r>
          </a:p>
          <a:p>
            <a:pPr>
              <a:lnSpc>
                <a:spcPct val="140000"/>
              </a:lnSpc>
              <a:buNone/>
            </a:pPr>
            <a:r>
              <a:rPr lang="en-US" sz="2400" b="1" dirty="0">
                <a:solidFill>
                  <a:srgbClr val="000066"/>
                </a:solidFill>
                <a:ea typeface="Calibri" pitchFamily="34" charset="0"/>
                <a:cs typeface="Times New Roman" pitchFamily="18" charset="0"/>
              </a:rPr>
              <a:t>	- Testimony</a:t>
            </a:r>
          </a:p>
          <a:p>
            <a:pPr>
              <a:lnSpc>
                <a:spcPct val="140000"/>
              </a:lnSpc>
              <a:buNone/>
            </a:pPr>
            <a:endParaRPr lang="en-US" b="1" dirty="0">
              <a:solidFill>
                <a:srgbClr val="006600"/>
              </a:solidFill>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spTree>
    <p:extLst>
      <p:ext uri="{BB962C8B-B14F-4D97-AF65-F5344CB8AC3E}">
        <p14:creationId xmlns:p14="http://schemas.microsoft.com/office/powerpoint/2010/main" val="1374365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4294967295"/>
          </p:nvPr>
        </p:nvSpPr>
        <p:spPr>
          <a:xfrm>
            <a:off x="0" y="2209800"/>
            <a:ext cx="7924800" cy="4191000"/>
          </a:xfrm>
        </p:spPr>
        <p:txBody>
          <a:bodyPr>
            <a:normAutofit/>
          </a:bodyPr>
          <a:lstStyle/>
          <a:p>
            <a:pPr>
              <a:lnSpc>
                <a:spcPct val="140000"/>
              </a:lnSpc>
              <a:buNone/>
            </a:pPr>
            <a:endParaRPr lang="en-US" b="1" dirty="0">
              <a:solidFill>
                <a:srgbClr val="006600"/>
              </a:solidFill>
              <a:latin typeface="Trebuchet MS" panose="020B0603020202020204" pitchFamily="34" charset="0"/>
              <a:ea typeface="Calibri" pitchFamily="34" charset="0"/>
              <a:cs typeface="Times New Roman" pitchFamily="18" charset="0"/>
            </a:endParaRPr>
          </a:p>
          <a:p>
            <a:pPr>
              <a:lnSpc>
                <a:spcPct val="140000"/>
              </a:lnSpc>
              <a:buNone/>
            </a:pPr>
            <a:endParaRPr lang="en-US" sz="1800" b="1" dirty="0">
              <a:solidFill>
                <a:srgbClr val="006600"/>
              </a:solidFill>
              <a:latin typeface="Trebuchet MS" panose="020B0603020202020204" pitchFamily="34" charset="0"/>
              <a:ea typeface="Calibri" pitchFamily="34" charset="0"/>
              <a:cs typeface="Times New Roman" pitchFamily="18" charset="0"/>
            </a:endParaRPr>
          </a:p>
        </p:txBody>
      </p:sp>
      <p:pic>
        <p:nvPicPr>
          <p:cNvPr id="8" name="Picture 7">
            <a:extLst>
              <a:ext uri="{FF2B5EF4-FFF2-40B4-BE49-F238E27FC236}">
                <a16:creationId xmlns:a16="http://schemas.microsoft.com/office/drawing/2014/main" id="{2280157E-A181-4F0B-B7F2-406AB2394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57317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723900" y="685800"/>
            <a:ext cx="7886700" cy="1676400"/>
          </a:xfrm>
          <a:solidFill>
            <a:srgbClr val="C00000"/>
          </a:solidFill>
        </p:spPr>
        <p:txBody>
          <a:bodyPr>
            <a:normAutofit fontScale="90000"/>
          </a:bodyPr>
          <a:lstStyle/>
          <a:p>
            <a:pPr algn="ctr" eaLnBrk="1" hangingPunct="1">
              <a:defRPr/>
            </a:pPr>
            <a:r>
              <a:rPr lang="en-US" sz="5400" b="1" dirty="0">
                <a:solidFill>
                  <a:schemeClr val="bg1"/>
                </a:solidFill>
                <a:effectLst>
                  <a:outerShdw blurRad="38100" dist="38100" dir="2700000" algn="tl">
                    <a:srgbClr val="000000"/>
                  </a:outerShdw>
                </a:effectLst>
                <a:latin typeface="+mn-lt"/>
              </a:rPr>
              <a:t>2021 Safe Harbor </a:t>
            </a:r>
            <a:br>
              <a:rPr lang="en-US" sz="5400" b="1" dirty="0">
                <a:solidFill>
                  <a:schemeClr val="bg1"/>
                </a:solidFill>
                <a:effectLst>
                  <a:outerShdw blurRad="38100" dist="38100" dir="2700000" algn="tl">
                    <a:srgbClr val="000000"/>
                  </a:outerShdw>
                </a:effectLst>
                <a:latin typeface="+mn-lt"/>
              </a:rPr>
            </a:br>
            <a:r>
              <a:rPr lang="en-US" sz="5400" b="1" dirty="0">
                <a:solidFill>
                  <a:schemeClr val="bg1"/>
                </a:solidFill>
                <a:effectLst>
                  <a:outerShdw blurRad="38100" dist="38100" dir="2700000" algn="tl">
                    <a:srgbClr val="000000"/>
                  </a:outerShdw>
                </a:effectLst>
                <a:latin typeface="+mn-lt"/>
              </a:rPr>
              <a:t>Health Freedom States!</a:t>
            </a:r>
          </a:p>
        </p:txBody>
      </p:sp>
      <p:sp>
        <p:nvSpPr>
          <p:cNvPr id="1295363" name="Rectangle 3"/>
          <p:cNvSpPr>
            <a:spLocks noGrp="1" noChangeArrowheads="1"/>
          </p:cNvSpPr>
          <p:nvPr>
            <p:ph idx="1"/>
          </p:nvPr>
        </p:nvSpPr>
        <p:spPr>
          <a:xfrm>
            <a:off x="723900" y="2514600"/>
            <a:ext cx="7886700" cy="3581400"/>
          </a:xfrm>
          <a:solidFill>
            <a:srgbClr val="C00000"/>
          </a:solidFill>
        </p:spPr>
        <p:txBody>
          <a:bodyPr numCol="2">
            <a:normAutofit fontScale="77500" lnSpcReduction="20000"/>
          </a:bodyPr>
          <a:lstStyle/>
          <a:p>
            <a:pPr algn="ctr" eaLnBrk="1" hangingPunct="1">
              <a:lnSpc>
                <a:spcPct val="90000"/>
              </a:lnSpc>
              <a:buFontTx/>
              <a:buNone/>
              <a:defRPr/>
            </a:pPr>
            <a:br>
              <a:rPr lang="en-US" sz="4000" b="1" dirty="0">
                <a:solidFill>
                  <a:srgbClr val="FFFF00"/>
                </a:solidFill>
                <a:effectLst>
                  <a:outerShdw blurRad="38100" dist="38100" dir="2700000" algn="tl">
                    <a:srgbClr val="000000"/>
                  </a:outerShdw>
                </a:effectLst>
              </a:rPr>
            </a:br>
            <a:r>
              <a:rPr lang="en-US" sz="4000" b="1" dirty="0">
                <a:solidFill>
                  <a:schemeClr val="bg1"/>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California</a:t>
            </a:r>
          </a:p>
          <a:p>
            <a:pPr algn="ctr" eaLnBrk="1" hangingPunct="1">
              <a:lnSpc>
                <a:spcPct val="90000"/>
              </a:lnSpc>
              <a:buFontTx/>
              <a:buNone/>
              <a:defRPr/>
            </a:pPr>
            <a:endParaRPr lang="en-US" sz="4000" b="1" dirty="0">
              <a:solidFill>
                <a:schemeClr val="bg1"/>
              </a:solidFill>
              <a:effectLst>
                <a:outerShdw blurRad="38100" dist="38100" dir="2700000" algn="tl">
                  <a:srgbClr val="000000"/>
                </a:outerShdw>
              </a:effectLst>
            </a:endParaRPr>
          </a:p>
          <a:p>
            <a:pPr algn="ctr" eaLnBrk="1" hangingPunct="1">
              <a:lnSpc>
                <a:spcPct val="90000"/>
              </a:lnSpc>
              <a:buFontTx/>
              <a:buNone/>
              <a:defRPr/>
            </a:pPr>
            <a:br>
              <a:rPr lang="en-US" sz="4000" b="1" dirty="0">
                <a:solidFill>
                  <a:schemeClr val="bg1"/>
                </a:solidFill>
                <a:effectLst>
                  <a:outerShdw blurRad="38100" dist="38100" dir="2700000" algn="tl">
                    <a:srgbClr val="000000"/>
                  </a:outerShdw>
                </a:effectLst>
              </a:rPr>
            </a:br>
            <a:br>
              <a:rPr lang="en-US" sz="4000" b="1" dirty="0">
                <a:solidFill>
                  <a:schemeClr val="bg1"/>
                </a:solidFill>
                <a:effectLst>
                  <a:outerShdw blurRad="38100" dist="38100" dir="2700000" algn="tl">
                    <a:srgbClr val="000000"/>
                  </a:outerShdw>
                </a:effectLst>
              </a:rPr>
            </a:br>
            <a:r>
              <a:rPr lang="en-US" sz="4000" b="1" dirty="0">
                <a:solidFill>
                  <a:schemeClr val="bg1"/>
                </a:solidFill>
                <a:effectLst>
                  <a:outerShdw blurRad="38100" dist="38100" dir="2700000" algn="tl">
                    <a:srgbClr val="000000"/>
                  </a:outerShdw>
                </a:effectLst>
              </a:rPr>
              <a:t>Louisiana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Arizona (limited)</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Nevada</a:t>
            </a:r>
          </a:p>
          <a:p>
            <a:pPr algn="ctr" eaLnBrk="1" hangingPunct="1">
              <a:lnSpc>
                <a:spcPct val="90000"/>
              </a:lnSpc>
              <a:buFontTx/>
              <a:buNone/>
              <a:defRPr/>
            </a:pPr>
            <a:r>
              <a:rPr lang="en-US" sz="4000" b="1" dirty="0">
                <a:solidFill>
                  <a:schemeClr val="bg1"/>
                </a:solidFill>
                <a:effectLst>
                  <a:outerShdw blurRad="38100" dist="38100" dir="2700000" algn="tl">
                    <a:srgbClr val="000000"/>
                  </a:outerShdw>
                </a:effectLst>
              </a:rPr>
              <a:t>Maine!</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Tree>
    <p:extLst>
      <p:ext uri="{BB962C8B-B14F-4D97-AF65-F5344CB8AC3E}">
        <p14:creationId xmlns:p14="http://schemas.microsoft.com/office/powerpoint/2010/main" val="133215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0" y="514350"/>
            <a:ext cx="800100" cy="10287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WA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7" name="Rectangle 3"/>
          <p:cNvSpPr>
            <a:spLocks noChangeArrowheads="1"/>
          </p:cNvSpPr>
          <p:nvPr/>
        </p:nvSpPr>
        <p:spPr bwMode="auto">
          <a:xfrm>
            <a:off x="914400" y="2686050"/>
            <a:ext cx="457200" cy="914400"/>
          </a:xfrm>
          <a:prstGeom prst="rect">
            <a:avLst/>
          </a:prstGeom>
          <a:solidFill>
            <a:srgbClr val="00CC00"/>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NV</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CC00"/>
              </a:solidFill>
            </a:endParaRPr>
          </a:p>
        </p:txBody>
      </p:sp>
      <p:sp>
        <p:nvSpPr>
          <p:cNvPr id="1301508" name="Rectangle 4"/>
          <p:cNvSpPr>
            <a:spLocks noChangeArrowheads="1"/>
          </p:cNvSpPr>
          <p:nvPr/>
        </p:nvSpPr>
        <p:spPr bwMode="auto">
          <a:xfrm>
            <a:off x="2400300" y="1885950"/>
            <a:ext cx="10287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NE</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9" name="Rectangle 5"/>
          <p:cNvSpPr>
            <a:spLocks noChangeArrowheads="1"/>
          </p:cNvSpPr>
          <p:nvPr/>
        </p:nvSpPr>
        <p:spPr bwMode="auto">
          <a:xfrm>
            <a:off x="4457700" y="4171950"/>
            <a:ext cx="571500" cy="8001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0" name="Rectangle 6"/>
          <p:cNvSpPr>
            <a:spLocks noChangeArrowheads="1"/>
          </p:cNvSpPr>
          <p:nvPr/>
        </p:nvSpPr>
        <p:spPr bwMode="auto">
          <a:xfrm>
            <a:off x="4343400" y="971550"/>
            <a:ext cx="5715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FFFFFF"/>
                  </a:outerShdw>
                </a:effectLst>
                <a:cs typeface="Times New Roman" pitchFamily="18" charset="0"/>
              </a:rPr>
              <a:t>WI</a:t>
            </a:r>
            <a:endParaRPr lang="en-US" sz="12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1" name="Rectangle 7"/>
          <p:cNvSpPr>
            <a:spLocks noChangeArrowheads="1"/>
          </p:cNvSpPr>
          <p:nvPr/>
        </p:nvSpPr>
        <p:spPr bwMode="auto">
          <a:xfrm>
            <a:off x="3543300" y="2457450"/>
            <a:ext cx="800100" cy="6858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MO</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2" name="Rectangle 8"/>
          <p:cNvSpPr>
            <a:spLocks noChangeArrowheads="1"/>
          </p:cNvSpPr>
          <p:nvPr/>
        </p:nvSpPr>
        <p:spPr bwMode="auto">
          <a:xfrm>
            <a:off x="1600200" y="1657350"/>
            <a:ext cx="6858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WY</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3" name="Rectangle 9"/>
          <p:cNvSpPr>
            <a:spLocks noChangeArrowheads="1"/>
          </p:cNvSpPr>
          <p:nvPr/>
        </p:nvSpPr>
        <p:spPr bwMode="auto">
          <a:xfrm>
            <a:off x="5029200" y="2000250"/>
            <a:ext cx="571500" cy="8001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400" b="1" dirty="0">
                <a:cs typeface="Times New Roman" pitchFamily="18" charset="0"/>
              </a:rPr>
              <a:t>IN</a:t>
            </a:r>
            <a:endParaRPr lang="en-US" sz="1200" dirty="0">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4" name="Rectangle 10"/>
          <p:cNvSpPr>
            <a:spLocks noChangeArrowheads="1"/>
          </p:cNvSpPr>
          <p:nvPr/>
        </p:nvSpPr>
        <p:spPr bwMode="auto">
          <a:xfrm>
            <a:off x="2418764" y="642938"/>
            <a:ext cx="10287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chemeClr val="bg1"/>
                </a:solidFill>
                <a:effectLst>
                  <a:outerShdw blurRad="38100" dist="38100" dir="2700000" algn="tl">
                    <a:srgbClr val="C0C0C0"/>
                  </a:outerShdw>
                </a:effectLst>
                <a:cs typeface="Times New Roman" pitchFamily="18" charset="0"/>
              </a:rPr>
              <a:t>ND</a:t>
            </a:r>
            <a:endParaRPr lang="en-US" sz="1200" dirty="0">
              <a:solidFill>
                <a:schemeClr val="bg1"/>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5" name="Rectangle 11"/>
          <p:cNvSpPr>
            <a:spLocks noChangeArrowheads="1"/>
          </p:cNvSpPr>
          <p:nvPr/>
        </p:nvSpPr>
        <p:spPr bwMode="auto">
          <a:xfrm>
            <a:off x="3543300" y="628650"/>
            <a:ext cx="685800" cy="1028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MN</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6" name="Rectangle 12"/>
          <p:cNvSpPr>
            <a:spLocks noChangeArrowheads="1"/>
          </p:cNvSpPr>
          <p:nvPr/>
        </p:nvSpPr>
        <p:spPr bwMode="auto">
          <a:xfrm>
            <a:off x="5029200" y="628650"/>
            <a:ext cx="571500" cy="12573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7" name="Rectangle 13"/>
          <p:cNvSpPr>
            <a:spLocks noChangeArrowheads="1"/>
          </p:cNvSpPr>
          <p:nvPr/>
        </p:nvSpPr>
        <p:spPr bwMode="auto">
          <a:xfrm>
            <a:off x="0" y="1657350"/>
            <a:ext cx="800100" cy="9144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OR</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ffectLst>
                <a:outerShdw blurRad="38100" dist="38100" dir="2700000" algn="tl">
                  <a:srgbClr val="000000"/>
                </a:outerShdw>
              </a:effectLst>
            </a:endParaRPr>
          </a:p>
        </p:txBody>
      </p:sp>
      <p:sp>
        <p:nvSpPr>
          <p:cNvPr id="1301518" name="Rectangle 14"/>
          <p:cNvSpPr>
            <a:spLocks noChangeArrowheads="1"/>
          </p:cNvSpPr>
          <p:nvPr/>
        </p:nvSpPr>
        <p:spPr bwMode="auto">
          <a:xfrm>
            <a:off x="2057400" y="2800350"/>
            <a:ext cx="685800" cy="800100"/>
          </a:xfrm>
          <a:prstGeom prst="rect">
            <a:avLst/>
          </a:prstGeom>
          <a:solidFill>
            <a:srgbClr val="00CC00"/>
          </a:solidFill>
          <a:ln w="9525">
            <a:solidFill>
              <a:srgbClr val="000099"/>
            </a:solidFill>
            <a:miter lim="800000"/>
            <a:headEnd/>
            <a:tailEnd/>
          </a:ln>
        </p:spPr>
        <p:txBody>
          <a:bodyPr/>
          <a:lstStyle/>
          <a:p>
            <a:pP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CO</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chemeClr val="bg1"/>
              </a:solidFill>
            </a:endParaRPr>
          </a:p>
        </p:txBody>
      </p:sp>
      <p:sp>
        <p:nvSpPr>
          <p:cNvPr id="1301519" name="Rectangle 15"/>
          <p:cNvSpPr>
            <a:spLocks noChangeArrowheads="1"/>
          </p:cNvSpPr>
          <p:nvPr/>
        </p:nvSpPr>
        <p:spPr bwMode="auto">
          <a:xfrm>
            <a:off x="3543300" y="3257550"/>
            <a:ext cx="8001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AR</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0" name="Rectangle 16"/>
          <p:cNvSpPr>
            <a:spLocks noChangeArrowheads="1"/>
          </p:cNvSpPr>
          <p:nvPr/>
        </p:nvSpPr>
        <p:spPr bwMode="auto">
          <a:xfrm>
            <a:off x="342900" y="6324600"/>
            <a:ext cx="1371600" cy="3619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HI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1" name="Rectangle 17"/>
          <p:cNvSpPr>
            <a:spLocks noChangeArrowheads="1"/>
          </p:cNvSpPr>
          <p:nvPr/>
        </p:nvSpPr>
        <p:spPr bwMode="auto">
          <a:xfrm>
            <a:off x="6858000" y="4286250"/>
            <a:ext cx="800100" cy="5715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FF99CC"/>
              </a:solidFill>
            </a:endParaRPr>
          </a:p>
        </p:txBody>
      </p:sp>
      <p:sp>
        <p:nvSpPr>
          <p:cNvPr id="1301522" name="Rectangle 18"/>
          <p:cNvSpPr>
            <a:spLocks noChangeArrowheads="1"/>
          </p:cNvSpPr>
          <p:nvPr/>
        </p:nvSpPr>
        <p:spPr bwMode="auto">
          <a:xfrm>
            <a:off x="4457700" y="3714750"/>
            <a:ext cx="1371600" cy="3429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TN</a:t>
            </a:r>
            <a:endParaRPr lang="en-US" sz="2400" dirty="0">
              <a:solidFill>
                <a:srgbClr val="000000"/>
              </a:solidFill>
            </a:endParaRPr>
          </a:p>
        </p:txBody>
      </p:sp>
      <p:sp>
        <p:nvSpPr>
          <p:cNvPr id="1301523" name="Rectangle 19"/>
          <p:cNvSpPr>
            <a:spLocks noChangeArrowheads="1"/>
          </p:cNvSpPr>
          <p:nvPr/>
        </p:nvSpPr>
        <p:spPr bwMode="auto">
          <a:xfrm>
            <a:off x="6400800" y="857250"/>
            <a:ext cx="8001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NY</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4" name="Rectangle 20"/>
          <p:cNvSpPr>
            <a:spLocks noChangeArrowheads="1"/>
          </p:cNvSpPr>
          <p:nvPr/>
        </p:nvSpPr>
        <p:spPr bwMode="auto">
          <a:xfrm>
            <a:off x="5715000" y="1543050"/>
            <a:ext cx="571500" cy="6858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OH</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66"/>
              </a:solidFill>
            </a:endParaRPr>
          </a:p>
        </p:txBody>
      </p:sp>
      <p:sp>
        <p:nvSpPr>
          <p:cNvPr id="1301525" name="Rectangle 21"/>
          <p:cNvSpPr>
            <a:spLocks noChangeArrowheads="1"/>
          </p:cNvSpPr>
          <p:nvPr/>
        </p:nvSpPr>
        <p:spPr bwMode="auto">
          <a:xfrm>
            <a:off x="6400800" y="1771650"/>
            <a:ext cx="800100" cy="5715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PA</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6" name="Rectangle 22"/>
          <p:cNvSpPr>
            <a:spLocks noChangeArrowheads="1"/>
          </p:cNvSpPr>
          <p:nvPr/>
        </p:nvSpPr>
        <p:spPr bwMode="auto">
          <a:xfrm>
            <a:off x="5715000" y="2571750"/>
            <a:ext cx="12573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WV</a:t>
            </a:r>
            <a:endParaRPr lang="en-US" sz="2400" dirty="0">
              <a:solidFill>
                <a:srgbClr val="006600"/>
              </a:solidFill>
            </a:endParaRPr>
          </a:p>
        </p:txBody>
      </p:sp>
      <p:sp>
        <p:nvSpPr>
          <p:cNvPr id="1301527" name="Rectangle 23"/>
          <p:cNvSpPr>
            <a:spLocks noChangeArrowheads="1"/>
          </p:cNvSpPr>
          <p:nvPr/>
        </p:nvSpPr>
        <p:spPr bwMode="auto">
          <a:xfrm>
            <a:off x="7315200" y="742950"/>
            <a:ext cx="3429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000000"/>
                </a:solidFill>
                <a:effectLst>
                  <a:outerShdw blurRad="38100" dist="38100" dir="2700000" algn="tl">
                    <a:srgbClr val="FFFFFF"/>
                  </a:outerShdw>
                </a:effectLst>
                <a:cs typeface="Times New Roman" pitchFamily="18" charset="0"/>
              </a:rPr>
              <a:t>VT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8" name="Rectangle 24"/>
          <p:cNvSpPr>
            <a:spLocks noChangeArrowheads="1"/>
          </p:cNvSpPr>
          <p:nvPr/>
        </p:nvSpPr>
        <p:spPr bwMode="auto">
          <a:xfrm>
            <a:off x="7658100" y="1657350"/>
            <a:ext cx="685800" cy="2286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CT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9" name="Rectangle 25"/>
          <p:cNvSpPr>
            <a:spLocks noChangeArrowheads="1"/>
          </p:cNvSpPr>
          <p:nvPr/>
        </p:nvSpPr>
        <p:spPr bwMode="auto">
          <a:xfrm>
            <a:off x="7429500" y="2038350"/>
            <a:ext cx="571500" cy="4572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NJ</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0" name="Rectangle 26"/>
          <p:cNvSpPr>
            <a:spLocks noChangeArrowheads="1"/>
          </p:cNvSpPr>
          <p:nvPr/>
        </p:nvSpPr>
        <p:spPr bwMode="auto">
          <a:xfrm>
            <a:off x="8343900" y="1714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ME</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1" name="Rectangle 27"/>
          <p:cNvSpPr>
            <a:spLocks noChangeArrowheads="1"/>
          </p:cNvSpPr>
          <p:nvPr/>
        </p:nvSpPr>
        <p:spPr bwMode="auto">
          <a:xfrm>
            <a:off x="8001000" y="1085850"/>
            <a:ext cx="800100" cy="3429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2" name="Rectangle 28"/>
          <p:cNvSpPr>
            <a:spLocks noChangeArrowheads="1"/>
          </p:cNvSpPr>
          <p:nvPr/>
        </p:nvSpPr>
        <p:spPr bwMode="auto">
          <a:xfrm>
            <a:off x="0" y="2686050"/>
            <a:ext cx="800100" cy="21717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3" name="Rectangle 29"/>
          <p:cNvSpPr>
            <a:spLocks noChangeArrowheads="1"/>
          </p:cNvSpPr>
          <p:nvPr/>
        </p:nvSpPr>
        <p:spPr bwMode="auto">
          <a:xfrm>
            <a:off x="3657600" y="3943350"/>
            <a:ext cx="6858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LA</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4" name="Rectangle 30"/>
          <p:cNvSpPr>
            <a:spLocks noChangeArrowheads="1"/>
          </p:cNvSpPr>
          <p:nvPr/>
        </p:nvSpPr>
        <p:spPr bwMode="auto">
          <a:xfrm>
            <a:off x="4457700" y="3257550"/>
            <a:ext cx="1943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KY</a:t>
            </a:r>
            <a:endParaRPr lang="en-US" sz="2400" dirty="0">
              <a:solidFill>
                <a:srgbClr val="000000"/>
              </a:solidFill>
            </a:endParaRPr>
          </a:p>
        </p:txBody>
      </p:sp>
      <p:sp>
        <p:nvSpPr>
          <p:cNvPr id="1301535" name="Rectangle 31"/>
          <p:cNvSpPr>
            <a:spLocks noChangeArrowheads="1"/>
          </p:cNvSpPr>
          <p:nvPr/>
        </p:nvSpPr>
        <p:spPr bwMode="auto">
          <a:xfrm>
            <a:off x="5943600" y="4171950"/>
            <a:ext cx="8001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GA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6" name="Rectangle 32"/>
          <p:cNvSpPr>
            <a:spLocks noChangeArrowheads="1"/>
          </p:cNvSpPr>
          <p:nvPr/>
        </p:nvSpPr>
        <p:spPr bwMode="auto">
          <a:xfrm>
            <a:off x="2171700" y="4743450"/>
            <a:ext cx="1371600" cy="1371600"/>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TX</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7" name="Rectangle 33"/>
          <p:cNvSpPr>
            <a:spLocks noChangeArrowheads="1"/>
          </p:cNvSpPr>
          <p:nvPr/>
        </p:nvSpPr>
        <p:spPr bwMode="auto">
          <a:xfrm>
            <a:off x="2857500" y="2800350"/>
            <a:ext cx="571500" cy="8001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KS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8" name="Rectangle 34"/>
          <p:cNvSpPr>
            <a:spLocks noChangeArrowheads="1"/>
          </p:cNvSpPr>
          <p:nvPr/>
        </p:nvSpPr>
        <p:spPr bwMode="auto">
          <a:xfrm>
            <a:off x="2933114" y="3824288"/>
            <a:ext cx="571500" cy="6858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OK</a:t>
            </a:r>
            <a:endParaRPr lang="en-US" sz="1200" dirty="0">
              <a:solidFill>
                <a:srgbClr val="FFFFCC"/>
              </a:solidFill>
              <a:effectLst>
                <a:outerShdw blurRad="38100" dist="38100" dir="2700000" algn="tl">
                  <a:srgbClr val="000000"/>
                </a:outerShdw>
              </a:effectLst>
              <a:cs typeface="Times New Roman" pitchFamily="18" charset="0"/>
            </a:endParaRPr>
          </a:p>
          <a:p>
            <a:pPr lvl="1"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39" name="Rectangle 35"/>
          <p:cNvSpPr>
            <a:spLocks noChangeArrowheads="1"/>
          </p:cNvSpPr>
          <p:nvPr/>
        </p:nvSpPr>
        <p:spPr bwMode="auto">
          <a:xfrm>
            <a:off x="6629400" y="3143250"/>
            <a:ext cx="12573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VA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0" name="Rectangle 36"/>
          <p:cNvSpPr>
            <a:spLocks noChangeArrowheads="1"/>
          </p:cNvSpPr>
          <p:nvPr/>
        </p:nvSpPr>
        <p:spPr bwMode="auto">
          <a:xfrm>
            <a:off x="5143500" y="4171950"/>
            <a:ext cx="571500" cy="9144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AL</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1" name="Rectangle 37"/>
          <p:cNvSpPr>
            <a:spLocks noChangeArrowheads="1"/>
          </p:cNvSpPr>
          <p:nvPr/>
        </p:nvSpPr>
        <p:spPr bwMode="auto">
          <a:xfrm>
            <a:off x="6057900" y="3714750"/>
            <a:ext cx="13716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NC</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2" name="Rectangle 38"/>
          <p:cNvSpPr>
            <a:spLocks noChangeArrowheads="1"/>
          </p:cNvSpPr>
          <p:nvPr/>
        </p:nvSpPr>
        <p:spPr bwMode="auto">
          <a:xfrm>
            <a:off x="457200" y="5429250"/>
            <a:ext cx="12573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AK</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3" name="Rectangle 39"/>
          <p:cNvSpPr>
            <a:spLocks noChangeArrowheads="1"/>
          </p:cNvSpPr>
          <p:nvPr/>
        </p:nvSpPr>
        <p:spPr bwMode="auto">
          <a:xfrm>
            <a:off x="6400800" y="5200650"/>
            <a:ext cx="6858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FL</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4" name="Rectangle 40"/>
          <p:cNvSpPr>
            <a:spLocks noChangeArrowheads="1"/>
          </p:cNvSpPr>
          <p:nvPr/>
        </p:nvSpPr>
        <p:spPr bwMode="auto">
          <a:xfrm>
            <a:off x="8343900" y="22828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6600"/>
                </a:solidFill>
                <a:effectLst>
                  <a:outerShdw blurRad="38100" dist="38100" dir="2700000" algn="tl">
                    <a:srgbClr val="000000"/>
                  </a:outerShdw>
                </a:effectLst>
                <a:cs typeface="Times New Roman" pitchFamily="18" charset="0"/>
              </a:rPr>
              <a:t>DE</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5" name="Rectangle 41"/>
          <p:cNvSpPr>
            <a:spLocks noChangeArrowheads="1"/>
          </p:cNvSpPr>
          <p:nvPr/>
        </p:nvSpPr>
        <p:spPr bwMode="auto">
          <a:xfrm>
            <a:off x="7200900" y="2571750"/>
            <a:ext cx="457200" cy="4572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6" name="Rectangle 42"/>
          <p:cNvSpPr>
            <a:spLocks noChangeArrowheads="1"/>
          </p:cNvSpPr>
          <p:nvPr/>
        </p:nvSpPr>
        <p:spPr bwMode="auto">
          <a:xfrm>
            <a:off x="4457700" y="2000250"/>
            <a:ext cx="457200" cy="1143000"/>
          </a:xfrm>
          <a:prstGeom prst="rect">
            <a:avLst/>
          </a:prstGeom>
          <a:solidFill>
            <a:srgbClr val="FF66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IL</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7" name="Rectangle 43"/>
          <p:cNvSpPr>
            <a:spLocks noChangeArrowheads="1"/>
          </p:cNvSpPr>
          <p:nvPr/>
        </p:nvSpPr>
        <p:spPr bwMode="auto">
          <a:xfrm>
            <a:off x="914400" y="628650"/>
            <a:ext cx="1371600" cy="914400"/>
          </a:xfrm>
          <a:prstGeom prst="rect">
            <a:avLst/>
          </a:prstGeom>
          <a:solidFill>
            <a:srgbClr val="000099"/>
          </a:solidFill>
          <a:ln w="9525">
            <a:no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000000"/>
                  </a:outerShdw>
                </a:effectLst>
                <a:cs typeface="Times New Roman" pitchFamily="18" charset="0"/>
              </a:rPr>
              <a:t>MT</a:t>
            </a:r>
            <a:endParaRPr lang="en-US" sz="1200" dirty="0">
              <a:solidFill>
                <a:srgbClr val="FFFFFF"/>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ndParaRPr>
          </a:p>
        </p:txBody>
      </p:sp>
      <p:sp>
        <p:nvSpPr>
          <p:cNvPr id="1301548" name="Rectangle 44"/>
          <p:cNvSpPr>
            <a:spLocks noChangeArrowheads="1"/>
          </p:cNvSpPr>
          <p:nvPr/>
        </p:nvSpPr>
        <p:spPr bwMode="auto">
          <a:xfrm>
            <a:off x="914400" y="1657350"/>
            <a:ext cx="5715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9" name="Rectangle 45"/>
          <p:cNvSpPr>
            <a:spLocks noChangeArrowheads="1"/>
          </p:cNvSpPr>
          <p:nvPr/>
        </p:nvSpPr>
        <p:spPr bwMode="auto">
          <a:xfrm>
            <a:off x="2400300" y="1200150"/>
            <a:ext cx="1028700" cy="571500"/>
          </a:xfrm>
          <a:prstGeom prst="rect">
            <a:avLst/>
          </a:prstGeom>
          <a:solidFill>
            <a:srgbClr val="FF66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SD</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0" name="Rectangle 46"/>
          <p:cNvSpPr>
            <a:spLocks noChangeArrowheads="1"/>
          </p:cNvSpPr>
          <p:nvPr/>
        </p:nvSpPr>
        <p:spPr bwMode="auto">
          <a:xfrm>
            <a:off x="3543300" y="1771650"/>
            <a:ext cx="6858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1" name="Rectangle 47"/>
          <p:cNvSpPr>
            <a:spLocks noChangeArrowheads="1"/>
          </p:cNvSpPr>
          <p:nvPr/>
        </p:nvSpPr>
        <p:spPr bwMode="auto">
          <a:xfrm>
            <a:off x="1485900" y="2800350"/>
            <a:ext cx="457200" cy="800100"/>
          </a:xfrm>
          <a:prstGeom prst="rect">
            <a:avLst/>
          </a:prstGeom>
          <a:solidFill>
            <a:srgbClr val="FFFF00"/>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UT</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2" name="Rectangle 48"/>
          <p:cNvSpPr>
            <a:spLocks noChangeArrowheads="1"/>
          </p:cNvSpPr>
          <p:nvPr/>
        </p:nvSpPr>
        <p:spPr bwMode="auto">
          <a:xfrm>
            <a:off x="2057400" y="37147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NM</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53" name="Rectangle 49"/>
          <p:cNvSpPr>
            <a:spLocks noChangeArrowheads="1"/>
          </p:cNvSpPr>
          <p:nvPr/>
        </p:nvSpPr>
        <p:spPr bwMode="auto">
          <a:xfrm>
            <a:off x="7772400" y="514350"/>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NH</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4" name="Rectangle 50"/>
          <p:cNvSpPr>
            <a:spLocks noChangeArrowheads="1"/>
          </p:cNvSpPr>
          <p:nvPr/>
        </p:nvSpPr>
        <p:spPr bwMode="auto">
          <a:xfrm>
            <a:off x="8458200" y="1657350"/>
            <a:ext cx="342900" cy="3429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FFFF00"/>
                </a:solidFill>
                <a:effectLst>
                  <a:outerShdw blurRad="38100" dist="38100" dir="2700000" algn="tl">
                    <a:srgbClr val="000000"/>
                  </a:outerShdw>
                </a:effectLst>
                <a:cs typeface="Times New Roman" pitchFamily="18" charset="0"/>
              </a:rPr>
              <a:t>RI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5" name="Rectangle 51"/>
          <p:cNvSpPr>
            <a:spLocks noChangeArrowheads="1"/>
          </p:cNvSpPr>
          <p:nvPr/>
        </p:nvSpPr>
        <p:spPr bwMode="auto">
          <a:xfrm>
            <a:off x="914400" y="3714750"/>
            <a:ext cx="1028700" cy="914400"/>
          </a:xfrm>
          <a:prstGeom prst="rect">
            <a:avLst/>
          </a:prstGeom>
          <a:solidFill>
            <a:srgbClr val="99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AZ</a:t>
            </a:r>
            <a:endParaRPr lang="en-US" sz="1200" dirty="0">
              <a:solidFill>
                <a:srgbClr val="006600"/>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1200" dirty="0">
                <a:solidFill>
                  <a:srgbClr val="006600"/>
                </a:solidFill>
                <a:effectLst>
                  <a:outerShdw blurRad="38100" dist="38100" dir="2700000" algn="tl">
                    <a:srgbClr val="000000"/>
                  </a:outerShdw>
                </a:effectLst>
                <a:cs typeface="Times New Roman" pitchFamily="18" charset="0"/>
              </a:rPr>
              <a:t>Homeopathy only</a:t>
            </a:r>
          </a:p>
        </p:txBody>
      </p:sp>
      <p:sp>
        <p:nvSpPr>
          <p:cNvPr id="1301556" name="Text Box 52"/>
          <p:cNvSpPr txBox="1">
            <a:spLocks noChangeArrowheads="1"/>
          </p:cNvSpPr>
          <p:nvPr/>
        </p:nvSpPr>
        <p:spPr bwMode="auto">
          <a:xfrm>
            <a:off x="7886700" y="26257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0000"/>
                </a:solidFill>
                <a:effectLst>
                  <a:outerShdw blurRad="38100" dist="38100" dir="2700000" algn="tl">
                    <a:srgbClr val="FFFFFF"/>
                  </a:outerShdw>
                </a:effectLst>
                <a:cs typeface="Times New Roman" pitchFamily="18" charset="0"/>
              </a:rPr>
              <a:t>DC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12693"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398788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85800" y="990600"/>
            <a:ext cx="8077201" cy="1143000"/>
          </a:xfrm>
        </p:spPr>
        <p:txBody>
          <a:bodyPr>
            <a:normAutofit fontScale="90000"/>
          </a:bodyPr>
          <a:lstStyle/>
          <a:p>
            <a:pPr algn="ctr"/>
            <a:r>
              <a:rPr lang="en-US" b="1" dirty="0">
                <a:solidFill>
                  <a:srgbClr val="C00000"/>
                </a:solidFill>
              </a:rPr>
              <a:t>Wisconsin Leaders</a:t>
            </a:r>
            <a:br>
              <a:rPr lang="en-US" b="1" dirty="0">
                <a:solidFill>
                  <a:srgbClr val="C00000"/>
                </a:solidFill>
              </a:rPr>
            </a:br>
            <a:r>
              <a:rPr lang="en-US" b="1" dirty="0">
                <a:solidFill>
                  <a:srgbClr val="C00000"/>
                </a:solidFill>
              </a:rPr>
              <a:t>at the Capitol</a:t>
            </a:r>
          </a:p>
        </p:txBody>
      </p:sp>
      <p:pic>
        <p:nvPicPr>
          <p:cNvPr id="6" name="Content Placeholder 5">
            <a:extLst>
              <a:ext uri="{FF2B5EF4-FFF2-40B4-BE49-F238E27FC236}">
                <a16:creationId xmlns:a16="http://schemas.microsoft.com/office/drawing/2014/main" id="{FD7EA0BC-9D1B-429B-ABF4-D596883434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77281" y="2661240"/>
            <a:ext cx="4389437" cy="3292077"/>
          </a:xfrm>
        </p:spPr>
      </p:pic>
    </p:spTree>
    <p:extLst>
      <p:ext uri="{BB962C8B-B14F-4D97-AF65-F5344CB8AC3E}">
        <p14:creationId xmlns:p14="http://schemas.microsoft.com/office/powerpoint/2010/main" val="985066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85800" y="990600"/>
            <a:ext cx="8077201" cy="1143000"/>
          </a:xfrm>
        </p:spPr>
        <p:txBody>
          <a:bodyPr>
            <a:normAutofit fontScale="90000"/>
          </a:bodyPr>
          <a:lstStyle/>
          <a:p>
            <a:pPr algn="ctr"/>
            <a:r>
              <a:rPr lang="en-US" b="1" dirty="0">
                <a:solidFill>
                  <a:srgbClr val="C00000"/>
                </a:solidFill>
              </a:rPr>
              <a:t>Massachusetts Leaders</a:t>
            </a:r>
            <a:br>
              <a:rPr lang="en-US" b="1" dirty="0">
                <a:solidFill>
                  <a:srgbClr val="C00000"/>
                </a:solidFill>
              </a:rPr>
            </a:br>
            <a:r>
              <a:rPr lang="en-US" b="1" dirty="0">
                <a:solidFill>
                  <a:srgbClr val="C00000"/>
                </a:solidFill>
              </a:rPr>
              <a:t>at the Capitol</a:t>
            </a:r>
          </a:p>
        </p:txBody>
      </p:sp>
      <p:pic>
        <p:nvPicPr>
          <p:cNvPr id="7" name="Content Placeholder 6">
            <a:extLst>
              <a:ext uri="{FF2B5EF4-FFF2-40B4-BE49-F238E27FC236}">
                <a16:creationId xmlns:a16="http://schemas.microsoft.com/office/drawing/2014/main" id="{2BC340A3-E045-4F46-9884-853610EAC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894" y="2133600"/>
            <a:ext cx="3808212" cy="5077618"/>
          </a:xfrm>
        </p:spPr>
      </p:pic>
    </p:spTree>
    <p:extLst>
      <p:ext uri="{BB962C8B-B14F-4D97-AF65-F5344CB8AC3E}">
        <p14:creationId xmlns:p14="http://schemas.microsoft.com/office/powerpoint/2010/main" val="456683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E0AEB-D609-44E5-8095-DF657F62BEB6}"/>
              </a:ext>
            </a:extLst>
          </p:cNvPr>
          <p:cNvSpPr>
            <a:spLocks noGrp="1"/>
          </p:cNvSpPr>
          <p:nvPr>
            <p:ph type="title"/>
          </p:nvPr>
        </p:nvSpPr>
        <p:spPr>
          <a:xfrm>
            <a:off x="609598" y="914400"/>
            <a:ext cx="8001001" cy="1143000"/>
          </a:xfrm>
        </p:spPr>
        <p:txBody>
          <a:bodyPr>
            <a:normAutofit fontScale="90000"/>
          </a:bodyPr>
          <a:lstStyle/>
          <a:p>
            <a:pPr algn="ctr"/>
            <a:r>
              <a:rPr lang="en-US" b="1" dirty="0">
                <a:solidFill>
                  <a:srgbClr val="C00000"/>
                </a:solidFill>
              </a:rPr>
              <a:t>Safe Harbor Maine </a:t>
            </a:r>
            <a:br>
              <a:rPr lang="en-US" b="1" dirty="0">
                <a:solidFill>
                  <a:srgbClr val="C00000"/>
                </a:solidFill>
              </a:rPr>
            </a:br>
            <a:r>
              <a:rPr lang="en-US" b="1" dirty="0">
                <a:solidFill>
                  <a:srgbClr val="C00000"/>
                </a:solidFill>
              </a:rPr>
              <a:t>Leaders at the Capitol</a:t>
            </a:r>
          </a:p>
        </p:txBody>
      </p:sp>
      <p:pic>
        <p:nvPicPr>
          <p:cNvPr id="2" name="Picture Placeholder 1">
            <a:extLst>
              <a:ext uri="{FF2B5EF4-FFF2-40B4-BE49-F238E27FC236}">
                <a16:creationId xmlns:a16="http://schemas.microsoft.com/office/drawing/2014/main" id="{78BE3DD4-8AD0-400D-9978-2F6EB3CEE5EE}"/>
              </a:ext>
            </a:extLst>
          </p:cNvPr>
          <p:cNvPicPr>
            <a:picLocks noGrp="1" noChangeAspect="1"/>
          </p:cNvPicPr>
          <p:nvPr>
            <p:ph idx="1"/>
          </p:nvPr>
        </p:nvPicPr>
        <p:blipFill>
          <a:blip r:embed="rId2"/>
          <a:stretch>
            <a:fillRect/>
          </a:stretch>
        </p:blipFill>
        <p:spPr>
          <a:xfrm>
            <a:off x="1729357" y="2286000"/>
            <a:ext cx="5761482" cy="4321112"/>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Oval 2"/>
          <p:cNvSpPr>
            <a:spLocks noChangeArrowheads="1"/>
          </p:cNvSpPr>
          <p:nvPr/>
        </p:nvSpPr>
        <p:spPr bwMode="auto">
          <a:xfrm>
            <a:off x="1143000" y="1524000"/>
            <a:ext cx="4724400" cy="3276600"/>
          </a:xfrm>
          <a:prstGeom prst="ellipse">
            <a:avLst/>
          </a:prstGeom>
          <a:solidFill>
            <a:schemeClr val="tx2">
              <a:lumMod val="20000"/>
              <a:lumOff val="80000"/>
            </a:schemeClr>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Federal Activism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Commerce</a:t>
            </a:r>
          </a:p>
        </p:txBody>
      </p:sp>
    </p:spTree>
    <p:extLst>
      <p:ext uri="{BB962C8B-B14F-4D97-AF65-F5344CB8AC3E}">
        <p14:creationId xmlns:p14="http://schemas.microsoft.com/office/powerpoint/2010/main" val="1267627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1447800" y="838200"/>
            <a:ext cx="6248400" cy="11430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outerShdw>
                </a:effectLst>
              </a:rPr>
              <a:t>FDA</a:t>
            </a:r>
            <a:br>
              <a:rPr lang="en-US" sz="3600" b="1" dirty="0">
                <a:solidFill>
                  <a:srgbClr val="C00000"/>
                </a:solidFill>
                <a:effectLst>
                  <a:outerShdw blurRad="38100" dist="38100" dir="2700000" algn="tl">
                    <a:srgbClr val="000000"/>
                  </a:outerShdw>
                </a:effectLst>
              </a:rPr>
            </a:br>
            <a:r>
              <a:rPr lang="en-US" sz="3600" b="1" dirty="0">
                <a:solidFill>
                  <a:srgbClr val="C00000"/>
                </a:solidFill>
                <a:effectLst>
                  <a:outerShdw blurRad="38100" dist="38100" dir="2700000" algn="tl">
                    <a:srgbClr val="000000"/>
                  </a:outerShdw>
                </a:effectLst>
              </a:rPr>
              <a:t>Definition of Drug</a:t>
            </a:r>
          </a:p>
        </p:txBody>
      </p:sp>
      <p:sp>
        <p:nvSpPr>
          <p:cNvPr id="131075" name="Rectangle 3"/>
          <p:cNvSpPr>
            <a:spLocks noGrp="1" noChangeArrowheads="1"/>
          </p:cNvSpPr>
          <p:nvPr>
            <p:ph type="body" idx="4294967295"/>
          </p:nvPr>
        </p:nvSpPr>
        <p:spPr>
          <a:xfrm>
            <a:off x="457200" y="2209800"/>
            <a:ext cx="8229600" cy="4494628"/>
          </a:xfrm>
          <a:noFill/>
        </p:spPr>
        <p:txBody>
          <a:bodyPr>
            <a:normAutofit/>
          </a:bodyPr>
          <a:lstStyle/>
          <a:p>
            <a:pPr marL="533400" indent="-533400" eaLnBrk="1" hangingPunct="1">
              <a:lnSpc>
                <a:spcPct val="90000"/>
              </a:lnSpc>
              <a:buFontTx/>
              <a:buNone/>
            </a:pPr>
            <a:r>
              <a:rPr lang="en-US" altLang="en-US" sz="2000" b="1" dirty="0">
                <a:solidFill>
                  <a:srgbClr val="000066"/>
                </a:solidFill>
              </a:rPr>
              <a:t>The term “drug” means</a:t>
            </a:r>
          </a:p>
          <a:p>
            <a:pPr marL="533400" indent="-533400" eaLnBrk="1" hangingPunct="1">
              <a:lnSpc>
                <a:spcPct val="90000"/>
              </a:lnSpc>
              <a:buFontTx/>
              <a:buNone/>
            </a:pPr>
            <a:r>
              <a:rPr lang="en-US" altLang="en-US" sz="2000" b="1" dirty="0">
                <a:solidFill>
                  <a:srgbClr val="000066"/>
                </a:solidFill>
              </a:rPr>
              <a:t>(A) articles recognized in the official United States</a:t>
            </a:r>
          </a:p>
          <a:p>
            <a:pPr marL="533400" indent="-533400" eaLnBrk="1" hangingPunct="1">
              <a:lnSpc>
                <a:spcPct val="90000"/>
              </a:lnSpc>
              <a:buFontTx/>
              <a:buNone/>
            </a:pPr>
            <a:r>
              <a:rPr lang="en-US" altLang="en-US" sz="2000" b="1" dirty="0">
                <a:solidFill>
                  <a:srgbClr val="000066"/>
                </a:solidFill>
              </a:rPr>
              <a:t> 	Pharmacopoeia, </a:t>
            </a:r>
            <a:r>
              <a:rPr lang="en-US" altLang="en-US" sz="2000" b="1" dirty="0">
                <a:solidFill>
                  <a:srgbClr val="C00000"/>
                </a:solidFill>
              </a:rPr>
              <a:t>official Homeopathic Pharmacopoeia of the United States, or official national Formulary, or any supplement to any of them</a:t>
            </a:r>
            <a:r>
              <a:rPr lang="en-US" altLang="en-US" sz="2000" b="1" dirty="0">
                <a:solidFill>
                  <a:srgbClr val="000066"/>
                </a:solidFill>
              </a:rPr>
              <a:t>; and</a:t>
            </a:r>
          </a:p>
          <a:p>
            <a:pPr marL="533400" indent="-533400" eaLnBrk="1" hangingPunct="1">
              <a:lnSpc>
                <a:spcPct val="90000"/>
              </a:lnSpc>
              <a:buFontTx/>
              <a:buNone/>
            </a:pPr>
            <a:r>
              <a:rPr lang="en-US" altLang="en-US" sz="2000" b="1" dirty="0">
                <a:solidFill>
                  <a:srgbClr val="000066"/>
                </a:solidFill>
              </a:rPr>
              <a:t>(B) articles intended for use in the diagnosis, cure, mitigation, treatment or prevention of disease in man or other animals; and </a:t>
            </a:r>
          </a:p>
          <a:p>
            <a:pPr marL="533400" indent="-533400" eaLnBrk="1" hangingPunct="1">
              <a:lnSpc>
                <a:spcPct val="90000"/>
              </a:lnSpc>
              <a:buFontTx/>
              <a:buNone/>
            </a:pPr>
            <a:r>
              <a:rPr lang="en-US" altLang="en-US" sz="2000" b="1" dirty="0">
                <a:solidFill>
                  <a:srgbClr val="000066"/>
                </a:solidFill>
              </a:rPr>
              <a:t>(C ) articles (other than food) intended to affect the structure or any function  of the body of man or other animals; and </a:t>
            </a:r>
          </a:p>
          <a:p>
            <a:pPr marL="533400" indent="-533400" eaLnBrk="1" hangingPunct="1">
              <a:lnSpc>
                <a:spcPct val="90000"/>
              </a:lnSpc>
              <a:buFontTx/>
              <a:buNone/>
            </a:pPr>
            <a:r>
              <a:rPr lang="en-US" altLang="en-US" sz="2000" b="1" dirty="0">
                <a:solidFill>
                  <a:srgbClr val="000066"/>
                </a:solidFill>
              </a:rPr>
              <a:t>(D) articles intended for use as a component of any article specified in Clauses (A), (B) or (C ) of this paragraph. A food or dietary supplement for which a claim ….”. 			</a:t>
            </a:r>
          </a:p>
          <a:p>
            <a:pPr marL="533400" indent="-533400" algn="ctr" eaLnBrk="1" hangingPunct="1">
              <a:lnSpc>
                <a:spcPct val="90000"/>
              </a:lnSpc>
              <a:buFontTx/>
              <a:buNone/>
            </a:pPr>
            <a:r>
              <a:rPr lang="en-US" altLang="en-US" sz="2000" b="1" dirty="0">
                <a:solidFill>
                  <a:srgbClr val="000066"/>
                </a:solidFill>
              </a:rPr>
              <a:t>				21 U.S.C. 321(g)1</a:t>
            </a:r>
          </a:p>
        </p:txBody>
      </p:sp>
    </p:spTree>
    <p:extLst>
      <p:ext uri="{BB962C8B-B14F-4D97-AF65-F5344CB8AC3E}">
        <p14:creationId xmlns:p14="http://schemas.microsoft.com/office/powerpoint/2010/main" val="62417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295400"/>
            <a:ext cx="7391400" cy="833369"/>
          </a:xfrm>
          <a:solidFill>
            <a:schemeClr val="tx2">
              <a:lumMod val="20000"/>
              <a:lumOff val="80000"/>
            </a:schemeClr>
          </a:solidFill>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869266" y="3205231"/>
            <a:ext cx="7696200" cy="2590800"/>
          </a:xfrm>
        </p:spPr>
        <p:txBody>
          <a:bodyPr>
            <a:normAutofit/>
          </a:bodyPr>
          <a:lstStyle/>
          <a:p>
            <a:r>
              <a:rPr lang="en-US" sz="3000" b="1" dirty="0">
                <a:solidFill>
                  <a:srgbClr val="000066"/>
                </a:solidFill>
                <a:effectLst>
                  <a:outerShdw blurRad="38100" dist="38100" dir="2700000" algn="tl">
                    <a:srgbClr val="000000">
                      <a:alpha val="43137"/>
                    </a:srgbClr>
                  </a:outerShdw>
                </a:effectLst>
              </a:rPr>
              <a:t>How are homeopathic products regulated?</a:t>
            </a:r>
          </a:p>
          <a:p>
            <a:br>
              <a:rPr lang="en-US" sz="2800" dirty="0"/>
            </a:br>
            <a:r>
              <a:rPr lang="en-US" sz="2800" b="1" i="1" dirty="0">
                <a:solidFill>
                  <a:srgbClr val="000066"/>
                </a:solidFill>
              </a:rPr>
              <a:t>			</a:t>
            </a:r>
            <a:r>
              <a:rPr lang="en-US" sz="3600" b="1" i="1" dirty="0">
                <a:solidFill>
                  <a:srgbClr val="000066"/>
                </a:solidFill>
              </a:rPr>
              <a:t>Drugs	</a:t>
            </a:r>
          </a:p>
        </p:txBody>
      </p:sp>
    </p:spTree>
    <p:extLst>
      <p:ext uri="{BB962C8B-B14F-4D97-AF65-F5344CB8AC3E}">
        <p14:creationId xmlns:p14="http://schemas.microsoft.com/office/powerpoint/2010/main" val="2597956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90600"/>
            <a:ext cx="7391400" cy="1442969"/>
          </a:xfrm>
          <a:solidFill>
            <a:schemeClr val="tx2">
              <a:lumMod val="20000"/>
              <a:lumOff val="80000"/>
            </a:schemeClr>
          </a:solidFill>
        </p:spPr>
        <p:txBody>
          <a:bodyPr/>
          <a:lstStyle/>
          <a:p>
            <a:pPr algn="ctr"/>
            <a:r>
              <a:rPr lang="en-US" sz="4800" b="1" dirty="0">
                <a:solidFill>
                  <a:srgbClr val="C00000"/>
                </a:solidFill>
                <a:effectLst>
                  <a:outerShdw blurRad="38100" dist="38100" dir="2700000" algn="tl">
                    <a:srgbClr val="000000">
                      <a:alpha val="43137"/>
                    </a:srgbClr>
                  </a:outerShdw>
                </a:effectLst>
              </a:rPr>
              <a:t>Homeopathic Remedies</a:t>
            </a:r>
            <a:br>
              <a:rPr lang="en-US" sz="4800" b="1" dirty="0">
                <a:solidFill>
                  <a:srgbClr val="C00000"/>
                </a:solidFill>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rPr>
              <a:t>Unapproved Drugs </a:t>
            </a:r>
          </a:p>
        </p:txBody>
      </p:sp>
      <p:sp>
        <p:nvSpPr>
          <p:cNvPr id="3" name="Text Placeholder 2"/>
          <p:cNvSpPr>
            <a:spLocks noGrp="1"/>
          </p:cNvSpPr>
          <p:nvPr>
            <p:ph type="body" idx="2"/>
          </p:nvPr>
        </p:nvSpPr>
        <p:spPr>
          <a:xfrm>
            <a:off x="609600" y="2743200"/>
            <a:ext cx="8001000" cy="3429000"/>
          </a:xfrm>
        </p:spPr>
        <p:txBody>
          <a:bodyPr>
            <a:normAutofit lnSpcReduction="10000"/>
          </a:bodyPr>
          <a:lstStyle/>
          <a:p>
            <a:br>
              <a:rPr lang="en-US" sz="2800" dirty="0"/>
            </a:br>
            <a:r>
              <a:rPr lang="en-US" sz="2800" dirty="0"/>
              <a:t>“</a:t>
            </a:r>
            <a:r>
              <a:rPr lang="en-US" sz="2800" b="1" i="1" dirty="0">
                <a:solidFill>
                  <a:srgbClr val="000066"/>
                </a:solidFill>
              </a:rPr>
              <a:t>Under the Federal Food, Drug, and Cosmetic Act, homeopathic products are subject to the same requirements related to approval, adulteration and misbranding as other drug products. </a:t>
            </a:r>
            <a:r>
              <a:rPr lang="en-US" sz="2800" b="1" i="1" dirty="0">
                <a:solidFill>
                  <a:srgbClr val="C00000"/>
                </a:solidFill>
              </a:rPr>
              <a:t>There are currently no homeopathic products approved by FDA.”</a:t>
            </a:r>
            <a:br>
              <a:rPr lang="en-US" sz="2800" b="1" i="1" dirty="0">
                <a:solidFill>
                  <a:srgbClr val="C00000"/>
                </a:solidFill>
              </a:rPr>
            </a:br>
            <a:r>
              <a:rPr lang="en-US" sz="2800" b="1" i="1" dirty="0">
                <a:solidFill>
                  <a:srgbClr val="000066"/>
                </a:solidFill>
              </a:rPr>
              <a:t>					</a:t>
            </a:r>
            <a:r>
              <a:rPr lang="en-US" sz="1500" b="1" i="1" dirty="0">
                <a:solidFill>
                  <a:srgbClr val="000066"/>
                </a:solidFill>
              </a:rPr>
              <a:t>FDA Website September 23, 2020</a:t>
            </a:r>
          </a:p>
        </p:txBody>
      </p:sp>
    </p:spTree>
    <p:extLst>
      <p:ext uri="{BB962C8B-B14F-4D97-AF65-F5344CB8AC3E}">
        <p14:creationId xmlns:p14="http://schemas.microsoft.com/office/powerpoint/2010/main" val="1683106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990600"/>
            <a:ext cx="6348567" cy="1108861"/>
          </a:xfrm>
        </p:spPr>
        <p:txBody>
          <a:bodyPr/>
          <a:lstStyle/>
          <a:p>
            <a:pPr algn="ctr"/>
            <a:r>
              <a:rPr lang="en-US" sz="4800" b="1" dirty="0">
                <a:solidFill>
                  <a:srgbClr val="C0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685800" y="2819401"/>
            <a:ext cx="6539067" cy="3276599"/>
          </a:xfrm>
        </p:spPr>
        <p:txBody>
          <a:bodyPr>
            <a:normAutofit/>
          </a:bodyPr>
          <a:lstStyle/>
          <a:p>
            <a:r>
              <a:rPr lang="en-US" sz="3200" b="1" dirty="0">
                <a:solidFill>
                  <a:srgbClr val="000066"/>
                </a:solidFill>
                <a:effectLst>
                  <a:outerShdw blurRad="38100" dist="38100" dir="2700000" algn="tl">
                    <a:srgbClr val="000000">
                      <a:alpha val="43137"/>
                    </a:srgbClr>
                  </a:outerShdw>
                </a:effectLst>
              </a:rPr>
              <a:t>1988 Compliance Policy Guide Sec. 400.400 </a:t>
            </a:r>
          </a:p>
          <a:p>
            <a:endParaRPr lang="en-US" sz="2800" dirty="0"/>
          </a:p>
          <a:p>
            <a:r>
              <a:rPr lang="en-US" sz="2800" dirty="0">
                <a:solidFill>
                  <a:srgbClr val="002060"/>
                </a:solidFill>
              </a:rPr>
              <a:t>“Conditions Under Which Homeopathic Drugs May be Marketed”</a:t>
            </a:r>
          </a:p>
          <a:p>
            <a:endParaRPr lang="en-US" sz="2800" dirty="0"/>
          </a:p>
          <a:p>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53792" y="990601"/>
            <a:ext cx="1333008" cy="1828800"/>
          </a:xfrm>
        </p:spPr>
      </p:pic>
    </p:spTree>
    <p:extLst>
      <p:ext uri="{BB962C8B-B14F-4D97-AF65-F5344CB8AC3E}">
        <p14:creationId xmlns:p14="http://schemas.microsoft.com/office/powerpoint/2010/main" val="1139381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6715975" cy="1138169"/>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685800" y="2843877"/>
            <a:ext cx="6549618" cy="2819399"/>
          </a:xfrm>
        </p:spPr>
        <p:txBody>
          <a:bodyPr>
            <a:normAutofit fontScale="70000" lnSpcReduction="20000"/>
          </a:bodyPr>
          <a:lstStyle/>
          <a:p>
            <a:r>
              <a:rPr lang="en-US" sz="4600" b="1" dirty="0">
                <a:solidFill>
                  <a:srgbClr val="000066"/>
                </a:solidFill>
                <a:effectLst>
                  <a:outerShdw blurRad="38100" dist="38100" dir="2700000" algn="tl">
                    <a:srgbClr val="000000">
                      <a:alpha val="43137"/>
                    </a:srgbClr>
                  </a:outerShdw>
                </a:effectLst>
              </a:rPr>
              <a:t>2017 FDA Draft Guidance</a:t>
            </a:r>
          </a:p>
          <a:p>
            <a:endParaRPr lang="en-US" sz="3200" b="1" dirty="0">
              <a:solidFill>
                <a:srgbClr val="000066"/>
              </a:solidFill>
              <a:effectLst>
                <a:outerShdw blurRad="38100" dist="38100" dir="2700000" algn="tl">
                  <a:srgbClr val="000000">
                    <a:alpha val="43137"/>
                  </a:srgbClr>
                </a:outerShdw>
              </a:effectLst>
            </a:endParaRPr>
          </a:p>
          <a:p>
            <a:r>
              <a:rPr lang="en-US" sz="4000" b="1" dirty="0">
                <a:solidFill>
                  <a:srgbClr val="000066"/>
                </a:solidFill>
                <a:effectLst>
                  <a:outerShdw blurRad="38100" dist="38100" dir="2700000" algn="tl">
                    <a:srgbClr val="000000">
                      <a:alpha val="43137"/>
                    </a:srgbClr>
                  </a:outerShdw>
                </a:effectLst>
              </a:rPr>
              <a:t>Plan to repeal 400.400 and do risk assessment</a:t>
            </a:r>
          </a:p>
          <a:p>
            <a:endParaRPr lang="en-US" sz="2800" dirty="0"/>
          </a:p>
          <a:p>
            <a:r>
              <a:rPr lang="en-US" sz="4000" dirty="0">
                <a:solidFill>
                  <a:srgbClr val="002060"/>
                </a:solidFill>
              </a:rPr>
              <a:t>“Drug Products Labeled as Homeopathic: Guidance for FDA Staff and Industry”</a:t>
            </a:r>
          </a:p>
          <a:p>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01775" y="990600"/>
            <a:ext cx="1350849" cy="1853277"/>
          </a:xfrm>
        </p:spPr>
      </p:pic>
    </p:spTree>
    <p:extLst>
      <p:ext uri="{BB962C8B-B14F-4D97-AF65-F5344CB8AC3E}">
        <p14:creationId xmlns:p14="http://schemas.microsoft.com/office/powerpoint/2010/main" val="1265872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574" y="762000"/>
            <a:ext cx="7391400" cy="1108861"/>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457200" y="2286001"/>
            <a:ext cx="6019800" cy="3590778"/>
          </a:xfrm>
        </p:spPr>
        <p:txBody>
          <a:bodyPr>
            <a:normAutofit fontScale="92500"/>
          </a:bodyPr>
          <a:lstStyle/>
          <a:p>
            <a:r>
              <a:rPr lang="en-US" sz="3200" b="1" dirty="0">
                <a:solidFill>
                  <a:srgbClr val="000066"/>
                </a:solidFill>
                <a:effectLst>
                  <a:outerShdw blurRad="38100" dist="38100" dir="2700000" algn="tl">
                    <a:srgbClr val="000000">
                      <a:alpha val="43137"/>
                    </a:srgbClr>
                  </a:outerShdw>
                </a:effectLst>
              </a:rPr>
              <a:t>October 24, 2019 </a:t>
            </a:r>
          </a:p>
          <a:p>
            <a:endParaRPr lang="en-US" sz="3200" b="1" dirty="0">
              <a:solidFill>
                <a:srgbClr val="000066"/>
              </a:solidFill>
              <a:effectLst>
                <a:outerShdw blurRad="38100" dist="38100" dir="2700000" algn="tl">
                  <a:srgbClr val="000000">
                    <a:alpha val="43137"/>
                  </a:srgbClr>
                </a:outerShdw>
              </a:effectLst>
            </a:endParaRPr>
          </a:p>
          <a:p>
            <a:r>
              <a:rPr lang="en-US" sz="2800" b="1" dirty="0">
                <a:solidFill>
                  <a:srgbClr val="000066"/>
                </a:solidFill>
                <a:effectLst>
                  <a:outerShdw blurRad="38100" dist="38100" dir="2700000" algn="tl">
                    <a:srgbClr val="000000">
                      <a:alpha val="43137"/>
                    </a:srgbClr>
                  </a:outerShdw>
                </a:effectLst>
              </a:rPr>
              <a:t>Compliance Policy Guide Sec. 400.400 </a:t>
            </a:r>
            <a:endParaRPr lang="en-US" sz="2800" dirty="0">
              <a:solidFill>
                <a:srgbClr val="000066"/>
              </a:solidFill>
            </a:endParaRPr>
          </a:p>
          <a:p>
            <a:r>
              <a:rPr lang="en-US" sz="2800" b="1" dirty="0">
                <a:solidFill>
                  <a:srgbClr val="CC0000"/>
                </a:solidFill>
                <a:effectLst>
                  <a:outerShdw blurRad="38100" dist="38100" dir="2700000" algn="tl">
                    <a:srgbClr val="000000">
                      <a:alpha val="43137"/>
                    </a:srgbClr>
                  </a:outerShdw>
                </a:effectLst>
              </a:rPr>
              <a:t>Repealed/Withdrawn</a:t>
            </a:r>
          </a:p>
          <a:p>
            <a:endParaRPr lang="en-US" sz="2800" b="1" dirty="0">
              <a:solidFill>
                <a:srgbClr val="C00000"/>
              </a:solidFill>
              <a:effectLst>
                <a:outerShdw blurRad="38100" dist="38100" dir="2700000" algn="tl">
                  <a:srgbClr val="000000">
                    <a:alpha val="43137"/>
                  </a:srgbClr>
                </a:outerShdw>
              </a:effectLst>
            </a:endParaRPr>
          </a:p>
          <a:p>
            <a:r>
              <a:rPr lang="en-US" sz="2800" b="1" dirty="0">
                <a:solidFill>
                  <a:srgbClr val="000066"/>
                </a:solidFill>
                <a:effectLst>
                  <a:outerShdw blurRad="38100" dist="38100" dir="2700000" algn="tl">
                    <a:srgbClr val="000000">
                      <a:alpha val="43137"/>
                    </a:srgbClr>
                  </a:outerShdw>
                </a:effectLst>
              </a:rPr>
              <a:t>Second Draft Guidance 	</a:t>
            </a:r>
          </a:p>
          <a:p>
            <a:r>
              <a:rPr lang="en-US" sz="2800" b="1" dirty="0">
                <a:solidFill>
                  <a:srgbClr val="CC0000"/>
                </a:solidFill>
                <a:effectLst>
                  <a:outerShdw blurRad="38100" dist="38100" dir="2700000" algn="tl">
                    <a:srgbClr val="000000">
                      <a:alpha val="43137"/>
                    </a:srgbClr>
                  </a:outerShdw>
                </a:effectLst>
              </a:rPr>
              <a:t>Distributed for Comment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05767" y="3078551"/>
            <a:ext cx="1461933" cy="2005677"/>
          </a:xfrm>
        </p:spPr>
      </p:pic>
    </p:spTree>
    <p:extLst>
      <p:ext uri="{BB962C8B-B14F-4D97-AF65-F5344CB8AC3E}">
        <p14:creationId xmlns:p14="http://schemas.microsoft.com/office/powerpoint/2010/main" val="1620850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2000"/>
            <a:ext cx="7391400" cy="1108861"/>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1281266" y="2600179"/>
            <a:ext cx="4967133" cy="3276599"/>
          </a:xfrm>
        </p:spPr>
        <p:txBody>
          <a:bodyPr>
            <a:normAutofit/>
          </a:bodyPr>
          <a:lstStyle/>
          <a:p>
            <a:r>
              <a:rPr lang="en-US" sz="3200" b="1" dirty="0">
                <a:solidFill>
                  <a:srgbClr val="000066"/>
                </a:solidFill>
                <a:effectLst>
                  <a:outerShdw blurRad="38100" dist="38100" dir="2700000" algn="tl">
                    <a:srgbClr val="000000">
                      <a:alpha val="43137"/>
                    </a:srgbClr>
                  </a:outerShdw>
                </a:effectLst>
              </a:rPr>
              <a:t>November 2022</a:t>
            </a:r>
          </a:p>
          <a:p>
            <a:endParaRPr lang="en-US" sz="2800" dirty="0"/>
          </a:p>
          <a:p>
            <a:pPr algn="ctr"/>
            <a:r>
              <a:rPr lang="en-US" sz="2800" b="1" dirty="0">
                <a:solidFill>
                  <a:srgbClr val="000066"/>
                </a:solidFill>
              </a:rPr>
              <a:t>NO NEW FINAL REVISED GUIDANCE DOCUMENT</a:t>
            </a:r>
          </a:p>
          <a:p>
            <a:endParaRPr lang="en-US" sz="2800" dirty="0"/>
          </a:p>
          <a:p>
            <a:endParaRPr lang="en-US" sz="28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5287" y="2971800"/>
            <a:ext cx="1461933" cy="2005677"/>
          </a:xfrm>
        </p:spPr>
      </p:pic>
    </p:spTree>
    <p:extLst>
      <p:ext uri="{BB962C8B-B14F-4D97-AF65-F5344CB8AC3E}">
        <p14:creationId xmlns:p14="http://schemas.microsoft.com/office/powerpoint/2010/main" val="818009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748" y="838200"/>
            <a:ext cx="7391400" cy="1066800"/>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526299" y="2286000"/>
            <a:ext cx="8084299" cy="4114800"/>
          </a:xfrm>
        </p:spPr>
        <p:txBody>
          <a:bodyPr>
            <a:normAutofit fontScale="92500"/>
          </a:bodyPr>
          <a:lstStyle/>
          <a:p>
            <a:r>
              <a:rPr lang="en-US" sz="3200" b="1" dirty="0">
                <a:solidFill>
                  <a:srgbClr val="000066"/>
                </a:solidFill>
                <a:effectLst>
                  <a:outerShdw blurRad="38100" dist="38100" dir="2700000" algn="tl">
                    <a:srgbClr val="000000">
                      <a:alpha val="43137"/>
                    </a:srgbClr>
                  </a:outerShdw>
                </a:effectLst>
              </a:rPr>
              <a:t>Is FDA going to remove homeopathic products from the market?</a:t>
            </a:r>
          </a:p>
          <a:p>
            <a:endParaRPr lang="en-US" sz="3200" b="1" dirty="0">
              <a:solidFill>
                <a:srgbClr val="C00000"/>
              </a:solidFill>
              <a:effectLst>
                <a:outerShdw blurRad="38100" dist="38100" dir="2700000" algn="tl">
                  <a:srgbClr val="000000">
                    <a:alpha val="43137"/>
                  </a:srgbClr>
                </a:outerShdw>
              </a:effectLst>
            </a:endParaRPr>
          </a:p>
          <a:p>
            <a:r>
              <a:rPr lang="en-US" sz="2400" b="1" i="1" dirty="0">
                <a:solidFill>
                  <a:srgbClr val="000066"/>
                </a:solidFill>
              </a:rPr>
              <a:t>“FDA’s top concern is patient safety. When the draft guidance is finalized, it will specify the categories of products the agency intends to prioritize for enforcement. In the interim, before the draft guidance is finalized, FDA intends to apply its general approach to prioritizing risk-based regulatory and enforcement action.” </a:t>
            </a:r>
          </a:p>
          <a:p>
            <a:r>
              <a:rPr lang="en-US" sz="1600" dirty="0">
                <a:solidFill>
                  <a:srgbClr val="000066"/>
                </a:solidFill>
              </a:rPr>
              <a:t>					FDA Website September 23, 2020</a:t>
            </a:r>
          </a:p>
          <a:p>
            <a:endParaRPr lang="en-US" sz="1600" dirty="0">
              <a:solidFill>
                <a:srgbClr val="000066"/>
              </a:solidFill>
            </a:endParaRPr>
          </a:p>
        </p:txBody>
      </p:sp>
    </p:spTree>
    <p:extLst>
      <p:ext uri="{BB962C8B-B14F-4D97-AF65-F5344CB8AC3E}">
        <p14:creationId xmlns:p14="http://schemas.microsoft.com/office/powerpoint/2010/main" val="3879507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748" y="838200"/>
            <a:ext cx="7391400" cy="1066800"/>
          </a:xfrm>
        </p:spPr>
        <p:txBody>
          <a:bodyPr/>
          <a:lstStyle/>
          <a:p>
            <a:pPr algn="ctr"/>
            <a:r>
              <a:rPr lang="en-US" sz="4800" b="1" dirty="0">
                <a:solidFill>
                  <a:srgbClr val="CC0000"/>
                </a:solidFill>
                <a:effectLst>
                  <a:outerShdw blurRad="38100" dist="38100" dir="2700000" algn="tl">
                    <a:srgbClr val="000000">
                      <a:alpha val="43137"/>
                    </a:srgbClr>
                  </a:outerShdw>
                </a:effectLst>
              </a:rPr>
              <a:t>Homeopathic Remedies </a:t>
            </a:r>
          </a:p>
        </p:txBody>
      </p:sp>
      <p:sp>
        <p:nvSpPr>
          <p:cNvPr id="3" name="Text Placeholder 2"/>
          <p:cNvSpPr>
            <a:spLocks noGrp="1"/>
          </p:cNvSpPr>
          <p:nvPr>
            <p:ph type="body" idx="2"/>
          </p:nvPr>
        </p:nvSpPr>
        <p:spPr>
          <a:xfrm>
            <a:off x="526299" y="2286000"/>
            <a:ext cx="8084299" cy="4114800"/>
          </a:xfrm>
        </p:spPr>
        <p:txBody>
          <a:bodyPr>
            <a:normAutofit/>
          </a:bodyPr>
          <a:lstStyle/>
          <a:p>
            <a:pPr algn="ctr"/>
            <a:r>
              <a:rPr lang="en-US" sz="3200" b="1" dirty="0">
                <a:solidFill>
                  <a:srgbClr val="C00000"/>
                </a:solidFill>
                <a:effectLst>
                  <a:outerShdw blurRad="38100" dist="38100" dir="2700000" algn="tl">
                    <a:srgbClr val="000000">
                      <a:alpha val="43137"/>
                    </a:srgbClr>
                  </a:outerShdw>
                </a:effectLst>
              </a:rPr>
              <a:t>A need for CHANGING THE LAW</a:t>
            </a:r>
          </a:p>
          <a:p>
            <a:endParaRPr lang="en-US" sz="3200" b="1" dirty="0">
              <a:solidFill>
                <a:srgbClr val="C00000"/>
              </a:solidFill>
              <a:effectLst>
                <a:outerShdw blurRad="38100" dist="38100" dir="2700000" algn="tl">
                  <a:srgbClr val="000000">
                    <a:alpha val="43137"/>
                  </a:srgbClr>
                </a:outerShdw>
              </a:effectLst>
            </a:endParaRPr>
          </a:p>
          <a:p>
            <a:r>
              <a:rPr lang="en-US" sz="3600" b="1" dirty="0">
                <a:solidFill>
                  <a:srgbClr val="000066"/>
                </a:solidFill>
              </a:rPr>
              <a:t>Homeopathic Remedies should have the legal presumption of being Generally Recognized as Safe (GRAS).</a:t>
            </a:r>
          </a:p>
          <a:p>
            <a:endParaRPr lang="en-US" sz="1600" dirty="0">
              <a:solidFill>
                <a:srgbClr val="000066"/>
              </a:solidFill>
            </a:endParaRPr>
          </a:p>
        </p:txBody>
      </p:sp>
    </p:spTree>
    <p:extLst>
      <p:ext uri="{BB962C8B-B14F-4D97-AF65-F5344CB8AC3E}">
        <p14:creationId xmlns:p14="http://schemas.microsoft.com/office/powerpoint/2010/main" val="2701545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748" y="838200"/>
            <a:ext cx="7391400" cy="1066800"/>
          </a:xfrm>
        </p:spPr>
        <p:txBody>
          <a:bodyPr/>
          <a:lstStyle/>
          <a:p>
            <a:pPr algn="ctr"/>
            <a:r>
              <a:rPr lang="en-US" sz="4800" b="1" dirty="0">
                <a:solidFill>
                  <a:srgbClr val="CC0000"/>
                </a:solidFill>
                <a:effectLst>
                  <a:outerShdw blurRad="38100" dist="38100" dir="2700000" algn="tl">
                    <a:srgbClr val="000000">
                      <a:alpha val="43137"/>
                    </a:srgbClr>
                  </a:outerShdw>
                </a:effectLst>
              </a:rPr>
              <a:t>Minnesota Statute 146A</a:t>
            </a:r>
          </a:p>
        </p:txBody>
      </p:sp>
      <p:sp>
        <p:nvSpPr>
          <p:cNvPr id="3" name="Text Placeholder 2"/>
          <p:cNvSpPr>
            <a:spLocks noGrp="1"/>
          </p:cNvSpPr>
          <p:nvPr>
            <p:ph type="body" idx="2"/>
          </p:nvPr>
        </p:nvSpPr>
        <p:spPr>
          <a:xfrm>
            <a:off x="526299" y="2286000"/>
            <a:ext cx="8084299" cy="4114800"/>
          </a:xfrm>
        </p:spPr>
        <p:txBody>
          <a:bodyPr>
            <a:noAutofit/>
          </a:bodyPr>
          <a:lstStyle/>
          <a:p>
            <a:r>
              <a:rPr lang="en-US" sz="2400" dirty="0">
                <a:solidFill>
                  <a:srgbClr val="000066"/>
                </a:solidFill>
              </a:rPr>
              <a:t>(d) This chapter does not apply to, control, prevent, or restrict the practice, service, or activity of lawfully marketing or distributing </a:t>
            </a:r>
            <a:r>
              <a:rPr lang="en-US" sz="2400" b="1" dirty="0">
                <a:solidFill>
                  <a:srgbClr val="C00000"/>
                </a:solidFill>
              </a:rPr>
              <a:t>food products, including dietary supplements </a:t>
            </a:r>
            <a:r>
              <a:rPr lang="en-US" sz="2400" dirty="0">
                <a:solidFill>
                  <a:srgbClr val="000066"/>
                </a:solidFill>
              </a:rPr>
              <a:t>as defined in the federal Dietary Supplement Health and Education Act, educating customers about such products, or explaining the uses of such products. </a:t>
            </a:r>
          </a:p>
          <a:p>
            <a:endParaRPr lang="en-US" sz="2400" dirty="0">
              <a:solidFill>
                <a:srgbClr val="000066"/>
              </a:solidFill>
            </a:endParaRPr>
          </a:p>
          <a:p>
            <a:r>
              <a:rPr lang="en-US" sz="2400" dirty="0">
                <a:solidFill>
                  <a:srgbClr val="000066"/>
                </a:solidFill>
              </a:rPr>
              <a:t>Under Minnesota law, an unlicensed complementary and alternative health care practitioner may not provide a </a:t>
            </a:r>
            <a:r>
              <a:rPr lang="en-US" sz="2400" b="1" dirty="0">
                <a:solidFill>
                  <a:srgbClr val="C00000"/>
                </a:solidFill>
              </a:rPr>
              <a:t>medical diagnosis </a:t>
            </a:r>
            <a:r>
              <a:rPr lang="en-US" sz="2400" dirty="0">
                <a:solidFill>
                  <a:srgbClr val="000066"/>
                </a:solidFill>
              </a:rPr>
              <a:t>or recommend discontinuance of medically prescribed treatments.</a:t>
            </a:r>
          </a:p>
        </p:txBody>
      </p:sp>
    </p:spTree>
    <p:extLst>
      <p:ext uri="{BB962C8B-B14F-4D97-AF65-F5344CB8AC3E}">
        <p14:creationId xmlns:p14="http://schemas.microsoft.com/office/powerpoint/2010/main" val="1806640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748" y="838200"/>
            <a:ext cx="7391400" cy="1066800"/>
          </a:xfrm>
        </p:spPr>
        <p:txBody>
          <a:bodyPr/>
          <a:lstStyle/>
          <a:p>
            <a:pPr algn="ctr"/>
            <a:r>
              <a:rPr lang="en-US" sz="4800" b="1" dirty="0">
                <a:solidFill>
                  <a:srgbClr val="CC0000"/>
                </a:solidFill>
                <a:effectLst>
                  <a:outerShdw blurRad="38100" dist="38100" dir="2700000" algn="tl">
                    <a:srgbClr val="000000">
                      <a:alpha val="43137"/>
                    </a:srgbClr>
                  </a:outerShdw>
                </a:effectLst>
              </a:rPr>
              <a:t>Minnesota Statute 146A</a:t>
            </a:r>
          </a:p>
        </p:txBody>
      </p:sp>
      <p:sp>
        <p:nvSpPr>
          <p:cNvPr id="3" name="Text Placeholder 2"/>
          <p:cNvSpPr>
            <a:spLocks noGrp="1"/>
          </p:cNvSpPr>
          <p:nvPr>
            <p:ph type="body" idx="2"/>
          </p:nvPr>
        </p:nvSpPr>
        <p:spPr>
          <a:xfrm>
            <a:off x="526299" y="2286000"/>
            <a:ext cx="8084299" cy="4114800"/>
          </a:xfrm>
        </p:spPr>
        <p:txBody>
          <a:bodyPr>
            <a:normAutofit fontScale="62500" lnSpcReduction="20000"/>
          </a:bodyPr>
          <a:lstStyle/>
          <a:p>
            <a:pPr>
              <a:lnSpc>
                <a:spcPct val="120000"/>
              </a:lnSpc>
            </a:pPr>
            <a:r>
              <a:rPr lang="en-US" sz="5100" b="1" dirty="0">
                <a:solidFill>
                  <a:srgbClr val="C00000"/>
                </a:solidFill>
                <a:effectLst>
                  <a:outerShdw blurRad="38100" dist="38100" dir="2700000" algn="tl">
                    <a:srgbClr val="000000">
                      <a:alpha val="43137"/>
                    </a:srgbClr>
                  </a:outerShdw>
                </a:effectLst>
              </a:rPr>
              <a:t>                               Prohibited Acts</a:t>
            </a:r>
            <a:br>
              <a:rPr lang="en-US" sz="3200" b="1" dirty="0">
                <a:solidFill>
                  <a:srgbClr val="C00000"/>
                </a:solidFill>
                <a:effectLst>
                  <a:outerShdw blurRad="38100" dist="38100" dir="2700000" algn="tl">
                    <a:srgbClr val="000000">
                      <a:alpha val="43137"/>
                    </a:srgbClr>
                  </a:outerShdw>
                </a:effectLst>
              </a:rPr>
            </a:br>
            <a:br>
              <a:rPr lang="en-US" sz="3200" dirty="0">
                <a:solidFill>
                  <a:srgbClr val="000066"/>
                </a:solidFill>
              </a:rPr>
            </a:br>
            <a:r>
              <a:rPr lang="en-US" sz="3600" dirty="0">
                <a:solidFill>
                  <a:srgbClr val="000066"/>
                </a:solidFill>
              </a:rPr>
              <a:t>(b) Complementary and alternative health care practices do not include surgery, x-ray radiation, </a:t>
            </a:r>
            <a:r>
              <a:rPr lang="en-US" sz="3600" b="1" dirty="0">
                <a:solidFill>
                  <a:srgbClr val="CC0000"/>
                </a:solidFill>
              </a:rPr>
              <a:t>administering or dispensing legend drugs and controlled substances</a:t>
            </a:r>
            <a:r>
              <a:rPr lang="en-US" sz="3600" dirty="0">
                <a:solidFill>
                  <a:srgbClr val="000066"/>
                </a:solidFill>
              </a:rPr>
              <a:t>, practices that invade the human body by puncture of the skin, setting fractures, the use of medical devices as defined in section 147A.01, any practice included in the practice of dentistry as defined in section 150A.05, subdivision 1, or the manipulation or adjustment of articulations of joints or the spine as described in section 146.23 or 148.01.</a:t>
            </a:r>
          </a:p>
        </p:txBody>
      </p:sp>
    </p:spTree>
    <p:extLst>
      <p:ext uri="{BB962C8B-B14F-4D97-AF65-F5344CB8AC3E}">
        <p14:creationId xmlns:p14="http://schemas.microsoft.com/office/powerpoint/2010/main" val="3098588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748" y="838200"/>
            <a:ext cx="7391400" cy="1066800"/>
          </a:xfrm>
        </p:spPr>
        <p:txBody>
          <a:bodyPr/>
          <a:lstStyle/>
          <a:p>
            <a:pPr algn="ctr"/>
            <a:r>
              <a:rPr lang="en-US" sz="4800" b="1" dirty="0">
                <a:solidFill>
                  <a:srgbClr val="CC0000"/>
                </a:solidFill>
                <a:effectLst>
                  <a:outerShdw blurRad="38100" dist="38100" dir="2700000" algn="tl">
                    <a:srgbClr val="000000">
                      <a:alpha val="43137"/>
                    </a:srgbClr>
                  </a:outerShdw>
                </a:effectLst>
              </a:rPr>
              <a:t>Minnesota Statute 146A </a:t>
            </a:r>
          </a:p>
        </p:txBody>
      </p:sp>
      <p:sp>
        <p:nvSpPr>
          <p:cNvPr id="3" name="Text Placeholder 2"/>
          <p:cNvSpPr>
            <a:spLocks noGrp="1"/>
          </p:cNvSpPr>
          <p:nvPr>
            <p:ph type="body" idx="2"/>
          </p:nvPr>
        </p:nvSpPr>
        <p:spPr>
          <a:xfrm>
            <a:off x="526299" y="2286000"/>
            <a:ext cx="8084299" cy="4114800"/>
          </a:xfrm>
        </p:spPr>
        <p:txBody>
          <a:bodyPr>
            <a:normAutofit/>
          </a:bodyPr>
          <a:lstStyle/>
          <a:p>
            <a:r>
              <a:rPr lang="en-US" sz="3200" b="1" dirty="0">
                <a:solidFill>
                  <a:srgbClr val="C00000"/>
                </a:solidFill>
                <a:effectLst>
                  <a:outerShdw blurRad="38100" dist="38100" dir="2700000" algn="tl">
                    <a:srgbClr val="000000">
                      <a:alpha val="43137"/>
                    </a:srgbClr>
                  </a:outerShdw>
                </a:effectLst>
              </a:rPr>
              <a:t>                           Prohibited Acts</a:t>
            </a:r>
          </a:p>
          <a:p>
            <a:endParaRPr lang="en-US" sz="2800" dirty="0">
              <a:solidFill>
                <a:srgbClr val="000066"/>
              </a:solidFill>
            </a:endParaRPr>
          </a:p>
          <a:p>
            <a:r>
              <a:rPr lang="en-US" sz="2800" dirty="0">
                <a:solidFill>
                  <a:srgbClr val="000066"/>
                </a:solidFill>
              </a:rPr>
              <a:t>(k) Improper or unauthorized personal or other use of any </a:t>
            </a:r>
            <a:r>
              <a:rPr lang="en-US" sz="2800" b="1" dirty="0">
                <a:solidFill>
                  <a:srgbClr val="CC0000"/>
                </a:solidFill>
              </a:rPr>
              <a:t>legend drugs</a:t>
            </a:r>
            <a:r>
              <a:rPr lang="en-US" sz="2800" dirty="0">
                <a:solidFill>
                  <a:srgbClr val="000066"/>
                </a:solidFill>
              </a:rPr>
              <a:t> as defined in chapter 151, any chemicals as defined in chapter 151, or any controlled substance as defined in chapter 152.</a:t>
            </a:r>
          </a:p>
        </p:txBody>
      </p:sp>
    </p:spTree>
    <p:extLst>
      <p:ext uri="{BB962C8B-B14F-4D97-AF65-F5344CB8AC3E}">
        <p14:creationId xmlns:p14="http://schemas.microsoft.com/office/powerpoint/2010/main" val="178515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57200" y="1219200"/>
            <a:ext cx="6705600" cy="1173480"/>
          </a:xfrm>
        </p:spPr>
        <p:txBody>
          <a:bodyPr/>
          <a:lstStyle/>
          <a:p>
            <a:pPr algn="ctr" eaLnBrk="1" hangingPunct="1">
              <a:defRPr/>
            </a:pPr>
            <a:r>
              <a:rPr lang="en-US" b="1" dirty="0">
                <a:solidFill>
                  <a:srgbClr val="C00000"/>
                </a:solidFill>
                <a:effectLst>
                  <a:outerShdw blurRad="38100" dist="38100" dir="2700000" algn="tl">
                    <a:srgbClr val="000000">
                      <a:alpha val="43137"/>
                    </a:srgbClr>
                  </a:outerShdw>
                </a:effectLst>
                <a:cs typeface="Times New Roman" pitchFamily="18" charset="0"/>
              </a:rPr>
              <a:t>State Law - Practicing</a:t>
            </a:r>
          </a:p>
        </p:txBody>
      </p:sp>
      <p:sp>
        <p:nvSpPr>
          <p:cNvPr id="79875" name="Rectangle 3"/>
          <p:cNvSpPr>
            <a:spLocks noGrp="1" noChangeArrowheads="1"/>
          </p:cNvSpPr>
          <p:nvPr>
            <p:ph idx="1"/>
          </p:nvPr>
        </p:nvSpPr>
        <p:spPr>
          <a:xfrm>
            <a:off x="1066800" y="2759394"/>
            <a:ext cx="7086600" cy="3367086"/>
          </a:xfrm>
        </p:spPr>
        <p:txBody>
          <a:bodyPr>
            <a:normAutofit/>
          </a:bodyPr>
          <a:lstStyle/>
          <a:p>
            <a:pPr eaLnBrk="1" hangingPunct="1">
              <a:buFontTx/>
              <a:buNone/>
            </a:pPr>
            <a:r>
              <a:rPr lang="en-US" altLang="en-US" sz="3600" b="1" dirty="0">
                <a:solidFill>
                  <a:srgbClr val="000066"/>
                </a:solidFill>
                <a:cs typeface="Times New Roman" panose="02020603050405020304" pitchFamily="18" charset="0"/>
              </a:rPr>
              <a:t>Are you helping someone with a health problem?</a:t>
            </a:r>
          </a:p>
          <a:p>
            <a:pPr eaLnBrk="1" hangingPunct="1">
              <a:buFontTx/>
              <a:buNone/>
            </a:pPr>
            <a:endParaRPr lang="en-US" altLang="en-US" sz="3600" b="1" dirty="0">
              <a:solidFill>
                <a:srgbClr val="006600"/>
              </a:solidFill>
              <a:cs typeface="Times New Roman" panose="02020603050405020304" pitchFamily="18" charset="0"/>
            </a:endParaRP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00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CC0000"/>
                </a:solidFill>
                <a:effectLst>
                  <a:outerShdw blurRad="38100" dist="38100" dir="2700000" algn="tl">
                    <a:srgbClr val="000000">
                      <a:alpha val="43137"/>
                    </a:srgbClr>
                  </a:outerShdw>
                </a:effectLst>
              </a:rPr>
              <a:t>Essence of True Freedom</a:t>
            </a:r>
          </a:p>
        </p:txBody>
      </p:sp>
      <p:sp>
        <p:nvSpPr>
          <p:cNvPr id="3" name="Content Placeholder 2"/>
          <p:cNvSpPr>
            <a:spLocks noGrp="1"/>
          </p:cNvSpPr>
          <p:nvPr>
            <p:ph idx="1"/>
          </p:nvPr>
        </p:nvSpPr>
        <p:spPr/>
        <p:txBody>
          <a:bodyPr>
            <a:normAutofit/>
          </a:bodyPr>
          <a:lstStyle/>
          <a:p>
            <a:pPr marL="0" indent="0">
              <a:buNone/>
            </a:pPr>
            <a:endParaRPr lang="en-US" sz="3600" i="1" dirty="0"/>
          </a:p>
          <a:p>
            <a:pPr marL="0" indent="0">
              <a:buNone/>
            </a:pPr>
            <a:r>
              <a:rPr lang="en-US" sz="3600" b="1" i="1" dirty="0">
                <a:solidFill>
                  <a:srgbClr val="000066"/>
                </a:solidFill>
              </a:rPr>
              <a:t>“Freedom is a Conversation”</a:t>
            </a:r>
          </a:p>
          <a:p>
            <a:pPr marL="0" indent="0">
              <a:buNone/>
            </a:pPr>
            <a:endParaRPr lang="en-US" sz="3600" i="1" dirty="0">
              <a:solidFill>
                <a:srgbClr val="000066"/>
              </a:solidFill>
            </a:endParaRPr>
          </a:p>
          <a:p>
            <a:pPr marL="0" indent="0">
              <a:buNone/>
            </a:pPr>
            <a:r>
              <a:rPr lang="en-US" sz="4000" dirty="0">
                <a:solidFill>
                  <a:srgbClr val="000066"/>
                </a:solidFill>
              </a:rPr>
              <a:t>		</a:t>
            </a:r>
            <a:r>
              <a:rPr lang="en-US" dirty="0">
                <a:solidFill>
                  <a:srgbClr val="000066"/>
                </a:solidFill>
              </a:rPr>
              <a:t>		                    Diane Miller JD</a:t>
            </a:r>
          </a:p>
        </p:txBody>
      </p:sp>
    </p:spTree>
    <p:extLst>
      <p:ext uri="{BB962C8B-B14F-4D97-AF65-F5344CB8AC3E}">
        <p14:creationId xmlns:p14="http://schemas.microsoft.com/office/powerpoint/2010/main" val="2686166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90600"/>
            <a:ext cx="7772400" cy="1614488"/>
          </a:xfrm>
        </p:spPr>
        <p:txBody>
          <a:bodyPr/>
          <a:lstStyle/>
          <a:p>
            <a:pPr algn="ctr"/>
            <a:r>
              <a:rPr lang="en-US" sz="4000" dirty="0">
                <a:solidFill>
                  <a:srgbClr val="FF0000"/>
                </a:solidFill>
              </a:rPr>
              <a:t>National Health Freedom </a:t>
            </a:r>
            <a:r>
              <a:rPr lang="en-US" sz="4000" dirty="0">
                <a:solidFill>
                  <a:srgbClr val="FFFF00"/>
                </a:solidFill>
              </a:rPr>
              <a:t>Coalition </a:t>
            </a:r>
            <a:br>
              <a:rPr lang="en-US" dirty="0">
                <a:solidFill>
                  <a:srgbClr val="FFFF00"/>
                </a:solidFill>
              </a:rPr>
            </a:br>
            <a:r>
              <a:rPr lang="en-US" sz="2800" dirty="0">
                <a:solidFill>
                  <a:srgbClr val="FF0000"/>
                </a:solidFill>
              </a:rPr>
              <a:t>a non-profit </a:t>
            </a:r>
            <a:r>
              <a:rPr lang="en-US" sz="2800" dirty="0">
                <a:solidFill>
                  <a:srgbClr val="FFFF00"/>
                </a:solidFill>
              </a:rPr>
              <a:t>educational</a:t>
            </a:r>
            <a:r>
              <a:rPr lang="en-US" sz="2800" dirty="0">
                <a:solidFill>
                  <a:srgbClr val="FF0000"/>
                </a:solidFill>
              </a:rPr>
              <a:t> organization</a:t>
            </a:r>
            <a:br>
              <a:rPr lang="en-US" sz="2800" dirty="0">
                <a:solidFill>
                  <a:srgbClr val="FF0000"/>
                </a:solidFill>
              </a:rPr>
            </a:br>
            <a:r>
              <a:rPr lang="en-US" sz="2800" dirty="0">
                <a:solidFill>
                  <a:srgbClr val="FF0000"/>
                </a:solidFill>
              </a:rPr>
              <a:t>www.nationalhealthfreedom.org</a:t>
            </a:r>
          </a:p>
        </p:txBody>
      </p:sp>
      <p:sp>
        <p:nvSpPr>
          <p:cNvPr id="3" name="Text Placeholder 2"/>
          <p:cNvSpPr>
            <a:spLocks noGrp="1"/>
          </p:cNvSpPr>
          <p:nvPr>
            <p:ph type="body" idx="1"/>
          </p:nvPr>
        </p:nvSpPr>
        <p:spPr>
          <a:xfrm>
            <a:off x="685800" y="3237182"/>
            <a:ext cx="8001000" cy="2043112"/>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latin typeface="+mj-lt"/>
              </a:rPr>
              <a:t>National Health Freedom </a:t>
            </a:r>
            <a:r>
              <a:rPr lang="en-US" sz="4000" b="1" dirty="0">
                <a:solidFill>
                  <a:srgbClr val="FFFF00"/>
                </a:solidFill>
                <a:effectLst>
                  <a:outerShdw blurRad="38100" dist="38100" dir="2700000" algn="tl">
                    <a:srgbClr val="000000">
                      <a:alpha val="43137"/>
                    </a:srgbClr>
                  </a:outerShdw>
                </a:effectLst>
                <a:latin typeface="+mj-lt"/>
              </a:rPr>
              <a:t>Action</a:t>
            </a:r>
            <a:r>
              <a:rPr lang="en-US" sz="4000" b="1" dirty="0">
                <a:solidFill>
                  <a:srgbClr val="FF0000"/>
                </a:solidFill>
                <a:effectLst>
                  <a:outerShdw blurRad="38100" dist="38100" dir="2700000" algn="tl">
                    <a:srgbClr val="000000">
                      <a:alpha val="43137"/>
                    </a:srgbClr>
                  </a:outerShdw>
                </a:effectLst>
                <a:latin typeface="+mj-lt"/>
              </a:rPr>
              <a:t> </a:t>
            </a:r>
            <a:br>
              <a:rPr lang="en-US" dirty="0">
                <a:solidFill>
                  <a:srgbClr val="FF0000"/>
                </a:solidFill>
              </a:rPr>
            </a:br>
            <a:r>
              <a:rPr lang="en-US" sz="2400" b="1" dirty="0">
                <a:solidFill>
                  <a:srgbClr val="FF0000"/>
                </a:solidFill>
              </a:rPr>
              <a:t>a non-profit </a:t>
            </a:r>
            <a:r>
              <a:rPr lang="en-US" sz="2400" b="1" dirty="0">
                <a:solidFill>
                  <a:srgbClr val="FFFF00"/>
                </a:solidFill>
              </a:rPr>
              <a:t>lobbying </a:t>
            </a:r>
            <a:r>
              <a:rPr lang="en-US" sz="2400" b="1" dirty="0">
                <a:solidFill>
                  <a:srgbClr val="FF0000"/>
                </a:solidFill>
              </a:rPr>
              <a:t>organization</a:t>
            </a:r>
          </a:p>
          <a:p>
            <a:pPr algn="ctr"/>
            <a:r>
              <a:rPr lang="en-US" sz="2400" b="1" dirty="0">
                <a:solidFill>
                  <a:srgbClr val="FF0000"/>
                </a:solidFill>
              </a:rPr>
              <a:t>www.nationalhealthfreedomaction.org</a:t>
            </a:r>
            <a:endParaRPr lang="en-US" b="1" dirty="0"/>
          </a:p>
        </p:txBody>
      </p:sp>
    </p:spTree>
    <p:extLst>
      <p:ext uri="{BB962C8B-B14F-4D97-AF65-F5344CB8AC3E}">
        <p14:creationId xmlns:p14="http://schemas.microsoft.com/office/powerpoint/2010/main" val="248204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51" y="838200"/>
            <a:ext cx="8229600" cy="1600200"/>
          </a:xfrm>
        </p:spPr>
        <p:txBody>
          <a:bodyPr>
            <a:noAutofit/>
          </a:bodyPr>
          <a:lstStyle/>
          <a:p>
            <a:pPr algn="ctr"/>
            <a:r>
              <a:rPr lang="en-US" sz="4800" b="1" dirty="0">
                <a:solidFill>
                  <a:srgbClr val="CC0000"/>
                </a:solidFill>
                <a:effectLst>
                  <a:outerShdw blurRad="38100" dist="38100" dir="2700000" algn="tl">
                    <a:srgbClr val="000000">
                      <a:alpha val="43137"/>
                    </a:srgbClr>
                  </a:outerShdw>
                </a:effectLst>
              </a:rPr>
              <a:t>State of Minnesota</a:t>
            </a:r>
            <a:br>
              <a:rPr lang="en-US" sz="4800" b="1" dirty="0">
                <a:solidFill>
                  <a:srgbClr val="CC0000"/>
                </a:solidFill>
                <a:effectLst>
                  <a:outerShdw blurRad="38100" dist="38100" dir="2700000" algn="tl">
                    <a:srgbClr val="000000">
                      <a:alpha val="43137"/>
                    </a:srgbClr>
                  </a:outerShdw>
                </a:effectLst>
              </a:rPr>
            </a:br>
            <a:r>
              <a:rPr lang="en-US" sz="4800" b="1" dirty="0">
                <a:solidFill>
                  <a:srgbClr val="CC0000"/>
                </a:solidFill>
                <a:effectLst>
                  <a:outerShdw blurRad="38100" dist="38100" dir="2700000" algn="tl">
                    <a:srgbClr val="000000">
                      <a:alpha val="43137"/>
                    </a:srgbClr>
                  </a:outerShdw>
                </a:effectLst>
              </a:rPr>
              <a:t>Practice of Medicine Defined</a:t>
            </a:r>
          </a:p>
        </p:txBody>
      </p:sp>
      <p:sp>
        <p:nvSpPr>
          <p:cNvPr id="3" name="Content Placeholder 2"/>
          <p:cNvSpPr>
            <a:spLocks noGrp="1"/>
          </p:cNvSpPr>
          <p:nvPr>
            <p:ph idx="1"/>
          </p:nvPr>
        </p:nvSpPr>
        <p:spPr>
          <a:xfrm>
            <a:off x="762000" y="2895600"/>
            <a:ext cx="7772400" cy="3722077"/>
          </a:xfrm>
        </p:spPr>
        <p:txBody>
          <a:bodyPr>
            <a:normAutofit/>
          </a:bodyPr>
          <a:lstStyle/>
          <a:p>
            <a:pPr marL="0" indent="0">
              <a:buNone/>
            </a:pPr>
            <a:r>
              <a:rPr lang="en-US" sz="2800" b="1" i="1" dirty="0">
                <a:solidFill>
                  <a:srgbClr val="000066"/>
                </a:solidFill>
              </a:rPr>
              <a:t>(3) Offers or undertakes to prevent or diagnose, correct or treat by any means, methods, devices, or instrumentalities, any disease, illness, pain, wound, fracture, infirmity, deformity, or defect of any person</a:t>
            </a:r>
          </a:p>
          <a:p>
            <a:pPr marL="0" indent="0">
              <a:buNone/>
            </a:pPr>
            <a:endParaRPr lang="en-US" sz="2800" b="1" i="1" dirty="0">
              <a:solidFill>
                <a:srgbClr val="000066"/>
              </a:solidFill>
            </a:endParaRPr>
          </a:p>
          <a:p>
            <a:pPr marL="0" indent="0">
              <a:buNone/>
            </a:pPr>
            <a:r>
              <a:rPr lang="en-US" sz="2800" b="1" i="1" dirty="0">
                <a:solidFill>
                  <a:srgbClr val="000066"/>
                </a:solidFill>
              </a:rPr>
              <a:t>			</a:t>
            </a:r>
            <a:r>
              <a:rPr lang="en-US" sz="2000" b="1" i="1" dirty="0">
                <a:solidFill>
                  <a:srgbClr val="000066"/>
                </a:solidFill>
              </a:rPr>
              <a:t>MN State 147.081 Gross Misdemeanor</a:t>
            </a:r>
          </a:p>
          <a:p>
            <a:pPr marL="0" indent="0">
              <a:buNone/>
            </a:pPr>
            <a:endParaRPr lang="en-US" sz="2800" dirty="0"/>
          </a:p>
        </p:txBody>
      </p:sp>
    </p:spTree>
    <p:extLst>
      <p:ext uri="{BB962C8B-B14F-4D97-AF65-F5344CB8AC3E}">
        <p14:creationId xmlns:p14="http://schemas.microsoft.com/office/powerpoint/2010/main" val="264108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685800" y="903689"/>
            <a:ext cx="7772400" cy="1522988"/>
          </a:xfrm>
        </p:spPr>
        <p:txBody>
          <a:bodyPr>
            <a:noAutofit/>
          </a:bodyPr>
          <a:lstStyle/>
          <a:p>
            <a:pPr algn="ctr" eaLnBrk="1" hangingPunct="1">
              <a:defRPr/>
            </a:pPr>
            <a:r>
              <a:rPr lang="en-US" sz="4800" b="1" dirty="0">
                <a:solidFill>
                  <a:srgbClr val="CC0000"/>
                </a:solidFill>
                <a:effectLst>
                  <a:outerShdw blurRad="38100" dist="38100" dir="2700000" algn="tl">
                    <a:srgbClr val="000000">
                      <a:alpha val="43137"/>
                    </a:srgbClr>
                  </a:outerShdw>
                </a:effectLst>
              </a:rPr>
              <a:t>State of Washington</a:t>
            </a:r>
            <a:br>
              <a:rPr lang="en-US" sz="4800" b="1" dirty="0">
                <a:solidFill>
                  <a:srgbClr val="CC0000"/>
                </a:solidFill>
                <a:effectLst>
                  <a:outerShdw blurRad="38100" dist="38100" dir="2700000" algn="tl">
                    <a:srgbClr val="000000">
                      <a:alpha val="43137"/>
                    </a:srgbClr>
                  </a:outerShdw>
                </a:effectLst>
              </a:rPr>
            </a:br>
            <a:r>
              <a:rPr lang="en-US" sz="4800" b="1" dirty="0">
                <a:solidFill>
                  <a:srgbClr val="CC0000"/>
                </a:solidFill>
                <a:effectLst>
                  <a:outerShdw blurRad="38100" dist="38100" dir="2700000" algn="tl">
                    <a:srgbClr val="000000">
                      <a:alpha val="43137"/>
                    </a:srgbClr>
                  </a:outerShdw>
                </a:effectLst>
              </a:rPr>
              <a:t>Practice of Medicine Defined</a:t>
            </a:r>
            <a:endParaRPr lang="en-US" sz="4800" dirty="0"/>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838199" y="2819400"/>
            <a:ext cx="7620001" cy="3046988"/>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2800" b="1" i="1" dirty="0">
                <a:solidFill>
                  <a:srgbClr val="002060"/>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C00000"/>
                </a:solidFill>
                <a:cs typeface="Times New Roman" pitchFamily="18" charset="0"/>
              </a:rPr>
              <a:t>real or imaginary,</a:t>
            </a:r>
            <a:r>
              <a:rPr lang="en-US" sz="2800" b="1" i="1" dirty="0">
                <a:solidFill>
                  <a:srgbClr val="002060"/>
                </a:solidFill>
                <a:cs typeface="Times New Roman" pitchFamily="18" charset="0"/>
              </a:rPr>
              <a:t> by any means or instrumentality;…”</a:t>
            </a:r>
            <a:r>
              <a:rPr lang="en-US" sz="2400" b="1" i="1" dirty="0">
                <a:solidFill>
                  <a:srgbClr val="002060"/>
                </a:solidFill>
                <a:cs typeface="Times New Roman" pitchFamily="18" charset="0"/>
              </a:rPr>
              <a:t>   		</a:t>
            </a:r>
            <a:r>
              <a:rPr lang="en-US" sz="2000" b="1" dirty="0">
                <a:solidFill>
                  <a:srgbClr val="006600"/>
                </a:solidFill>
                <a:cs typeface="Times New Roman" pitchFamily="18" charset="0"/>
              </a:rPr>
              <a:t>	</a:t>
            </a:r>
            <a:r>
              <a:rPr lang="en-US" sz="1200" b="1" dirty="0">
                <a:solidFill>
                  <a:srgbClr val="006600"/>
                </a:solidFill>
                <a:cs typeface="Times New Roman" pitchFamily="18" charset="0"/>
              </a:rPr>
              <a:t>															</a:t>
            </a:r>
            <a:r>
              <a:rPr lang="en-US" sz="1200" b="1" dirty="0">
                <a:solidFill>
                  <a:srgbClr val="002060"/>
                </a:solidFill>
                <a:cs typeface="Times New Roman" pitchFamily="18" charset="0"/>
              </a:rPr>
              <a:t>Washington RCW 18.71.011</a:t>
            </a:r>
          </a:p>
        </p:txBody>
      </p:sp>
    </p:spTree>
    <p:extLst>
      <p:ext uri="{BB962C8B-B14F-4D97-AF65-F5344CB8AC3E}">
        <p14:creationId xmlns:p14="http://schemas.microsoft.com/office/powerpoint/2010/main" val="23695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990600" y="463620"/>
            <a:ext cx="7010400" cy="1700748"/>
          </a:xfrm>
        </p:spPr>
        <p:txBody>
          <a:bodyPr>
            <a:normAutofit fontScale="90000"/>
          </a:bodyPr>
          <a:lstStyle/>
          <a:p>
            <a:pPr algn="ctr" eaLnBrk="1" hangingPunct="1">
              <a:defRPr/>
            </a:pPr>
            <a:r>
              <a:rPr lang="en-US" sz="4800" b="1" dirty="0">
                <a:solidFill>
                  <a:srgbClr val="CC0000"/>
                </a:solidFill>
                <a:effectLst>
                  <a:outerShdw blurRad="38100" dist="38100" dir="2700000" algn="tl">
                    <a:srgbClr val="000000">
                      <a:alpha val="43137"/>
                    </a:srgbClr>
                  </a:outerShdw>
                </a:effectLst>
              </a:rPr>
              <a:t>State of Maine</a:t>
            </a:r>
            <a:br>
              <a:rPr lang="en-US" sz="4800" b="1" dirty="0">
                <a:solidFill>
                  <a:srgbClr val="CC0000"/>
                </a:solidFill>
                <a:effectLst>
                  <a:outerShdw blurRad="38100" dist="38100" dir="2700000" algn="tl">
                    <a:srgbClr val="000000">
                      <a:alpha val="43137"/>
                    </a:srgbClr>
                  </a:outerShdw>
                </a:effectLst>
              </a:rPr>
            </a:br>
            <a:r>
              <a:rPr lang="en-US" sz="4800" b="1" dirty="0">
                <a:solidFill>
                  <a:srgbClr val="CC0000"/>
                </a:solidFill>
                <a:effectLst>
                  <a:outerShdw blurRad="38100" dist="38100" dir="2700000" algn="tl">
                    <a:srgbClr val="000000">
                      <a:alpha val="43137"/>
                    </a:srgbClr>
                  </a:outerShdw>
                </a:effectLst>
              </a:rPr>
              <a:t>Practice of Medicine Defined</a:t>
            </a:r>
            <a:endParaRPr lang="en-US" sz="4800" b="1" dirty="0">
              <a:solidFill>
                <a:srgbClr val="C00000"/>
              </a:solidFill>
              <a:effectLst>
                <a:outerShdw blurRad="38100" dist="38100" dir="2700000" algn="tl">
                  <a:srgbClr val="000000"/>
                </a:outerShdw>
              </a:effectLst>
              <a:cs typeface="Times New Roman" pitchFamily="18" charset="0"/>
            </a:endParaRPr>
          </a:p>
        </p:txBody>
      </p:sp>
      <p:sp>
        <p:nvSpPr>
          <p:cNvPr id="93187" name="Rectangle 3"/>
          <p:cNvSpPr>
            <a:spLocks noGrp="1" noChangeArrowheads="1"/>
          </p:cNvSpPr>
          <p:nvPr>
            <p:ph idx="1"/>
          </p:nvPr>
        </p:nvSpPr>
        <p:spPr>
          <a:xfrm>
            <a:off x="685800" y="2553286"/>
            <a:ext cx="7772400" cy="3581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861188" name="Rectangle 4"/>
          <p:cNvSpPr>
            <a:spLocks noChangeArrowheads="1"/>
          </p:cNvSpPr>
          <p:nvPr/>
        </p:nvSpPr>
        <p:spPr bwMode="auto">
          <a:xfrm>
            <a:off x="990600" y="2362200"/>
            <a:ext cx="7467600" cy="4232954"/>
          </a:xfrm>
          <a:prstGeom prst="rect">
            <a:avLst/>
          </a:prstGeom>
          <a:noFill/>
          <a:ln w="9525">
            <a:noFill/>
            <a:miter lim="800000"/>
            <a:headEnd/>
            <a:tailEnd/>
          </a:ln>
          <a:effectLst/>
        </p:spPr>
        <p:txBody>
          <a:bodyPr wrap="square">
            <a:spAutoFit/>
          </a:bodyPr>
          <a:lstStyle/>
          <a:p>
            <a:pPr marL="0" marR="0">
              <a:lnSpc>
                <a:spcPct val="107000"/>
              </a:lnSpc>
              <a:spcBef>
                <a:spcPts val="0"/>
              </a:spcBef>
              <a:spcAft>
                <a:spcPts val="800"/>
              </a:spcAft>
            </a:pPr>
            <a:r>
              <a:rPr lang="en-US" sz="2400" b="1" i="1" kern="1200" dirty="0">
                <a:solidFill>
                  <a:srgbClr val="002060"/>
                </a:solidFill>
                <a:effectLst/>
                <a:latin typeface="Constantia" panose="02030602050306030303" pitchFamily="18" charset="0"/>
                <a:ea typeface="+mn-ea"/>
                <a:cs typeface="Times New Roman" panose="02020603050405020304" pitchFamily="18" charset="0"/>
              </a:rPr>
              <a:t>“…diagnosing, </a:t>
            </a:r>
            <a:r>
              <a:rPr lang="en-US" sz="2400" b="1" i="1" kern="1200" dirty="0">
                <a:solidFill>
                  <a:srgbClr val="CC0000"/>
                </a:solidFill>
                <a:effectLst/>
                <a:latin typeface="Constantia" panose="02030602050306030303" pitchFamily="18" charset="0"/>
                <a:ea typeface="+mn-ea"/>
                <a:cs typeface="Times New Roman" panose="02020603050405020304" pitchFamily="18" charset="0"/>
              </a:rPr>
              <a:t>relieving in any degree </a:t>
            </a:r>
            <a:r>
              <a:rPr lang="en-US" sz="2400" b="1" i="1" kern="1200" dirty="0">
                <a:solidFill>
                  <a:srgbClr val="002060"/>
                </a:solidFill>
                <a:effectLst/>
                <a:latin typeface="Constantia" panose="02030602050306030303" pitchFamily="18" charset="0"/>
                <a:ea typeface="+mn-ea"/>
                <a:cs typeface="Times New Roman" panose="02020603050405020304" pitchFamily="18" charset="0"/>
              </a:rPr>
              <a:t>or curing, or professing or attempting to diagnose, relieve or cure a human disease, ailment, defect or complaint, whether physical or mental, or of physical and mental origin, by attendance or by advice, or by prescribing or furnishing a drug, medicine, appliance, manipulation, method or a therapeutic agent whatsoever or in any other manner unless otherwise provided by statutes of this State				</a:t>
            </a:r>
            <a:r>
              <a:rPr lang="en-US" sz="1200" b="1" dirty="0">
                <a:solidFill>
                  <a:srgbClr val="002060"/>
                </a:solidFill>
                <a:cs typeface="Times New Roman" pitchFamily="18" charset="0"/>
              </a:rPr>
              <a:t>ME  Title 32, Chapter 48		</a:t>
            </a:r>
          </a:p>
        </p:txBody>
      </p:sp>
    </p:spTree>
    <p:extLst>
      <p:ext uri="{BB962C8B-B14F-4D97-AF65-F5344CB8AC3E}">
        <p14:creationId xmlns:p14="http://schemas.microsoft.com/office/powerpoint/2010/main" val="129588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419100" y="533400"/>
            <a:ext cx="8305800" cy="1447800"/>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alpha val="43137"/>
                    </a:srgbClr>
                  </a:outerShdw>
                </a:effectLst>
                <a:cs typeface="Times New Roman" pitchFamily="18" charset="0"/>
              </a:rPr>
              <a:t>State of Wisconsin</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800" b="1" dirty="0">
                <a:solidFill>
                  <a:srgbClr val="C00000"/>
                </a:solidFill>
                <a:effectLst>
                  <a:outerShdw blurRad="38100" dist="38100" dir="2700000" algn="tl">
                    <a:srgbClr val="000000">
                      <a:alpha val="43137"/>
                    </a:srgbClr>
                  </a:outerShdw>
                </a:effectLst>
                <a:cs typeface="Times New Roman" pitchFamily="18" charset="0"/>
              </a:rPr>
              <a:t>Practice of Medicine Defined</a:t>
            </a:r>
          </a:p>
        </p:txBody>
      </p:sp>
      <p:sp>
        <p:nvSpPr>
          <p:cNvPr id="861188" name="Rectangle 4"/>
          <p:cNvSpPr>
            <a:spLocks noChangeArrowheads="1"/>
          </p:cNvSpPr>
          <p:nvPr/>
        </p:nvSpPr>
        <p:spPr bwMode="auto">
          <a:xfrm>
            <a:off x="990601" y="2112606"/>
            <a:ext cx="7467600" cy="4708981"/>
          </a:xfrm>
          <a:prstGeom prst="rect">
            <a:avLst/>
          </a:prstGeom>
          <a:noFill/>
          <a:ln w="9525">
            <a:noFill/>
            <a:miter lim="800000"/>
            <a:headEnd/>
            <a:tailEnd/>
          </a:ln>
          <a:effectLst/>
        </p:spPr>
        <p:txBody>
          <a:bodyPr wrap="square">
            <a:spAutoFit/>
          </a:bodyPr>
          <a:lstStyle/>
          <a:p>
            <a:r>
              <a:rPr lang="en-US" sz="2000" b="1" i="1" dirty="0">
                <a:solidFill>
                  <a:srgbClr val="002060"/>
                </a:solidFill>
                <a:cs typeface="Times New Roman" pitchFamily="18" charset="0"/>
              </a:rPr>
              <a:t>“</a:t>
            </a:r>
            <a:r>
              <a:rPr lang="en-US" sz="2000" b="1" i="1" dirty="0">
                <a:solidFill>
                  <a:srgbClr val="002060"/>
                </a:solidFill>
              </a:rPr>
              <a:t>…(a) To examine into the fact, condition or cause of human health or disease, or to treat, operate, prescribe or advise for the same, </a:t>
            </a:r>
            <a:r>
              <a:rPr lang="en-US" sz="2000" b="1" i="1" dirty="0">
                <a:solidFill>
                  <a:srgbClr val="C00000"/>
                </a:solidFill>
              </a:rPr>
              <a:t>by any means or instrumentality. </a:t>
            </a:r>
          </a:p>
          <a:p>
            <a:endParaRPr lang="en-US" sz="2000" b="1" i="1" dirty="0">
              <a:solidFill>
                <a:srgbClr val="002060"/>
              </a:solidFill>
            </a:endParaRPr>
          </a:p>
          <a:p>
            <a:r>
              <a:rPr lang="en-US" sz="2000" b="1" i="1" dirty="0">
                <a:solidFill>
                  <a:srgbClr val="002060"/>
                </a:solidFill>
              </a:rPr>
              <a:t>(b) To apply principles or techniques of medical sciences in the diagnosis or prevention of any of the conditions described in par. </a:t>
            </a:r>
            <a:r>
              <a:rPr lang="en-US" sz="2000" b="1" i="1" dirty="0">
                <a:solidFill>
                  <a:srgbClr val="002060"/>
                </a:solidFill>
                <a:hlinkClick r:id="rId3" tooltip="Statutes 448.01(9)(a)">
                  <a:extLst>
                    <a:ext uri="{A12FA001-AC4F-418D-AE19-62706E023703}">
                      <ahyp:hlinkClr xmlns:ahyp="http://schemas.microsoft.com/office/drawing/2018/hyperlinkcolor" val="tx"/>
                    </a:ext>
                  </a:extLst>
                </a:hlinkClick>
              </a:rPr>
              <a:t>(a)</a:t>
            </a:r>
            <a:r>
              <a:rPr lang="en-US" sz="2000" b="1" i="1" dirty="0">
                <a:solidFill>
                  <a:srgbClr val="002060"/>
                </a:solidFill>
              </a:rPr>
              <a:t> and in sub. </a:t>
            </a:r>
            <a:r>
              <a:rPr lang="en-US" sz="2000" b="1" i="1" dirty="0">
                <a:solidFill>
                  <a:srgbClr val="002060"/>
                </a:solidFill>
                <a:hlinkClick r:id="rId4" tooltip="Statutes 448.01(2)">
                  <a:extLst>
                    <a:ext uri="{A12FA001-AC4F-418D-AE19-62706E023703}">
                      <ahyp:hlinkClr xmlns:ahyp="http://schemas.microsoft.com/office/drawing/2018/hyperlinkcolor" val="tx"/>
                    </a:ext>
                  </a:extLst>
                </a:hlinkClick>
              </a:rPr>
              <a:t>(2)</a:t>
            </a:r>
            <a:r>
              <a:rPr lang="en-US" sz="2000" b="1" i="1" dirty="0">
                <a:solidFill>
                  <a:srgbClr val="002060"/>
                </a:solidFill>
              </a:rPr>
              <a:t>.</a:t>
            </a:r>
          </a:p>
          <a:p>
            <a:endParaRPr lang="en-US" sz="2000" b="1" i="1" dirty="0">
              <a:solidFill>
                <a:srgbClr val="002060"/>
              </a:solidFill>
            </a:endParaRPr>
          </a:p>
          <a:p>
            <a:r>
              <a:rPr lang="en-US" sz="2000" b="1" i="1" dirty="0">
                <a:solidFill>
                  <a:srgbClr val="002060"/>
                </a:solidFill>
              </a:rPr>
              <a:t>(c) To penetrate, pierce or sever the tissues of a human being. </a:t>
            </a:r>
          </a:p>
          <a:p>
            <a:endParaRPr lang="en-US" sz="2000" b="1" i="1" dirty="0">
              <a:solidFill>
                <a:srgbClr val="002060"/>
              </a:solidFill>
            </a:endParaRPr>
          </a:p>
          <a:p>
            <a:r>
              <a:rPr lang="en-US" sz="2000" b="1" i="1" dirty="0">
                <a:solidFill>
                  <a:srgbClr val="002060"/>
                </a:solidFill>
              </a:rPr>
              <a:t>(d) To offer, undertake, attempt or do or hold oneself out in any manner as able to do any of the acts described in this subsection.”</a:t>
            </a:r>
          </a:p>
          <a:p>
            <a:r>
              <a:rPr lang="en-US" sz="2000" b="1" i="1" dirty="0">
                <a:solidFill>
                  <a:srgbClr val="002060"/>
                </a:solidFill>
              </a:rPr>
              <a:t>				</a:t>
            </a:r>
            <a:r>
              <a:rPr lang="en-US" sz="2000" dirty="0">
                <a:solidFill>
                  <a:srgbClr val="002060"/>
                </a:solidFill>
              </a:rPr>
              <a:t>	WI Stat. 448.01 (9) </a:t>
            </a:r>
          </a:p>
          <a:p>
            <a:pPr fontAlgn="base">
              <a:spcBef>
                <a:spcPct val="0"/>
              </a:spcBef>
              <a:spcAft>
                <a:spcPct val="0"/>
              </a:spcAft>
              <a:defRPr/>
            </a:pPr>
            <a:r>
              <a:rPr lang="en-US" sz="2000" b="1" dirty="0">
                <a:solidFill>
                  <a:srgbClr val="002060"/>
                </a:solidFill>
                <a:cs typeface="Times New Roman" pitchFamily="18" charset="0"/>
              </a:rPr>
              <a:t>	</a:t>
            </a:r>
            <a:r>
              <a:rPr lang="en-US" sz="1200" b="1" dirty="0">
                <a:solidFill>
                  <a:srgbClr val="002060"/>
                </a:solidFill>
                <a:cs typeface="Times New Roman" pitchFamily="18" charset="0"/>
              </a:rPr>
              <a:t>			</a:t>
            </a:r>
            <a:r>
              <a:rPr lang="en-US" sz="1200" b="1" dirty="0">
                <a:solidFill>
                  <a:srgbClr val="006600"/>
                </a:solidFill>
                <a:cs typeface="Times New Roman" pitchFamily="18" charset="0"/>
              </a:rPr>
              <a:t>		</a:t>
            </a:r>
          </a:p>
        </p:txBody>
      </p:sp>
    </p:spTree>
    <p:extLst>
      <p:ext uri="{BB962C8B-B14F-4D97-AF65-F5344CB8AC3E}">
        <p14:creationId xmlns:p14="http://schemas.microsoft.com/office/powerpoint/2010/main" val="395539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732692" y="838200"/>
            <a:ext cx="7877908" cy="1412414"/>
          </a:xfrm>
        </p:spPr>
        <p:txBody>
          <a:bodyPr>
            <a:normAutofit fontScale="90000"/>
          </a:bodyPr>
          <a:lstStyle/>
          <a:p>
            <a:pPr algn="ctr" eaLnBrk="1" hangingPunct="1">
              <a:defRPr/>
            </a:pPr>
            <a:r>
              <a:rPr lang="en-US" sz="4800" b="1" dirty="0">
                <a:solidFill>
                  <a:srgbClr val="C00000"/>
                </a:solidFill>
                <a:effectLst>
                  <a:outerShdw blurRad="38100" dist="38100" dir="2700000" algn="tl">
                    <a:srgbClr val="000000">
                      <a:alpha val="43137"/>
                    </a:srgbClr>
                  </a:outerShdw>
                </a:effectLst>
                <a:cs typeface="Times New Roman" pitchFamily="18" charset="0"/>
              </a:rPr>
              <a:t>Commonwealth of Massachusetts</a:t>
            </a:r>
            <a:br>
              <a:rPr lang="en-US" sz="4800" b="1" dirty="0">
                <a:solidFill>
                  <a:srgbClr val="C00000"/>
                </a:solidFill>
                <a:effectLst>
                  <a:outerShdw blurRad="38100" dist="38100" dir="2700000" algn="tl">
                    <a:srgbClr val="000000">
                      <a:alpha val="43137"/>
                    </a:srgbClr>
                  </a:outerShdw>
                </a:effectLst>
                <a:cs typeface="Times New Roman" pitchFamily="18" charset="0"/>
              </a:rPr>
            </a:br>
            <a:r>
              <a:rPr lang="en-US" sz="4800" b="1" dirty="0">
                <a:solidFill>
                  <a:srgbClr val="C00000"/>
                </a:solidFill>
                <a:effectLst>
                  <a:outerShdw blurRad="38100" dist="38100" dir="2700000" algn="tl">
                    <a:srgbClr val="000000">
                      <a:alpha val="43137"/>
                    </a:srgbClr>
                  </a:outerShdw>
                </a:effectLst>
                <a:cs typeface="Times New Roman" pitchFamily="18" charset="0"/>
              </a:rPr>
              <a:t>Practice of Medicine Defined</a:t>
            </a:r>
          </a:p>
        </p:txBody>
      </p:sp>
      <p:sp>
        <p:nvSpPr>
          <p:cNvPr id="3" name="Content Placeholder 2">
            <a:extLst>
              <a:ext uri="{FF2B5EF4-FFF2-40B4-BE49-F238E27FC236}">
                <a16:creationId xmlns:a16="http://schemas.microsoft.com/office/drawing/2014/main" id="{DE07DA29-FB72-408B-A06D-C90A9A49E0F8}"/>
              </a:ext>
            </a:extLst>
          </p:cNvPr>
          <p:cNvSpPr>
            <a:spLocks noGrp="1"/>
          </p:cNvSpPr>
          <p:nvPr>
            <p:ph idx="1"/>
          </p:nvPr>
        </p:nvSpPr>
        <p:spPr>
          <a:xfrm>
            <a:off x="732692" y="2514600"/>
            <a:ext cx="7678615" cy="3886200"/>
          </a:xfrm>
        </p:spPr>
        <p:txBody>
          <a:bodyPr>
            <a:normAutofit fontScale="92500" lnSpcReduction="10000"/>
          </a:bodyPr>
          <a:lstStyle/>
          <a:p>
            <a:pPr marL="0" marR="0">
              <a:lnSpc>
                <a:spcPct val="110000"/>
              </a:lnSpc>
              <a:spcBef>
                <a:spcPts val="530"/>
              </a:spcBef>
              <a:spcAft>
                <a:spcPts val="0"/>
              </a:spcAft>
            </a:pPr>
            <a:r>
              <a:rPr lang="en-US" sz="2300" b="1" i="1" kern="1200" dirty="0">
                <a:solidFill>
                  <a:srgbClr val="002060"/>
                </a:solidFill>
                <a:effectLst/>
                <a:latin typeface="Constantia" panose="02030602050306030303" pitchFamily="18" charset="0"/>
                <a:ea typeface="+mn-ea"/>
                <a:cs typeface="+mn-cs"/>
              </a:rPr>
              <a:t>“…The purpose or reasonably foreseeable effect of which is </a:t>
            </a:r>
            <a:r>
              <a:rPr lang="en-US" sz="2300" b="1" i="1" kern="1200" dirty="0">
                <a:solidFill>
                  <a:srgbClr val="C00000"/>
                </a:solidFill>
                <a:effectLst/>
                <a:latin typeface="Constantia" panose="02030602050306030303" pitchFamily="18" charset="0"/>
                <a:ea typeface="+mn-ea"/>
                <a:cs typeface="+mn-cs"/>
              </a:rPr>
              <a:t>to encourage the reliance of another person upon an individual's knowledge or skill </a:t>
            </a:r>
            <a:r>
              <a:rPr lang="en-US" sz="2300" b="1" i="1" kern="1200" dirty="0">
                <a:solidFill>
                  <a:srgbClr val="002060"/>
                </a:solidFill>
                <a:effectLst/>
                <a:latin typeface="Constantia" panose="02030602050306030303" pitchFamily="18" charset="0"/>
                <a:ea typeface="+mn-ea"/>
                <a:cs typeface="+mn-cs"/>
              </a:rPr>
              <a:t>in the maintenance of human health by the prevention, alleviation, or cure of disease, and involving or reasonably thought to involve an assumption of responsibility for the other person's physical or mental well being:  diagnosis, treatment, use of instruments or other devices, or the prescribing, administering, dispensing or distributing of drugs for the relief of diseases or adverse physical or mental conditions.” </a:t>
            </a:r>
            <a:r>
              <a:rPr lang="en-US" sz="2300" b="1" i="1" dirty="0">
                <a:solidFill>
                  <a:srgbClr val="002060"/>
                </a:solidFill>
              </a:rPr>
              <a:t>							CMR 243</a:t>
            </a:r>
          </a:p>
          <a:p>
            <a:endParaRPr lang="en-US" dirty="0"/>
          </a:p>
        </p:txBody>
      </p:sp>
    </p:spTree>
    <p:extLst>
      <p:ext uri="{BB962C8B-B14F-4D97-AF65-F5344CB8AC3E}">
        <p14:creationId xmlns:p14="http://schemas.microsoft.com/office/powerpoint/2010/main" val="524727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3620</TotalTime>
  <Words>2784</Words>
  <Application>Microsoft Office PowerPoint</Application>
  <PresentationFormat>On-screen Show (4:3)</PresentationFormat>
  <Paragraphs>293</Paragraphs>
  <Slides>41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Calibri</vt:lpstr>
      <vt:lpstr>Constantia</vt:lpstr>
      <vt:lpstr>Courier New</vt:lpstr>
      <vt:lpstr>Times New Roman</vt:lpstr>
      <vt:lpstr>Trebuchet MS</vt:lpstr>
      <vt:lpstr>Wingdings 2</vt:lpstr>
      <vt:lpstr>Flow</vt:lpstr>
      <vt:lpstr>4_Flow</vt:lpstr>
      <vt:lpstr>Homeopathic Practice in Your State</vt:lpstr>
      <vt:lpstr>State Law - Practice Are you helping someone with a health problem?</vt:lpstr>
      <vt:lpstr>Homeopathic Remedies </vt:lpstr>
      <vt:lpstr>State Law - Practicing</vt:lpstr>
      <vt:lpstr>State of Minnesota Practice of Medicine Defined</vt:lpstr>
      <vt:lpstr>State of Washington Practice of Medicine Defined</vt:lpstr>
      <vt:lpstr>State of Maine Practice of Medicine Defined</vt:lpstr>
      <vt:lpstr>State of Wisconsin Practice of Medicine Defined</vt:lpstr>
      <vt:lpstr>Commonwealth of Massachusetts Practice of Medicine Defined</vt:lpstr>
      <vt:lpstr>State of Maryland Practice of Naturopathic Medicine</vt:lpstr>
      <vt:lpstr>State of Maryland Naturopathic Medicine Felony</vt:lpstr>
      <vt:lpstr>Kansas Healing Arts Not a Natural Right</vt:lpstr>
      <vt:lpstr>Freedom Solutions </vt:lpstr>
      <vt:lpstr>EXEMPTION:  MN 146A Complementary and Alternative Practices include but are not limited to:</vt:lpstr>
      <vt:lpstr>Maine Safe Harbor Exemption  </vt:lpstr>
      <vt:lpstr>Maine New Law  Prohibited Acts  </vt:lpstr>
      <vt:lpstr>Nevada Safe Harbor Wellness Services</vt:lpstr>
      <vt:lpstr>New Mexico New Law Complementary and Alternative Health Care Services:</vt:lpstr>
      <vt:lpstr>Massachusetts Bills  Safe Harbor Exemption</vt:lpstr>
      <vt:lpstr>Wisconsin Bills  Safe Harbor Exemption</vt:lpstr>
      <vt:lpstr>How to Pass a Bill  in Your State</vt:lpstr>
      <vt:lpstr>PowerPoint Presentation</vt:lpstr>
      <vt:lpstr>2021 Safe Harbor  Health Freedom States!</vt:lpstr>
      <vt:lpstr>PowerPoint Presentation</vt:lpstr>
      <vt:lpstr>Wisconsin Leaders at the Capitol</vt:lpstr>
      <vt:lpstr>Massachusetts Leaders at the Capitol</vt:lpstr>
      <vt:lpstr>Safe Harbor Maine  Leaders at the Capitol</vt:lpstr>
      <vt:lpstr>PowerPoint Presentation</vt:lpstr>
      <vt:lpstr>FDA Definition of Drug</vt:lpstr>
      <vt:lpstr>Homeopathic Remedies Unapproved Drugs </vt:lpstr>
      <vt:lpstr>Homeopathic Remedies </vt:lpstr>
      <vt:lpstr>Homeopathic Remedies </vt:lpstr>
      <vt:lpstr>Homeopathic Remedies </vt:lpstr>
      <vt:lpstr>Homeopathic Remedies </vt:lpstr>
      <vt:lpstr>Homeopathic Remedies </vt:lpstr>
      <vt:lpstr>Homeopathic Remedies </vt:lpstr>
      <vt:lpstr>Minnesota Statute 146A</vt:lpstr>
      <vt:lpstr>Minnesota Statute 146A</vt:lpstr>
      <vt:lpstr>Minnesota Statute 146A </vt:lpstr>
      <vt:lpstr>Essence of True Freedom</vt:lpstr>
      <vt:lpstr>National Health Freedom Coalition  a non-profit educational organization www.nationalhealthfreedom.org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Homeopathic Conference Ireland</dc:title>
  <dc:creator>Diane M</dc:creator>
  <cp:lastModifiedBy>Judy Buroker</cp:lastModifiedBy>
  <cp:revision>92</cp:revision>
  <dcterms:created xsi:type="dcterms:W3CDTF">2015-02-11T21:28:57Z</dcterms:created>
  <dcterms:modified xsi:type="dcterms:W3CDTF">2024-05-09T02:22:40Z</dcterms:modified>
</cp:coreProperties>
</file>