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1" r:id="rId2"/>
  </p:sldMasterIdLst>
  <p:notesMasterIdLst>
    <p:notesMasterId r:id="rId81"/>
  </p:notesMasterIdLst>
  <p:sldIdLst>
    <p:sldId id="256" r:id="rId3"/>
    <p:sldId id="349" r:id="rId4"/>
    <p:sldId id="258" r:id="rId5"/>
    <p:sldId id="263" r:id="rId6"/>
    <p:sldId id="368" r:id="rId7"/>
    <p:sldId id="369" r:id="rId8"/>
    <p:sldId id="265" r:id="rId9"/>
    <p:sldId id="296" r:id="rId10"/>
    <p:sldId id="268" r:id="rId11"/>
    <p:sldId id="357" r:id="rId12"/>
    <p:sldId id="362" r:id="rId13"/>
    <p:sldId id="364" r:id="rId14"/>
    <p:sldId id="309" r:id="rId15"/>
    <p:sldId id="310" r:id="rId16"/>
    <p:sldId id="302" r:id="rId17"/>
    <p:sldId id="388" r:id="rId18"/>
    <p:sldId id="359" r:id="rId19"/>
    <p:sldId id="427" r:id="rId20"/>
    <p:sldId id="353" r:id="rId21"/>
    <p:sldId id="300" r:id="rId22"/>
    <p:sldId id="365" r:id="rId23"/>
    <p:sldId id="389" r:id="rId24"/>
    <p:sldId id="426" r:id="rId25"/>
    <p:sldId id="429" r:id="rId26"/>
    <p:sldId id="421" r:id="rId27"/>
    <p:sldId id="424" r:id="rId28"/>
    <p:sldId id="405" r:id="rId29"/>
    <p:sldId id="414" r:id="rId30"/>
    <p:sldId id="403" r:id="rId31"/>
    <p:sldId id="425" r:id="rId32"/>
    <p:sldId id="404" r:id="rId33"/>
    <p:sldId id="428" r:id="rId34"/>
    <p:sldId id="370" r:id="rId35"/>
    <p:sldId id="371" r:id="rId36"/>
    <p:sldId id="366" r:id="rId37"/>
    <p:sldId id="367" r:id="rId38"/>
    <p:sldId id="372" r:id="rId39"/>
    <p:sldId id="390" r:id="rId40"/>
    <p:sldId id="306" r:id="rId41"/>
    <p:sldId id="308" r:id="rId42"/>
    <p:sldId id="319" r:id="rId43"/>
    <p:sldId id="322" r:id="rId44"/>
    <p:sldId id="323" r:id="rId45"/>
    <p:sldId id="324" r:id="rId46"/>
    <p:sldId id="327" r:id="rId47"/>
    <p:sldId id="391" r:id="rId48"/>
    <p:sldId id="373" r:id="rId49"/>
    <p:sldId id="326" r:id="rId50"/>
    <p:sldId id="399" r:id="rId51"/>
    <p:sldId id="398" r:id="rId52"/>
    <p:sldId id="393" r:id="rId53"/>
    <p:sldId id="394" r:id="rId54"/>
    <p:sldId id="262" r:id="rId55"/>
    <p:sldId id="355" r:id="rId56"/>
    <p:sldId id="395" r:id="rId57"/>
    <p:sldId id="392" r:id="rId58"/>
    <p:sldId id="329" r:id="rId59"/>
    <p:sldId id="348" r:id="rId60"/>
    <p:sldId id="287" r:id="rId61"/>
    <p:sldId id="284" r:id="rId62"/>
    <p:sldId id="332" r:id="rId63"/>
    <p:sldId id="281" r:id="rId64"/>
    <p:sldId id="374" r:id="rId65"/>
    <p:sldId id="375" r:id="rId66"/>
    <p:sldId id="376" r:id="rId67"/>
    <p:sldId id="377" r:id="rId68"/>
    <p:sldId id="378" r:id="rId69"/>
    <p:sldId id="379" r:id="rId70"/>
    <p:sldId id="380" r:id="rId71"/>
    <p:sldId id="381" r:id="rId72"/>
    <p:sldId id="382" r:id="rId73"/>
    <p:sldId id="383" r:id="rId74"/>
    <p:sldId id="384" r:id="rId75"/>
    <p:sldId id="385" r:id="rId76"/>
    <p:sldId id="386" r:id="rId77"/>
    <p:sldId id="347" r:id="rId78"/>
    <p:sldId id="354" r:id="rId79"/>
    <p:sldId id="396"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C0000"/>
    <a:srgbClr val="33CCFF"/>
    <a:srgbClr val="000099"/>
    <a:srgbClr val="FF0000"/>
    <a:srgbClr val="33CC33"/>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584" y="5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500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A698F-E566-4B67-A652-C58E24BD1E8B}" type="datetimeFigureOut">
              <a:rPr lang="en-US" smtClean="0"/>
              <a:t>5/8/2024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279ED-4670-4D15-BCE7-B72E32742A54}" type="slidenum">
              <a:rPr lang="en-US" smtClean="0"/>
              <a:t>‹#›</a:t>
            </a:fld>
            <a:endParaRPr lang="en-US" dirty="0"/>
          </a:p>
        </p:txBody>
      </p:sp>
    </p:spTree>
    <p:extLst>
      <p:ext uri="{BB962C8B-B14F-4D97-AF65-F5344CB8AC3E}">
        <p14:creationId xmlns:p14="http://schemas.microsoft.com/office/powerpoint/2010/main" val="853371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5</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2954670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18</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2867953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19</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863919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20</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21</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2554700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A63635-A02B-4205-AF79-223F05048115}"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1660634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26</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2003169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27</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3912266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28</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3042752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29</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3266112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31</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302303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6</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2003169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33</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017430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34</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984695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EA32B4A-893F-4972-901C-0B341DFEE0A8}" type="slidenum">
              <a:rPr lang="en-US" sz="1200">
                <a:solidFill>
                  <a:srgbClr val="000000"/>
                </a:solidFill>
              </a:rPr>
              <a:pPr eaLnBrk="1" hangingPunct="1"/>
              <a:t>35</a:t>
            </a:fld>
            <a:endParaRPr lang="en-US" sz="1200" dirty="0">
              <a:solidFill>
                <a:srgbClr val="000000"/>
              </a:solidFill>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73D39A3-B918-41C3-94BE-768106AF4FDF}" type="slidenum">
              <a:rPr lang="en-US" sz="1200">
                <a:solidFill>
                  <a:srgbClr val="000000"/>
                </a:solidFill>
              </a:rPr>
              <a:pPr eaLnBrk="1" hangingPunct="1"/>
              <a:t>36</a:t>
            </a:fld>
            <a:endParaRPr lang="en-US" sz="1200" dirty="0">
              <a:solidFill>
                <a:srgbClr val="000000"/>
              </a:solidFill>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867789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09712162-F26A-4499-8A94-B8C9B862A461}" type="slidenum">
              <a:rPr kumimoji="0" lang="en-US" sz="1200" b="0" i="0" u="none" strike="noStrike" kern="0" cap="none" spc="0" normalizeH="0" baseline="0" noProof="0">
                <a:ln>
                  <a:noFill/>
                </a:ln>
                <a:solidFill>
                  <a:srgbClr val="000000"/>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US" sz="1200" b="0" i="0" u="none" strike="noStrike" kern="0" cap="none" spc="0" normalizeH="0" baseline="0" noProof="0" dirty="0">
              <a:ln>
                <a:noFill/>
              </a:ln>
              <a:solidFill>
                <a:srgbClr val="000000"/>
              </a:solidFill>
              <a:effectLst/>
              <a:uLnTx/>
              <a:uFillTx/>
              <a:latin typeface="Times New Roman" pitchFamily="18"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710778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E9E8442A-C3D3-4B4D-AAED-609C173E7662}"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42</a:t>
            </a:fld>
            <a:endParaRPr kumimoji="0" lang="en-US" altLang="en-US" sz="1200" b="0" i="0" u="none" strike="noStrike" kern="0" cap="none" spc="0" normalizeH="0" baseline="0" noProof="0" dirty="0">
              <a:ln>
                <a:noFill/>
              </a:ln>
              <a:solidFill>
                <a:schemeClr val="tx1"/>
              </a:solidFill>
              <a:effectLst/>
              <a:uLnTx/>
              <a:uFillTx/>
              <a:latin typeface="Times New Roman" panose="02020603050405020304"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33230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037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DBAF3067-11D7-45D2-B8A4-0C537DDE3DDC}"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altLang="en-US" sz="1200" b="0" i="0" u="none" strike="noStrike" kern="0" cap="none" spc="0" normalizeH="0" baseline="0" noProof="0" dirty="0">
              <a:ln>
                <a:noFill/>
              </a:ln>
              <a:solidFill>
                <a:schemeClr val="tx1"/>
              </a:solidFill>
              <a:effectLst/>
              <a:uLnTx/>
              <a:uFillTx/>
              <a:latin typeface="Times New Roman" panose="02020603050405020304" pitchFamily="18" charset="0"/>
            </a:endParaRPr>
          </a:p>
        </p:txBody>
      </p:sp>
    </p:spTree>
    <p:extLst>
      <p:ext uri="{BB962C8B-B14F-4D97-AF65-F5344CB8AC3E}">
        <p14:creationId xmlns:p14="http://schemas.microsoft.com/office/powerpoint/2010/main" val="354245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0D3110B0-AD58-49F9-8686-D697A33F05EC}"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44</a:t>
            </a:fld>
            <a:endParaRPr kumimoji="0" lang="en-US" altLang="en-US" sz="1200" b="0" i="0" u="none" strike="noStrike" kern="0" cap="none" spc="0" normalizeH="0" baseline="0" noProof="0" dirty="0">
              <a:ln>
                <a:noFill/>
              </a:ln>
              <a:solidFill>
                <a:schemeClr val="tx1"/>
              </a:solidFill>
              <a:effectLst/>
              <a:uLnTx/>
              <a:uFillTx/>
              <a:latin typeface="Times New Roman" panose="02020603050405020304" pitchFamily="18" charset="0"/>
            </a:endParaRPr>
          </a:p>
        </p:txBody>
      </p:sp>
    </p:spTree>
    <p:extLst>
      <p:ext uri="{BB962C8B-B14F-4D97-AF65-F5344CB8AC3E}">
        <p14:creationId xmlns:p14="http://schemas.microsoft.com/office/powerpoint/2010/main" val="590982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9AEAF44D-4F7E-4656-963F-5B52FDBBD634}"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45</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1118193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9DC30B08-04C4-4542-B50E-1704DC5E846B}"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46</a:t>
            </a:fld>
            <a:endParaRPr kumimoji="0" lang="en-US" altLang="en-US" sz="1200" b="0" i="0" u="none" strike="noStrike" kern="0" cap="none" spc="0" normalizeH="0" baseline="0" noProof="0" dirty="0">
              <a:ln>
                <a:noFill/>
              </a:ln>
              <a:solidFill>
                <a:schemeClr val="tx1"/>
              </a:solidFill>
              <a:effectLst/>
              <a:uLnTx/>
              <a:uFillTx/>
              <a:latin typeface="Times New Roman" panose="02020603050405020304" pitchFamily="18" charset="0"/>
            </a:endParaRPr>
          </a:p>
        </p:txBody>
      </p:sp>
    </p:spTree>
    <p:extLst>
      <p:ext uri="{BB962C8B-B14F-4D97-AF65-F5344CB8AC3E}">
        <p14:creationId xmlns:p14="http://schemas.microsoft.com/office/powerpoint/2010/main" val="3792916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9</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9DC30B08-04C4-4542-B50E-1704DC5E846B}"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47</a:t>
            </a:fld>
            <a:endParaRPr kumimoji="0" lang="en-US" altLang="en-US" sz="1200" b="0" i="0" u="none" strike="noStrike" kern="0" cap="none" spc="0" normalizeH="0" baseline="0" noProof="0" dirty="0">
              <a:ln>
                <a:noFill/>
              </a:ln>
              <a:solidFill>
                <a:schemeClr val="tx1"/>
              </a:solidFill>
              <a:effectLst/>
              <a:uLnTx/>
              <a:uFillTx/>
              <a:latin typeface="Times New Roman" panose="02020603050405020304" pitchFamily="18" charset="0"/>
            </a:endParaRPr>
          </a:p>
        </p:txBody>
      </p:sp>
    </p:spTree>
    <p:extLst>
      <p:ext uri="{BB962C8B-B14F-4D97-AF65-F5344CB8AC3E}">
        <p14:creationId xmlns:p14="http://schemas.microsoft.com/office/powerpoint/2010/main" val="544137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5D8F6091-0D44-437C-8255-44F24B20550F}"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48</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1752965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0D3110B0-AD58-49F9-8686-D697A33F05EC}"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50</a:t>
            </a:fld>
            <a:endParaRPr kumimoji="0" lang="en-US" altLang="en-US" sz="1200" b="0" i="0" u="none" strike="noStrike" kern="0" cap="none" spc="0" normalizeH="0" baseline="0" noProof="0" dirty="0">
              <a:ln>
                <a:noFill/>
              </a:ln>
              <a:solidFill>
                <a:schemeClr val="tx1"/>
              </a:solidFill>
              <a:effectLst/>
              <a:uLnTx/>
              <a:uFillTx/>
              <a:latin typeface="Times New Roman" panose="02020603050405020304" pitchFamily="18" charset="0"/>
            </a:endParaRPr>
          </a:p>
        </p:txBody>
      </p:sp>
    </p:spTree>
    <p:extLst>
      <p:ext uri="{BB962C8B-B14F-4D97-AF65-F5344CB8AC3E}">
        <p14:creationId xmlns:p14="http://schemas.microsoft.com/office/powerpoint/2010/main" val="720410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CB3F6A6-FABC-4502-9516-18299173F215}" type="slidenum">
              <a:rPr lang="en-US" sz="1200">
                <a:solidFill>
                  <a:srgbClr val="000000"/>
                </a:solidFill>
              </a:rPr>
              <a:pPr eaLnBrk="1" hangingPunct="1"/>
              <a:t>60</a:t>
            </a:fld>
            <a:endParaRPr lang="en-US" sz="1200" dirty="0">
              <a:solidFill>
                <a:srgbClr val="000000"/>
              </a:solidFill>
            </a:endParaRPr>
          </a:p>
        </p:txBody>
      </p:sp>
      <p:sp>
        <p:nvSpPr>
          <p:cNvPr id="215043" name="Rectangle 2"/>
          <p:cNvSpPr>
            <a:spLocks noGrp="1" noRot="1" noChangeAspect="1" noChangeArrowheads="1" noTextEdit="1"/>
          </p:cNvSpPr>
          <p:nvPr>
            <p:ph type="sldImg"/>
          </p:nvPr>
        </p:nvSpPr>
        <p:spPr>
          <a:xfrm>
            <a:off x="1135063" y="687388"/>
            <a:ext cx="4586287" cy="3440112"/>
          </a:xfrm>
          <a:ln/>
        </p:spPr>
      </p:sp>
      <p:sp>
        <p:nvSpPr>
          <p:cNvPr id="215044"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190BB996-1FEF-4448-98E1-E105D2647408}"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61</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51555" name="Rectangle 2"/>
          <p:cNvSpPr>
            <a:spLocks noGrp="1" noRot="1" noChangeAspect="1" noChangeArrowheads="1" noTextEdit="1"/>
          </p:cNvSpPr>
          <p:nvPr>
            <p:ph type="sldImg"/>
          </p:nvPr>
        </p:nvSpPr>
        <p:spPr>
          <a:xfrm>
            <a:off x="1135063" y="687388"/>
            <a:ext cx="4586287" cy="3440112"/>
          </a:xfrm>
          <a:ln/>
        </p:spPr>
      </p:sp>
      <p:sp>
        <p:nvSpPr>
          <p:cNvPr id="15155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83715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C05678FC-6AD5-40FA-B8E4-733A48F000A0}"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63</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55651" name="Rectangle 2"/>
          <p:cNvSpPr>
            <a:spLocks noGrp="1" noRot="1" noChangeAspect="1" noChangeArrowheads="1" noTextEdit="1"/>
          </p:cNvSpPr>
          <p:nvPr>
            <p:ph type="sldImg"/>
          </p:nvPr>
        </p:nvSpPr>
        <p:spPr>
          <a:xfrm>
            <a:off x="1135063" y="687388"/>
            <a:ext cx="4586287" cy="3440112"/>
          </a:xfrm>
          <a:ln/>
        </p:spPr>
      </p:sp>
      <p:sp>
        <p:nvSpPr>
          <p:cNvPr id="155652"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099693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0F2685D8-FA95-4BD6-8033-669B9E910458}"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64</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57699" name="Rectangle 2"/>
          <p:cNvSpPr>
            <a:spLocks noGrp="1" noRot="1" noChangeAspect="1" noChangeArrowheads="1" noTextEdit="1"/>
          </p:cNvSpPr>
          <p:nvPr>
            <p:ph type="sldImg"/>
          </p:nvPr>
        </p:nvSpPr>
        <p:spPr>
          <a:xfrm>
            <a:off x="1135063" y="687388"/>
            <a:ext cx="4586287" cy="3440112"/>
          </a:xfrm>
          <a:ln/>
        </p:spPr>
      </p:sp>
      <p:sp>
        <p:nvSpPr>
          <p:cNvPr id="1577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33958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A5C46520-949D-445B-8DF7-C71D892EF95F}"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65</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59747" name="Rectangle 2"/>
          <p:cNvSpPr>
            <a:spLocks noGrp="1" noRot="1" noChangeAspect="1" noChangeArrowheads="1" noTextEdit="1"/>
          </p:cNvSpPr>
          <p:nvPr>
            <p:ph type="sldImg"/>
          </p:nvPr>
        </p:nvSpPr>
        <p:spPr>
          <a:xfrm>
            <a:off x="1135063" y="687388"/>
            <a:ext cx="4586287" cy="3440112"/>
          </a:xfrm>
          <a:ln/>
        </p:spPr>
      </p:sp>
      <p:sp>
        <p:nvSpPr>
          <p:cNvPr id="159748"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929874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3A2E0658-CF32-4A76-8DB5-27AB164D2686}"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66</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61795" name="Rectangle 2"/>
          <p:cNvSpPr>
            <a:spLocks noGrp="1" noRot="1" noChangeAspect="1" noChangeArrowheads="1" noTextEdit="1"/>
          </p:cNvSpPr>
          <p:nvPr>
            <p:ph type="sldImg"/>
          </p:nvPr>
        </p:nvSpPr>
        <p:spPr>
          <a:xfrm>
            <a:off x="1135063" y="687388"/>
            <a:ext cx="4586287" cy="3440112"/>
          </a:xfrm>
          <a:ln/>
        </p:spPr>
      </p:sp>
      <p:sp>
        <p:nvSpPr>
          <p:cNvPr id="16179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86620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1B36B27-1DBC-479C-836F-EED87B82B20A}"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67</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63843" name="Rectangle 2"/>
          <p:cNvSpPr>
            <a:spLocks noGrp="1" noRot="1" noChangeAspect="1" noChangeArrowheads="1" noTextEdit="1"/>
          </p:cNvSpPr>
          <p:nvPr>
            <p:ph type="sldImg"/>
          </p:nvPr>
        </p:nvSpPr>
        <p:spPr>
          <a:xfrm>
            <a:off x="1135063" y="687388"/>
            <a:ext cx="4586287" cy="3440112"/>
          </a:xfrm>
          <a:ln/>
        </p:spPr>
      </p:sp>
      <p:sp>
        <p:nvSpPr>
          <p:cNvPr id="163844"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25589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10</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15542618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175D0801-B913-4DFC-B5A9-4EDEACC09FE5}"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68</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65891" name="Rectangle 2"/>
          <p:cNvSpPr>
            <a:spLocks noGrp="1" noRot="1" noChangeAspect="1" noChangeArrowheads="1" noTextEdit="1"/>
          </p:cNvSpPr>
          <p:nvPr>
            <p:ph type="sldImg"/>
          </p:nvPr>
        </p:nvSpPr>
        <p:spPr>
          <a:xfrm>
            <a:off x="1135063" y="687388"/>
            <a:ext cx="4586287" cy="3440112"/>
          </a:xfrm>
          <a:ln/>
        </p:spPr>
      </p:sp>
      <p:sp>
        <p:nvSpPr>
          <p:cNvPr id="165892"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071228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6F0A6EF-36D2-4873-9C28-C63AC5C64940}"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69</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67939" name="Rectangle 2"/>
          <p:cNvSpPr>
            <a:spLocks noGrp="1" noRot="1" noChangeAspect="1" noChangeArrowheads="1" noTextEdit="1"/>
          </p:cNvSpPr>
          <p:nvPr>
            <p:ph type="sldImg"/>
          </p:nvPr>
        </p:nvSpPr>
        <p:spPr>
          <a:xfrm>
            <a:off x="1135063" y="687388"/>
            <a:ext cx="4586287" cy="3440112"/>
          </a:xfrm>
          <a:ln/>
        </p:spPr>
      </p:sp>
      <p:sp>
        <p:nvSpPr>
          <p:cNvPr id="16794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343502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5BEF5B1E-D2D8-45C7-8F19-F472483DE0A2}"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70</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69987" name="Rectangle 2"/>
          <p:cNvSpPr>
            <a:spLocks noGrp="1" noRot="1" noChangeAspect="1" noChangeArrowheads="1" noTextEdit="1"/>
          </p:cNvSpPr>
          <p:nvPr>
            <p:ph type="sldImg"/>
          </p:nvPr>
        </p:nvSpPr>
        <p:spPr>
          <a:xfrm>
            <a:off x="1135063" y="687388"/>
            <a:ext cx="4586287" cy="3440112"/>
          </a:xfrm>
          <a:ln/>
        </p:spPr>
      </p:sp>
      <p:sp>
        <p:nvSpPr>
          <p:cNvPr id="169988"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775365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809E0270-DCC4-4DDA-8FF2-2ECFE39CC850}"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71</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72035" name="Rectangle 2"/>
          <p:cNvSpPr>
            <a:spLocks noGrp="1" noRot="1" noChangeAspect="1" noChangeArrowheads="1" noTextEdit="1"/>
          </p:cNvSpPr>
          <p:nvPr>
            <p:ph type="sldImg"/>
          </p:nvPr>
        </p:nvSpPr>
        <p:spPr>
          <a:xfrm>
            <a:off x="1135063" y="687388"/>
            <a:ext cx="4586287" cy="3440112"/>
          </a:xfrm>
          <a:ln/>
        </p:spPr>
      </p:sp>
      <p:sp>
        <p:nvSpPr>
          <p:cNvPr id="17203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040821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FA505952-0F25-44F0-8662-A455CF6CB064}"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72</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74083" name="Rectangle 2"/>
          <p:cNvSpPr>
            <a:spLocks noGrp="1" noRot="1" noChangeAspect="1" noChangeArrowheads="1" noTextEdit="1"/>
          </p:cNvSpPr>
          <p:nvPr>
            <p:ph type="sldImg"/>
          </p:nvPr>
        </p:nvSpPr>
        <p:spPr>
          <a:xfrm>
            <a:off x="1135063" y="687388"/>
            <a:ext cx="4586287" cy="3440112"/>
          </a:xfrm>
          <a:ln/>
        </p:spPr>
      </p:sp>
      <p:sp>
        <p:nvSpPr>
          <p:cNvPr id="174084"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000057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B13BB60D-A8C1-4FB3-94E9-B04CB5F76ED4}"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73</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76131" name="Rectangle 2"/>
          <p:cNvSpPr>
            <a:spLocks noGrp="1" noRot="1" noChangeAspect="1" noChangeArrowheads="1" noTextEdit="1"/>
          </p:cNvSpPr>
          <p:nvPr>
            <p:ph type="sldImg"/>
          </p:nvPr>
        </p:nvSpPr>
        <p:spPr>
          <a:xfrm>
            <a:off x="1135063" y="687388"/>
            <a:ext cx="4586287" cy="3440112"/>
          </a:xfrm>
          <a:ln/>
        </p:spPr>
      </p:sp>
      <p:sp>
        <p:nvSpPr>
          <p:cNvPr id="176132"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3854713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57416D4A-663D-4030-9729-C591F687CBA2}"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74</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78179" name="Rectangle 2"/>
          <p:cNvSpPr>
            <a:spLocks noGrp="1" noRot="1" noChangeAspect="1" noChangeArrowheads="1" noTextEdit="1"/>
          </p:cNvSpPr>
          <p:nvPr>
            <p:ph type="sldImg"/>
          </p:nvPr>
        </p:nvSpPr>
        <p:spPr>
          <a:xfrm>
            <a:off x="1135063" y="687388"/>
            <a:ext cx="4586287" cy="3440112"/>
          </a:xfrm>
          <a:ln/>
        </p:spPr>
      </p:sp>
      <p:sp>
        <p:nvSpPr>
          <p:cNvPr id="17818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619770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DACC5F-ADBF-4BCE-A5FA-F9CA8E8C2F7D}"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75</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80227" name="Rectangle 2"/>
          <p:cNvSpPr>
            <a:spLocks noGrp="1" noRot="1" noChangeAspect="1" noChangeArrowheads="1" noTextEdit="1"/>
          </p:cNvSpPr>
          <p:nvPr>
            <p:ph type="sldImg"/>
          </p:nvPr>
        </p:nvSpPr>
        <p:spPr>
          <a:xfrm>
            <a:off x="1135063" y="687388"/>
            <a:ext cx="4586287" cy="3440112"/>
          </a:xfrm>
          <a:ln/>
        </p:spPr>
      </p:sp>
      <p:sp>
        <p:nvSpPr>
          <p:cNvPr id="180228"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79123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11</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3976718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12</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2484797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6020717-27BE-426F-BD74-EB0FFC5F649E}" type="slidenum">
              <a:rPr lang="en-US" altLang="en-US" sz="1200">
                <a:solidFill>
                  <a:prstClr val="black"/>
                </a:solidFill>
              </a:rPr>
              <a:pPr eaLnBrk="1" hangingPunct="1"/>
              <a:t>15</a:t>
            </a:fld>
            <a:endParaRPr lang="en-US" altLang="en-US" sz="1200" dirty="0">
              <a:solidFill>
                <a:prstClr val="black"/>
              </a:solidFill>
            </a:endParaRPr>
          </a:p>
        </p:txBody>
      </p:sp>
      <p:sp>
        <p:nvSpPr>
          <p:cNvPr id="192515" name="Rectangle 2"/>
          <p:cNvSpPr>
            <a:spLocks noGrp="1" noRot="1" noChangeAspect="1" noChangeArrowheads="1" noTextEdit="1"/>
          </p:cNvSpPr>
          <p:nvPr>
            <p:ph type="sldImg"/>
          </p:nvPr>
        </p:nvSpPr>
        <p:spPr>
          <a:xfrm>
            <a:off x="1135063" y="687388"/>
            <a:ext cx="4586287" cy="3440112"/>
          </a:xfrm>
          <a:ln/>
        </p:spPr>
      </p:sp>
      <p:sp>
        <p:nvSpPr>
          <p:cNvPr id="19251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16</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3703212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17</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1360578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7A939D0F-C1DB-4F62-93E0-EDF7996F426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823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E5C331D-8AA2-4DEA-8D6F-BE3156D077ED}" type="datetimeFigureOut">
              <a:rPr lang="en-US" smtClean="0">
                <a:solidFill>
                  <a:srgbClr val="DBF5F9">
                    <a:shade val="90000"/>
                  </a:srgbClr>
                </a:solidFill>
              </a:rPr>
              <a:pPr/>
              <a:t>5/8/2024</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7A939D0F-C1DB-4F62-93E0-EDF7996F426E}"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33694937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870799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E5C331D-8AA2-4DEA-8D6F-BE3156D077ED}" type="datetimeFigureOut">
              <a:rPr lang="en-US" smtClean="0">
                <a:solidFill>
                  <a:srgbClr val="DBF5F9">
                    <a:shade val="90000"/>
                  </a:srgbClr>
                </a:solidFill>
              </a:rPr>
              <a:pPr/>
              <a:t>5/8/2024</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7A939D0F-C1DB-4F62-93E0-EDF7996F426E}"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5221670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72487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986411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318400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507325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052471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693508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134129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62338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39D0F-C1DB-4F62-93E0-EDF7996F426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7A939D0F-C1DB-4F62-93E0-EDF7996F426E}"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5C331D-8AA2-4DEA-8D6F-BE3156D077ED}" type="datetimeFigureOut">
              <a:rPr lang="en-US" smtClean="0"/>
              <a:t>5/8/2024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A939D0F-C1DB-4F62-93E0-EDF7996F426E}"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292005971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docs.legis.wisconsin.gov/document/statutes/448.01(9)(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docs.legis.wisconsin.gov/document/statutes/448.01(2)"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http://www.nationalhealthfreedomaction.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nationalhealthfreedomacttion.org/" TargetMode="External"/><Relationship Id="rId2" Type="http://schemas.openxmlformats.org/officeDocument/2006/relationships/hyperlink" Target="mailto:similars@aol.com"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90600"/>
            <a:ext cx="7851648" cy="1565030"/>
          </a:xfrm>
        </p:spPr>
        <p:txBody>
          <a:bodyPr>
            <a:noAutofit/>
          </a:bodyPr>
          <a:lstStyle/>
          <a:p>
            <a:pPr algn="ctr"/>
            <a:r>
              <a:rPr lang="en-US" sz="4000" dirty="0"/>
              <a:t>How Health Freedom Concepts and Current Policies Impact Herbalism</a:t>
            </a:r>
          </a:p>
        </p:txBody>
      </p:sp>
      <p:sp>
        <p:nvSpPr>
          <p:cNvPr id="3" name="Subtitle 2"/>
          <p:cNvSpPr>
            <a:spLocks noGrp="1"/>
          </p:cNvSpPr>
          <p:nvPr>
            <p:ph type="subTitle" idx="1"/>
          </p:nvPr>
        </p:nvSpPr>
        <p:spPr>
          <a:xfrm>
            <a:off x="609600" y="3429000"/>
            <a:ext cx="7854696" cy="2438400"/>
          </a:xfrm>
        </p:spPr>
        <p:txBody>
          <a:bodyPr>
            <a:normAutofit fontScale="55000" lnSpcReduction="20000"/>
          </a:bodyPr>
          <a:lstStyle/>
          <a:p>
            <a:pPr algn="ctr"/>
            <a:r>
              <a:rPr lang="en-US" sz="5200" b="1" dirty="0">
                <a:solidFill>
                  <a:srgbClr val="C00000"/>
                </a:solidFill>
                <a:effectLst>
                  <a:outerShdw blurRad="38100" dist="38100" dir="2700000" algn="tl">
                    <a:srgbClr val="000000">
                      <a:alpha val="43137"/>
                    </a:srgbClr>
                  </a:outerShdw>
                </a:effectLst>
              </a:rPr>
              <a:t>International Herbal Symposium</a:t>
            </a:r>
          </a:p>
          <a:p>
            <a:pPr algn="ctr"/>
            <a:r>
              <a:rPr lang="en-US" sz="5200" b="1" dirty="0">
                <a:solidFill>
                  <a:srgbClr val="C00000"/>
                </a:solidFill>
                <a:effectLst>
                  <a:outerShdw blurRad="38100" dist="38100" dir="2700000" algn="tl">
                    <a:srgbClr val="000000">
                      <a:alpha val="43137"/>
                    </a:srgbClr>
                  </a:outerShdw>
                </a:effectLst>
              </a:rPr>
              <a:t>June 10-13 2021</a:t>
            </a:r>
          </a:p>
          <a:p>
            <a:pPr algn="ctr"/>
            <a:r>
              <a:rPr lang="en-US" sz="4700" b="1" dirty="0">
                <a:solidFill>
                  <a:srgbClr val="C00000"/>
                </a:solidFill>
                <a:effectLst>
                  <a:outerShdw blurRad="38100" dist="38100" dir="2700000" algn="tl">
                    <a:srgbClr val="000000">
                      <a:alpha val="43137"/>
                    </a:srgbClr>
                  </a:outerShdw>
                </a:effectLst>
              </a:rPr>
              <a:t>Virtual Presentation</a:t>
            </a:r>
            <a:br>
              <a:rPr lang="en-US" sz="4700" b="1" dirty="0">
                <a:solidFill>
                  <a:srgbClr val="C00000"/>
                </a:solidFill>
                <a:effectLst>
                  <a:outerShdw blurRad="38100" dist="38100" dir="2700000" algn="tl">
                    <a:srgbClr val="000000">
                      <a:alpha val="43137"/>
                    </a:srgbClr>
                  </a:outerShdw>
                </a:effectLst>
              </a:rPr>
            </a:br>
            <a:br>
              <a:rPr lang="en-US" b="1" dirty="0">
                <a:solidFill>
                  <a:srgbClr val="C00000"/>
                </a:solidFill>
                <a:effectLst>
                  <a:outerShdw blurRad="38100" dist="38100" dir="2700000" algn="tl">
                    <a:srgbClr val="000000">
                      <a:alpha val="43137"/>
                    </a:srgbClr>
                  </a:outerShdw>
                </a:effectLst>
              </a:rPr>
            </a:br>
            <a:endParaRPr lang="en-US" b="1" dirty="0">
              <a:solidFill>
                <a:srgbClr val="C00000"/>
              </a:solidFill>
              <a:effectLst>
                <a:outerShdw blurRad="38100" dist="38100" dir="2700000" algn="tl">
                  <a:srgbClr val="000000">
                    <a:alpha val="43137"/>
                  </a:srgbClr>
                </a:outerShdw>
              </a:effectLst>
            </a:endParaRPr>
          </a:p>
          <a:p>
            <a:r>
              <a:rPr lang="en-US" b="1" dirty="0">
                <a:solidFill>
                  <a:srgbClr val="C00000"/>
                </a:solidFill>
                <a:effectLst>
                  <a:outerShdw blurRad="38100" dist="38100" dir="2700000" algn="tl">
                    <a:srgbClr val="000000">
                      <a:alpha val="43137"/>
                    </a:srgbClr>
                  </a:outerShdw>
                </a:effectLst>
              </a:rPr>
              <a:t>Diane M. Miller JD</a:t>
            </a:r>
            <a:br>
              <a:rPr lang="en-US" b="1" dirty="0">
                <a:solidFill>
                  <a:srgbClr val="C00000"/>
                </a:solidFill>
                <a:effectLst>
                  <a:outerShdw blurRad="38100" dist="38100" dir="2700000" algn="tl">
                    <a:srgbClr val="000000">
                      <a:alpha val="43137"/>
                    </a:srgbClr>
                  </a:outerShdw>
                </a:effectLst>
              </a:rPr>
            </a:br>
            <a:r>
              <a:rPr lang="en-US" b="1" dirty="0">
                <a:solidFill>
                  <a:srgbClr val="C00000"/>
                </a:solidFill>
                <a:effectLst>
                  <a:outerShdw blurRad="38100" dist="38100" dir="2700000" algn="tl">
                    <a:srgbClr val="000000">
                      <a:alpha val="43137"/>
                    </a:srgbClr>
                  </a:outerShdw>
                </a:effectLst>
              </a:rPr>
              <a:t>Director of Law and Public Policy</a:t>
            </a:r>
          </a:p>
          <a:p>
            <a:r>
              <a:rPr lang="en-US" b="1" dirty="0">
                <a:solidFill>
                  <a:srgbClr val="C00000"/>
                </a:solidFill>
                <a:effectLst>
                  <a:outerShdw blurRad="38100" dist="38100" dir="2700000" algn="tl">
                    <a:srgbClr val="000000">
                      <a:alpha val="43137"/>
                    </a:srgbClr>
                  </a:outerShdw>
                </a:effectLst>
              </a:rPr>
              <a:t>National Health Freedom Coalition</a:t>
            </a:r>
          </a:p>
          <a:p>
            <a:endParaRPr lang="en-US" dirty="0"/>
          </a:p>
        </p:txBody>
      </p:sp>
    </p:spTree>
    <p:extLst>
      <p:ext uri="{BB962C8B-B14F-4D97-AF65-F5344CB8AC3E}">
        <p14:creationId xmlns:p14="http://schemas.microsoft.com/office/powerpoint/2010/main" val="1798923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990600" y="463620"/>
            <a:ext cx="7010400" cy="1700748"/>
          </a:xfrm>
        </p:spPr>
        <p:txBody>
          <a:bodyPr>
            <a:normAutofit fontScale="90000"/>
          </a:bodyPr>
          <a:lstStyle/>
          <a:p>
            <a:pPr algn="ctr" eaLnBrk="1" hangingPunct="1">
              <a:defRPr/>
            </a:pPr>
            <a:r>
              <a:rPr lang="en-US" sz="4800" b="1" dirty="0">
                <a:solidFill>
                  <a:srgbClr val="CC0000"/>
                </a:solidFill>
                <a:effectLst>
                  <a:outerShdw blurRad="38100" dist="38100" dir="2700000" algn="tl">
                    <a:srgbClr val="000000">
                      <a:alpha val="43137"/>
                    </a:srgbClr>
                  </a:outerShdw>
                </a:effectLst>
              </a:rPr>
              <a:t>State of Maine</a:t>
            </a:r>
            <a:br>
              <a:rPr lang="en-US" sz="4800" b="1" dirty="0">
                <a:solidFill>
                  <a:srgbClr val="CC0000"/>
                </a:solidFill>
                <a:effectLst>
                  <a:outerShdw blurRad="38100" dist="38100" dir="2700000" algn="tl">
                    <a:srgbClr val="000000">
                      <a:alpha val="43137"/>
                    </a:srgbClr>
                  </a:outerShdw>
                </a:effectLst>
              </a:rPr>
            </a:br>
            <a:r>
              <a:rPr lang="en-US" sz="4800" b="1" dirty="0">
                <a:solidFill>
                  <a:srgbClr val="CC0000"/>
                </a:solidFill>
                <a:effectLst>
                  <a:outerShdw blurRad="38100" dist="38100" dir="2700000" algn="tl">
                    <a:srgbClr val="000000">
                      <a:alpha val="43137"/>
                    </a:srgbClr>
                  </a:outerShdw>
                </a:effectLst>
              </a:rPr>
              <a:t>Practice of Medicine Defined</a:t>
            </a:r>
            <a:endParaRPr lang="en-US" sz="4800" b="1" dirty="0">
              <a:solidFill>
                <a:srgbClr val="C00000"/>
              </a:solidFill>
              <a:effectLst>
                <a:outerShdw blurRad="38100" dist="38100" dir="2700000" algn="tl">
                  <a:srgbClr val="000000"/>
                </a:outerShdw>
              </a:effectLst>
              <a:cs typeface="Times New Roman" pitchFamily="18" charset="0"/>
            </a:endParaRPr>
          </a:p>
        </p:txBody>
      </p:sp>
      <p:sp>
        <p:nvSpPr>
          <p:cNvPr id="93187" name="Rectangle 3"/>
          <p:cNvSpPr>
            <a:spLocks noGrp="1" noChangeArrowheads="1"/>
          </p:cNvSpPr>
          <p:nvPr>
            <p:ph idx="1"/>
          </p:nvPr>
        </p:nvSpPr>
        <p:spPr>
          <a:xfrm>
            <a:off x="685800" y="2553286"/>
            <a:ext cx="7772400" cy="3581400"/>
          </a:xfrm>
        </p:spPr>
        <p:txBody>
          <a:bodyPr/>
          <a:lstStyle/>
          <a:p>
            <a:pPr eaLnBrk="1" hangingPunct="1">
              <a:buFontTx/>
              <a:buNone/>
            </a:pPr>
            <a:r>
              <a:rPr lang="en-US" sz="4000" b="1" dirty="0">
                <a:cs typeface="Times New Roman" pitchFamily="18" charset="0"/>
              </a:rPr>
              <a:t>  </a:t>
            </a:r>
            <a:endParaRPr lang="en-US" sz="1800" b="1" dirty="0">
              <a:cs typeface="Times New Roman" pitchFamily="18" charset="0"/>
            </a:endParaRPr>
          </a:p>
        </p:txBody>
      </p:sp>
      <p:sp>
        <p:nvSpPr>
          <p:cNvPr id="861188" name="Rectangle 4"/>
          <p:cNvSpPr>
            <a:spLocks noChangeArrowheads="1"/>
          </p:cNvSpPr>
          <p:nvPr/>
        </p:nvSpPr>
        <p:spPr bwMode="auto">
          <a:xfrm>
            <a:off x="990600" y="2362200"/>
            <a:ext cx="7467600" cy="4232954"/>
          </a:xfrm>
          <a:prstGeom prst="rect">
            <a:avLst/>
          </a:prstGeom>
          <a:noFill/>
          <a:ln w="9525">
            <a:noFill/>
            <a:miter lim="800000"/>
            <a:headEnd/>
            <a:tailEnd/>
          </a:ln>
          <a:effectLst/>
        </p:spPr>
        <p:txBody>
          <a:bodyPr wrap="square">
            <a:spAutoFit/>
          </a:bodyPr>
          <a:lstStyle/>
          <a:p>
            <a:pPr marL="0" marR="0">
              <a:lnSpc>
                <a:spcPct val="107000"/>
              </a:lnSpc>
              <a:spcBef>
                <a:spcPts val="0"/>
              </a:spcBef>
              <a:spcAft>
                <a:spcPts val="800"/>
              </a:spcAft>
            </a:pPr>
            <a:r>
              <a:rPr lang="en-US" sz="2400" b="1" i="1" kern="1200" dirty="0">
                <a:solidFill>
                  <a:srgbClr val="002060"/>
                </a:solidFill>
                <a:effectLst/>
                <a:latin typeface="Constantia" panose="02030602050306030303" pitchFamily="18" charset="0"/>
                <a:ea typeface="+mn-ea"/>
                <a:cs typeface="Times New Roman" panose="02020603050405020304" pitchFamily="18" charset="0"/>
              </a:rPr>
              <a:t>“…diagnosing, </a:t>
            </a:r>
            <a:r>
              <a:rPr lang="en-US" sz="2400" b="1" i="1" kern="1200" dirty="0">
                <a:solidFill>
                  <a:srgbClr val="CC0000"/>
                </a:solidFill>
                <a:effectLst/>
                <a:latin typeface="Constantia" panose="02030602050306030303" pitchFamily="18" charset="0"/>
                <a:ea typeface="+mn-ea"/>
                <a:cs typeface="Times New Roman" panose="02020603050405020304" pitchFamily="18" charset="0"/>
              </a:rPr>
              <a:t>relieving in any degree </a:t>
            </a:r>
            <a:r>
              <a:rPr lang="en-US" sz="2400" b="1" i="1" kern="1200" dirty="0">
                <a:solidFill>
                  <a:srgbClr val="002060"/>
                </a:solidFill>
                <a:effectLst/>
                <a:latin typeface="Constantia" panose="02030602050306030303" pitchFamily="18" charset="0"/>
                <a:ea typeface="+mn-ea"/>
                <a:cs typeface="Times New Roman" panose="02020603050405020304" pitchFamily="18" charset="0"/>
              </a:rPr>
              <a:t>or curing, or professing or attempting to diagnose, relieve or cure a human disease, ailment, defect or complaint, whether physical or mental, or of physical and mental origin, by attendance or by advice, or by prescribing or furnishing a drug, medicine, appliance, manipulation, method or a therapeutic agent whatsoever or in any other manner unless otherwise provided by statutes of this State				</a:t>
            </a:r>
            <a:r>
              <a:rPr lang="en-US" sz="1200" b="1" dirty="0">
                <a:solidFill>
                  <a:srgbClr val="002060"/>
                </a:solidFill>
                <a:cs typeface="Times New Roman" pitchFamily="18" charset="0"/>
              </a:rPr>
              <a:t>ME  Title 32, Chapter 48		</a:t>
            </a:r>
          </a:p>
        </p:txBody>
      </p:sp>
    </p:spTree>
    <p:extLst>
      <p:ext uri="{BB962C8B-B14F-4D97-AF65-F5344CB8AC3E}">
        <p14:creationId xmlns:p14="http://schemas.microsoft.com/office/powerpoint/2010/main" val="1295883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419100" y="533400"/>
            <a:ext cx="8305800" cy="1447800"/>
          </a:xfrm>
        </p:spPr>
        <p:txBody>
          <a:bodyPr>
            <a:normAutofit fontScale="90000"/>
          </a:bodyPr>
          <a:lstStyle/>
          <a:p>
            <a:pPr algn="ctr" eaLnBrk="1" hangingPunct="1">
              <a:defRPr/>
            </a:pPr>
            <a:r>
              <a:rPr lang="en-US" sz="4800" b="1" dirty="0">
                <a:solidFill>
                  <a:srgbClr val="C00000"/>
                </a:solidFill>
                <a:effectLst>
                  <a:outerShdw blurRad="38100" dist="38100" dir="2700000" algn="tl">
                    <a:srgbClr val="000000">
                      <a:alpha val="43137"/>
                    </a:srgbClr>
                  </a:outerShdw>
                </a:effectLst>
                <a:cs typeface="Times New Roman" pitchFamily="18" charset="0"/>
              </a:rPr>
              <a:t>State of Wisconsin</a:t>
            </a:r>
            <a:br>
              <a:rPr lang="en-US" sz="4800" b="1" dirty="0">
                <a:solidFill>
                  <a:srgbClr val="C00000"/>
                </a:solidFill>
                <a:effectLst>
                  <a:outerShdw blurRad="38100" dist="38100" dir="2700000" algn="tl">
                    <a:srgbClr val="000000">
                      <a:alpha val="43137"/>
                    </a:srgbClr>
                  </a:outerShdw>
                </a:effectLst>
                <a:cs typeface="Times New Roman" pitchFamily="18" charset="0"/>
              </a:rPr>
            </a:br>
            <a:r>
              <a:rPr lang="en-US" sz="4800" b="1" dirty="0">
                <a:solidFill>
                  <a:srgbClr val="C00000"/>
                </a:solidFill>
                <a:effectLst>
                  <a:outerShdw blurRad="38100" dist="38100" dir="2700000" algn="tl">
                    <a:srgbClr val="000000">
                      <a:alpha val="43137"/>
                    </a:srgbClr>
                  </a:outerShdw>
                </a:effectLst>
                <a:cs typeface="Times New Roman" pitchFamily="18" charset="0"/>
              </a:rPr>
              <a:t>Practice of Medicine Defined</a:t>
            </a:r>
          </a:p>
        </p:txBody>
      </p:sp>
      <p:sp>
        <p:nvSpPr>
          <p:cNvPr id="861188" name="Rectangle 4"/>
          <p:cNvSpPr>
            <a:spLocks noChangeArrowheads="1"/>
          </p:cNvSpPr>
          <p:nvPr/>
        </p:nvSpPr>
        <p:spPr bwMode="auto">
          <a:xfrm>
            <a:off x="990601" y="2112606"/>
            <a:ext cx="7467600" cy="4708981"/>
          </a:xfrm>
          <a:prstGeom prst="rect">
            <a:avLst/>
          </a:prstGeom>
          <a:noFill/>
          <a:ln w="9525">
            <a:noFill/>
            <a:miter lim="800000"/>
            <a:headEnd/>
            <a:tailEnd/>
          </a:ln>
          <a:effectLst/>
        </p:spPr>
        <p:txBody>
          <a:bodyPr wrap="square">
            <a:spAutoFit/>
          </a:bodyPr>
          <a:lstStyle/>
          <a:p>
            <a:r>
              <a:rPr lang="en-US" sz="2000" b="1" i="1" dirty="0">
                <a:solidFill>
                  <a:srgbClr val="002060"/>
                </a:solidFill>
                <a:cs typeface="Times New Roman" pitchFamily="18" charset="0"/>
              </a:rPr>
              <a:t>“</a:t>
            </a:r>
            <a:r>
              <a:rPr lang="en-US" sz="2000" b="1" i="1" dirty="0">
                <a:solidFill>
                  <a:srgbClr val="002060"/>
                </a:solidFill>
              </a:rPr>
              <a:t>…(a) To examine into the fact, condition or cause of human health or disease, or to treat, operate, prescribe or advise for the same, </a:t>
            </a:r>
            <a:r>
              <a:rPr lang="en-US" sz="2000" b="1" i="1" dirty="0">
                <a:solidFill>
                  <a:srgbClr val="C00000"/>
                </a:solidFill>
              </a:rPr>
              <a:t>by any means or instrumentality. </a:t>
            </a:r>
          </a:p>
          <a:p>
            <a:endParaRPr lang="en-US" sz="2000" b="1" i="1" dirty="0">
              <a:solidFill>
                <a:srgbClr val="002060"/>
              </a:solidFill>
            </a:endParaRPr>
          </a:p>
          <a:p>
            <a:r>
              <a:rPr lang="en-US" sz="2000" b="1" i="1" dirty="0">
                <a:solidFill>
                  <a:srgbClr val="002060"/>
                </a:solidFill>
              </a:rPr>
              <a:t>(b) To apply principles or techniques of medical sciences in the diagnosis or prevention of any of the conditions described in par. </a:t>
            </a:r>
            <a:r>
              <a:rPr lang="en-US" sz="2000" b="1" i="1" dirty="0">
                <a:solidFill>
                  <a:srgbClr val="002060"/>
                </a:solidFill>
                <a:hlinkClick r:id="rId3" tooltip="Statutes 448.01(9)(a)">
                  <a:extLst>
                    <a:ext uri="{A12FA001-AC4F-418D-AE19-62706E023703}">
                      <ahyp:hlinkClr xmlns:ahyp="http://schemas.microsoft.com/office/drawing/2018/hyperlinkcolor" val="tx"/>
                    </a:ext>
                  </a:extLst>
                </a:hlinkClick>
              </a:rPr>
              <a:t>(a)</a:t>
            </a:r>
            <a:r>
              <a:rPr lang="en-US" sz="2000" b="1" i="1" dirty="0">
                <a:solidFill>
                  <a:srgbClr val="002060"/>
                </a:solidFill>
              </a:rPr>
              <a:t> and in sub. </a:t>
            </a:r>
            <a:r>
              <a:rPr lang="en-US" sz="2000" b="1" i="1" dirty="0">
                <a:solidFill>
                  <a:srgbClr val="002060"/>
                </a:solidFill>
                <a:hlinkClick r:id="rId4" tooltip="Statutes 448.01(2)">
                  <a:extLst>
                    <a:ext uri="{A12FA001-AC4F-418D-AE19-62706E023703}">
                      <ahyp:hlinkClr xmlns:ahyp="http://schemas.microsoft.com/office/drawing/2018/hyperlinkcolor" val="tx"/>
                    </a:ext>
                  </a:extLst>
                </a:hlinkClick>
              </a:rPr>
              <a:t>(2)</a:t>
            </a:r>
            <a:r>
              <a:rPr lang="en-US" sz="2000" b="1" i="1" dirty="0">
                <a:solidFill>
                  <a:srgbClr val="002060"/>
                </a:solidFill>
              </a:rPr>
              <a:t>.</a:t>
            </a:r>
          </a:p>
          <a:p>
            <a:endParaRPr lang="en-US" sz="2000" b="1" i="1" dirty="0">
              <a:solidFill>
                <a:srgbClr val="002060"/>
              </a:solidFill>
            </a:endParaRPr>
          </a:p>
          <a:p>
            <a:r>
              <a:rPr lang="en-US" sz="2000" b="1" i="1" dirty="0">
                <a:solidFill>
                  <a:srgbClr val="002060"/>
                </a:solidFill>
              </a:rPr>
              <a:t>(c) To penetrate, pierce or sever the tissues of a human being. </a:t>
            </a:r>
          </a:p>
          <a:p>
            <a:endParaRPr lang="en-US" sz="2000" b="1" i="1" dirty="0">
              <a:solidFill>
                <a:srgbClr val="002060"/>
              </a:solidFill>
            </a:endParaRPr>
          </a:p>
          <a:p>
            <a:r>
              <a:rPr lang="en-US" sz="2000" b="1" i="1" dirty="0">
                <a:solidFill>
                  <a:srgbClr val="002060"/>
                </a:solidFill>
              </a:rPr>
              <a:t>(d) To offer, undertake, attempt or do or hold oneself out in any manner as able to do any of the acts described in this subsection.”</a:t>
            </a:r>
          </a:p>
          <a:p>
            <a:r>
              <a:rPr lang="en-US" sz="2000" b="1" i="1" dirty="0">
                <a:solidFill>
                  <a:srgbClr val="002060"/>
                </a:solidFill>
              </a:rPr>
              <a:t>				</a:t>
            </a:r>
            <a:r>
              <a:rPr lang="en-US" sz="2000" dirty="0">
                <a:solidFill>
                  <a:srgbClr val="002060"/>
                </a:solidFill>
              </a:rPr>
              <a:t>	WI Stat. 448.01 (9) </a:t>
            </a:r>
          </a:p>
          <a:p>
            <a:pPr fontAlgn="base">
              <a:spcBef>
                <a:spcPct val="0"/>
              </a:spcBef>
              <a:spcAft>
                <a:spcPct val="0"/>
              </a:spcAft>
              <a:defRPr/>
            </a:pPr>
            <a:r>
              <a:rPr lang="en-US" sz="2000" b="1" dirty="0">
                <a:solidFill>
                  <a:srgbClr val="002060"/>
                </a:solidFill>
                <a:cs typeface="Times New Roman" pitchFamily="18" charset="0"/>
              </a:rPr>
              <a:t>	</a:t>
            </a:r>
            <a:r>
              <a:rPr lang="en-US" sz="1200" b="1" dirty="0">
                <a:solidFill>
                  <a:srgbClr val="002060"/>
                </a:solidFill>
                <a:cs typeface="Times New Roman" pitchFamily="18" charset="0"/>
              </a:rPr>
              <a:t>			</a:t>
            </a:r>
            <a:r>
              <a:rPr lang="en-US" sz="1200" b="1" dirty="0">
                <a:solidFill>
                  <a:srgbClr val="006600"/>
                </a:solidFill>
                <a:cs typeface="Times New Roman" pitchFamily="18" charset="0"/>
              </a:rPr>
              <a:t>		</a:t>
            </a:r>
          </a:p>
        </p:txBody>
      </p:sp>
    </p:spTree>
    <p:extLst>
      <p:ext uri="{BB962C8B-B14F-4D97-AF65-F5344CB8AC3E}">
        <p14:creationId xmlns:p14="http://schemas.microsoft.com/office/powerpoint/2010/main" val="395539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732692" y="838200"/>
            <a:ext cx="7877908" cy="1412414"/>
          </a:xfrm>
        </p:spPr>
        <p:txBody>
          <a:bodyPr>
            <a:normAutofit fontScale="90000"/>
          </a:bodyPr>
          <a:lstStyle/>
          <a:p>
            <a:pPr algn="ctr" eaLnBrk="1" hangingPunct="1">
              <a:defRPr/>
            </a:pPr>
            <a:r>
              <a:rPr lang="en-US" sz="4800" b="1" dirty="0">
                <a:solidFill>
                  <a:srgbClr val="C00000"/>
                </a:solidFill>
                <a:effectLst>
                  <a:outerShdw blurRad="38100" dist="38100" dir="2700000" algn="tl">
                    <a:srgbClr val="000000">
                      <a:alpha val="43137"/>
                    </a:srgbClr>
                  </a:outerShdw>
                </a:effectLst>
                <a:cs typeface="Times New Roman" pitchFamily="18" charset="0"/>
              </a:rPr>
              <a:t>Commonwealth of Massachusetts</a:t>
            </a:r>
            <a:br>
              <a:rPr lang="en-US" sz="4800" b="1" dirty="0">
                <a:solidFill>
                  <a:srgbClr val="C00000"/>
                </a:solidFill>
                <a:effectLst>
                  <a:outerShdw blurRad="38100" dist="38100" dir="2700000" algn="tl">
                    <a:srgbClr val="000000">
                      <a:alpha val="43137"/>
                    </a:srgbClr>
                  </a:outerShdw>
                </a:effectLst>
                <a:cs typeface="Times New Roman" pitchFamily="18" charset="0"/>
              </a:rPr>
            </a:br>
            <a:r>
              <a:rPr lang="en-US" sz="4800" b="1" dirty="0">
                <a:solidFill>
                  <a:srgbClr val="C00000"/>
                </a:solidFill>
                <a:effectLst>
                  <a:outerShdw blurRad="38100" dist="38100" dir="2700000" algn="tl">
                    <a:srgbClr val="000000">
                      <a:alpha val="43137"/>
                    </a:srgbClr>
                  </a:outerShdw>
                </a:effectLst>
                <a:cs typeface="Times New Roman" pitchFamily="18" charset="0"/>
              </a:rPr>
              <a:t>Practice of Medicine Defined</a:t>
            </a:r>
          </a:p>
        </p:txBody>
      </p:sp>
      <p:sp>
        <p:nvSpPr>
          <p:cNvPr id="3" name="Content Placeholder 2">
            <a:extLst>
              <a:ext uri="{FF2B5EF4-FFF2-40B4-BE49-F238E27FC236}">
                <a16:creationId xmlns:a16="http://schemas.microsoft.com/office/drawing/2014/main" id="{DE07DA29-FB72-408B-A06D-C90A9A49E0F8}"/>
              </a:ext>
            </a:extLst>
          </p:cNvPr>
          <p:cNvSpPr>
            <a:spLocks noGrp="1"/>
          </p:cNvSpPr>
          <p:nvPr>
            <p:ph idx="1"/>
          </p:nvPr>
        </p:nvSpPr>
        <p:spPr>
          <a:xfrm>
            <a:off x="732692" y="2514600"/>
            <a:ext cx="7678615" cy="3886200"/>
          </a:xfrm>
        </p:spPr>
        <p:txBody>
          <a:bodyPr>
            <a:normAutofit lnSpcReduction="10000"/>
          </a:bodyPr>
          <a:lstStyle/>
          <a:p>
            <a:pPr marL="0" marR="0">
              <a:spcBef>
                <a:spcPts val="530"/>
              </a:spcBef>
              <a:spcAft>
                <a:spcPts val="0"/>
              </a:spcAft>
            </a:pPr>
            <a:r>
              <a:rPr lang="en-US" sz="2300" b="1" i="1" kern="1200" dirty="0">
                <a:solidFill>
                  <a:srgbClr val="002060"/>
                </a:solidFill>
                <a:effectLst/>
                <a:latin typeface="Constantia" panose="02030602050306030303" pitchFamily="18" charset="0"/>
                <a:ea typeface="+mn-ea"/>
                <a:cs typeface="+mn-cs"/>
              </a:rPr>
              <a:t>“…The purpose or reasonably foreseeable effect of which is </a:t>
            </a:r>
            <a:r>
              <a:rPr lang="en-US" sz="2300" b="1" i="1" kern="1200" dirty="0">
                <a:solidFill>
                  <a:srgbClr val="C00000"/>
                </a:solidFill>
                <a:effectLst/>
                <a:latin typeface="Constantia" panose="02030602050306030303" pitchFamily="18" charset="0"/>
                <a:ea typeface="+mn-ea"/>
                <a:cs typeface="+mn-cs"/>
              </a:rPr>
              <a:t>to encourage the reliance of another person upon an individual's knowledge or skill </a:t>
            </a:r>
            <a:r>
              <a:rPr lang="en-US" sz="2300" b="1" i="1" kern="1200" dirty="0">
                <a:solidFill>
                  <a:srgbClr val="002060"/>
                </a:solidFill>
                <a:effectLst/>
                <a:latin typeface="Constantia" panose="02030602050306030303" pitchFamily="18" charset="0"/>
                <a:ea typeface="+mn-ea"/>
                <a:cs typeface="+mn-cs"/>
              </a:rPr>
              <a:t>in the maintenance of human health by the prevention, alleviation, or cure of disease, and involving or reasonably thought to involve an assumption of responsibility for the other person's physical or mental well being:  diagnosis, treatment, use of instruments or other devices, or the prescribing, administering, dispensing or distributing of drugs for the relief of diseases or adverse physical or mental conditions.” </a:t>
            </a:r>
            <a:r>
              <a:rPr lang="en-US" sz="2300" b="1" i="1" dirty="0">
                <a:solidFill>
                  <a:srgbClr val="002060"/>
                </a:solidFill>
              </a:rPr>
              <a:t>							CMR 243</a:t>
            </a:r>
          </a:p>
          <a:p>
            <a:endParaRPr lang="en-US" dirty="0"/>
          </a:p>
        </p:txBody>
      </p:sp>
    </p:spTree>
    <p:extLst>
      <p:ext uri="{BB962C8B-B14F-4D97-AF65-F5344CB8AC3E}">
        <p14:creationId xmlns:p14="http://schemas.microsoft.com/office/powerpoint/2010/main" val="524727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1676400"/>
          </a:xfrm>
          <a:noFill/>
        </p:spPr>
        <p:txBody>
          <a:bodyPr>
            <a:normAutofit fontScale="90000"/>
          </a:bodyPr>
          <a:lstStyle/>
          <a:p>
            <a:pPr algn="ctr"/>
            <a:r>
              <a:rPr lang="en-US" b="1" dirty="0">
                <a:solidFill>
                  <a:srgbClr val="C00000"/>
                </a:solidFill>
                <a:effectLst>
                  <a:outerShdw blurRad="38100" dist="38100" dir="2700000" algn="tl">
                    <a:srgbClr val="000000">
                      <a:alpha val="43137"/>
                    </a:srgbClr>
                  </a:outerShdw>
                </a:effectLst>
              </a:rPr>
              <a:t>State of Maryland</a:t>
            </a:r>
            <a:br>
              <a:rPr lang="en-US" b="1" dirty="0">
                <a:solidFill>
                  <a:srgbClr val="C00000"/>
                </a:solidFill>
                <a:effectLst>
                  <a:outerShdw blurRad="38100" dist="38100" dir="2700000" algn="tl">
                    <a:srgbClr val="000000">
                      <a:alpha val="43137"/>
                    </a:srgbClr>
                  </a:outerShdw>
                </a:effectLst>
              </a:rPr>
            </a:br>
            <a:r>
              <a:rPr lang="en-US" b="1" dirty="0">
                <a:solidFill>
                  <a:srgbClr val="C00000"/>
                </a:solidFill>
                <a:effectLst>
                  <a:outerShdw blurRad="38100" dist="38100" dir="2700000" algn="tl">
                    <a:srgbClr val="000000">
                      <a:alpha val="43137"/>
                    </a:srgbClr>
                  </a:outerShdw>
                </a:effectLst>
              </a:rPr>
              <a:t>Practice of Naturopathic Medicine</a:t>
            </a:r>
          </a:p>
        </p:txBody>
      </p:sp>
      <p:sp>
        <p:nvSpPr>
          <p:cNvPr id="4" name="Rectangle 3">
            <a:extLst>
              <a:ext uri="{FF2B5EF4-FFF2-40B4-BE49-F238E27FC236}">
                <a16:creationId xmlns:a16="http://schemas.microsoft.com/office/drawing/2014/main" id="{48908279-C1D9-491C-BE96-FAD85E3E901B}"/>
              </a:ext>
            </a:extLst>
          </p:cNvPr>
          <p:cNvSpPr/>
          <p:nvPr/>
        </p:nvSpPr>
        <p:spPr>
          <a:xfrm>
            <a:off x="647700" y="2325479"/>
            <a:ext cx="7962900" cy="4524315"/>
          </a:xfrm>
          <a:prstGeom prst="rect">
            <a:avLst/>
          </a:prstGeom>
        </p:spPr>
        <p:txBody>
          <a:bodyPr wrap="square">
            <a:spAutoFit/>
          </a:bodyPr>
          <a:lstStyle/>
          <a:p>
            <a:r>
              <a:rPr lang="en-US" sz="2400" b="1" dirty="0">
                <a:solidFill>
                  <a:srgbClr val="006600"/>
                </a:solidFill>
              </a:rPr>
              <a:t> </a:t>
            </a:r>
            <a:r>
              <a:rPr lang="en-US" sz="2400" b="1" i="1" dirty="0">
                <a:solidFill>
                  <a:srgbClr val="000066"/>
                </a:solidFill>
              </a:rPr>
              <a:t>(g) (1)   “Naturopathic medicine” means </a:t>
            </a:r>
            <a:r>
              <a:rPr lang="en-US" sz="2400" b="1" i="1" dirty="0">
                <a:solidFill>
                  <a:srgbClr val="C00000"/>
                </a:solidFill>
              </a:rPr>
              <a:t>the prevention, diagnosis, and treatment of human health conditions, injury, and disease using only patient education and naturopathic therapies and therapeutic substances </a:t>
            </a:r>
            <a:r>
              <a:rPr lang="en-US" sz="2400" b="1" i="1" dirty="0">
                <a:solidFill>
                  <a:srgbClr val="000066"/>
                </a:solidFill>
              </a:rPr>
              <a:t>recognized by the Council of Naturopathic Medical Education.</a:t>
            </a:r>
          </a:p>
          <a:p>
            <a:endParaRPr lang="en-US" sz="2400" b="1" i="1" dirty="0">
              <a:solidFill>
                <a:srgbClr val="000066"/>
              </a:solidFill>
            </a:endParaRPr>
          </a:p>
          <a:p>
            <a:r>
              <a:rPr lang="en-US" sz="2400" b="1" i="1" dirty="0">
                <a:solidFill>
                  <a:srgbClr val="000066"/>
                </a:solidFill>
              </a:rPr>
              <a:t>(2)  …	(iii)   The practice of the </a:t>
            </a:r>
            <a:r>
              <a:rPr lang="en-US" sz="2400" b="1" i="1" dirty="0">
                <a:solidFill>
                  <a:srgbClr val="C00000"/>
                </a:solidFill>
              </a:rPr>
              <a:t>material sciences of healing, including nutrition, phytotherapy, treatment by natural substances, and external applications.</a:t>
            </a:r>
            <a:r>
              <a:rPr lang="en-US" sz="2400" b="1" i="1" dirty="0">
                <a:solidFill>
                  <a:srgbClr val="006600"/>
                </a:solidFill>
              </a:rPr>
              <a:t>	</a:t>
            </a:r>
            <a:r>
              <a:rPr lang="en-US" sz="2400" b="1" dirty="0">
                <a:solidFill>
                  <a:srgbClr val="006600"/>
                </a:solidFill>
              </a:rPr>
              <a:t>							</a:t>
            </a:r>
            <a:r>
              <a:rPr lang="en-US" sz="2400" b="1" dirty="0">
                <a:solidFill>
                  <a:srgbClr val="000066"/>
                </a:solidFill>
              </a:rPr>
              <a:t>							§14–5F–01.</a:t>
            </a:r>
          </a:p>
        </p:txBody>
      </p:sp>
    </p:spTree>
    <p:extLst>
      <p:ext uri="{BB962C8B-B14F-4D97-AF65-F5344CB8AC3E}">
        <p14:creationId xmlns:p14="http://schemas.microsoft.com/office/powerpoint/2010/main" val="1728360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1999" cy="1371599"/>
          </a:xfrm>
          <a:noFill/>
        </p:spPr>
        <p:txBody>
          <a:bodyPr>
            <a:normAutofit fontScale="90000"/>
          </a:bodyPr>
          <a:lstStyle/>
          <a:p>
            <a:pPr algn="ctr"/>
            <a:r>
              <a:rPr lang="en-US" b="1" dirty="0">
                <a:solidFill>
                  <a:srgbClr val="C00000"/>
                </a:solidFill>
                <a:effectLst>
                  <a:outerShdw blurRad="38100" dist="38100" dir="2700000" algn="tl">
                    <a:srgbClr val="000000">
                      <a:alpha val="43137"/>
                    </a:srgbClr>
                  </a:outerShdw>
                </a:effectLst>
              </a:rPr>
              <a:t>State of Maryland</a:t>
            </a:r>
            <a:br>
              <a:rPr lang="en-US" b="1" dirty="0">
                <a:solidFill>
                  <a:srgbClr val="C00000"/>
                </a:solidFill>
                <a:effectLst>
                  <a:outerShdw blurRad="38100" dist="38100" dir="2700000" algn="tl">
                    <a:srgbClr val="000000">
                      <a:alpha val="43137"/>
                    </a:srgbClr>
                  </a:outerShdw>
                </a:effectLst>
              </a:rPr>
            </a:br>
            <a:r>
              <a:rPr lang="en-US" b="1" dirty="0">
                <a:solidFill>
                  <a:srgbClr val="C00000"/>
                </a:solidFill>
                <a:effectLst>
                  <a:outerShdw blurRad="38100" dist="38100" dir="2700000" algn="tl">
                    <a:srgbClr val="000000">
                      <a:alpha val="43137"/>
                    </a:srgbClr>
                  </a:outerShdw>
                </a:effectLst>
              </a:rPr>
              <a:t>Naturopathic Medicine Felony</a:t>
            </a:r>
          </a:p>
        </p:txBody>
      </p:sp>
      <p:sp>
        <p:nvSpPr>
          <p:cNvPr id="4" name="Rectangle 3">
            <a:extLst>
              <a:ext uri="{FF2B5EF4-FFF2-40B4-BE49-F238E27FC236}">
                <a16:creationId xmlns:a16="http://schemas.microsoft.com/office/drawing/2014/main" id="{EC34D566-4810-4FC1-9DF8-5C6F204DC0D6}"/>
              </a:ext>
            </a:extLst>
          </p:cNvPr>
          <p:cNvSpPr/>
          <p:nvPr/>
        </p:nvSpPr>
        <p:spPr>
          <a:xfrm>
            <a:off x="685801" y="2057400"/>
            <a:ext cx="7848600" cy="4524315"/>
          </a:xfrm>
          <a:prstGeom prst="rect">
            <a:avLst/>
          </a:prstGeom>
        </p:spPr>
        <p:txBody>
          <a:bodyPr wrap="square">
            <a:spAutoFit/>
          </a:bodyPr>
          <a:lstStyle/>
          <a:p>
            <a:r>
              <a:rPr lang="en-US" sz="2400" b="1" i="1" dirty="0">
                <a:solidFill>
                  <a:srgbClr val="000066"/>
                </a:solidFill>
              </a:rPr>
              <a:t>(a)   Except as otherwise provided in this subtitle, an </a:t>
            </a:r>
            <a:r>
              <a:rPr lang="en-US" sz="2400" b="1" i="1" dirty="0">
                <a:solidFill>
                  <a:srgbClr val="C00000"/>
                </a:solidFill>
              </a:rPr>
              <a:t>individual may not practice, attempt to practice, or offer to practice naturopathic medicine</a:t>
            </a:r>
            <a:r>
              <a:rPr lang="en-US" sz="2400" b="1" i="1" dirty="0">
                <a:solidFill>
                  <a:srgbClr val="FF0000"/>
                </a:solidFill>
              </a:rPr>
              <a:t> </a:t>
            </a:r>
            <a:r>
              <a:rPr lang="en-US" sz="2400" b="1" i="1" dirty="0">
                <a:solidFill>
                  <a:srgbClr val="000066"/>
                </a:solidFill>
              </a:rPr>
              <a:t>in this State without a license.</a:t>
            </a:r>
          </a:p>
          <a:p>
            <a:endParaRPr lang="en-US" sz="2400" b="1" i="1" dirty="0">
              <a:solidFill>
                <a:srgbClr val="000066"/>
              </a:solidFill>
            </a:endParaRPr>
          </a:p>
          <a:p>
            <a:r>
              <a:rPr lang="en-US" sz="2400" b="1" i="1" dirty="0">
                <a:solidFill>
                  <a:srgbClr val="000066"/>
                </a:solidFill>
              </a:rPr>
              <a:t>(b)   An individual who violates this section is </a:t>
            </a:r>
            <a:r>
              <a:rPr lang="en-US" sz="2400" b="1" i="1" dirty="0">
                <a:solidFill>
                  <a:srgbClr val="C00000"/>
                </a:solidFill>
              </a:rPr>
              <a:t>guilty of a felony and on conviction is subject to:</a:t>
            </a:r>
          </a:p>
          <a:p>
            <a:r>
              <a:rPr lang="en-US" sz="2400" b="1" i="1" dirty="0">
                <a:solidFill>
                  <a:srgbClr val="006600"/>
                </a:solidFill>
              </a:rPr>
              <a:t>	</a:t>
            </a:r>
            <a:r>
              <a:rPr lang="en-US" sz="2400" b="1" i="1" dirty="0">
                <a:solidFill>
                  <a:srgbClr val="000066"/>
                </a:solidFill>
              </a:rPr>
              <a:t>(1)   A</a:t>
            </a:r>
            <a:r>
              <a:rPr lang="en-US" sz="2400" b="1" i="1" dirty="0">
                <a:solidFill>
                  <a:srgbClr val="FF0000"/>
                </a:solidFill>
              </a:rPr>
              <a:t> </a:t>
            </a:r>
            <a:r>
              <a:rPr lang="en-US" sz="2400" b="1" i="1" dirty="0">
                <a:solidFill>
                  <a:srgbClr val="C00000"/>
                </a:solidFill>
              </a:rPr>
              <a:t>fine not exceeding $10,000 or imprisonment not exceeding 5 years or both; and</a:t>
            </a:r>
          </a:p>
          <a:p>
            <a:r>
              <a:rPr lang="en-US" sz="2400" b="1" i="1" dirty="0">
                <a:solidFill>
                  <a:srgbClr val="006600"/>
                </a:solidFill>
              </a:rPr>
              <a:t>	</a:t>
            </a:r>
            <a:r>
              <a:rPr lang="en-US" sz="2400" b="1" i="1" dirty="0">
                <a:solidFill>
                  <a:srgbClr val="000066"/>
                </a:solidFill>
              </a:rPr>
              <a:t>(2)   A</a:t>
            </a:r>
            <a:r>
              <a:rPr lang="en-US" sz="2400" b="1" i="1" dirty="0">
                <a:solidFill>
                  <a:srgbClr val="006600"/>
                </a:solidFill>
              </a:rPr>
              <a:t> </a:t>
            </a:r>
            <a:r>
              <a:rPr lang="en-US" sz="2400" b="1" i="1" dirty="0">
                <a:solidFill>
                  <a:srgbClr val="C00000"/>
                </a:solidFill>
              </a:rPr>
              <a:t>civil fine of no more than $50,000 to be levied by the Board.</a:t>
            </a:r>
            <a:r>
              <a:rPr lang="en-US" sz="2400" b="1" i="1" dirty="0">
                <a:solidFill>
                  <a:srgbClr val="006600"/>
                </a:solidFill>
              </a:rPr>
              <a:t>	</a:t>
            </a:r>
            <a:r>
              <a:rPr lang="en-US" sz="2400" b="1" dirty="0">
                <a:solidFill>
                  <a:srgbClr val="006600"/>
                </a:solidFill>
              </a:rPr>
              <a:t>									</a:t>
            </a:r>
            <a:r>
              <a:rPr lang="en-US" sz="2400" b="1" dirty="0">
                <a:solidFill>
                  <a:srgbClr val="000066"/>
                </a:solidFill>
              </a:rPr>
              <a:t>§14–5F–29.  </a:t>
            </a:r>
            <a:endParaRPr lang="en-US" b="1" dirty="0">
              <a:solidFill>
                <a:srgbClr val="FF0000"/>
              </a:solidFill>
            </a:endParaRPr>
          </a:p>
        </p:txBody>
      </p:sp>
    </p:spTree>
    <p:extLst>
      <p:ext uri="{BB962C8B-B14F-4D97-AF65-F5344CB8AC3E}">
        <p14:creationId xmlns:p14="http://schemas.microsoft.com/office/powerpoint/2010/main" val="2872918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a:xfrm>
            <a:off x="381000" y="729175"/>
            <a:ext cx="8305800" cy="1295400"/>
          </a:xfrm>
        </p:spPr>
        <p:txBody>
          <a:bodyPr>
            <a:normAutofit fontScale="90000"/>
          </a:bodyPr>
          <a:lstStyle/>
          <a:p>
            <a:pPr algn="ctr" eaLnBrk="1" hangingPunct="1">
              <a:defRPr/>
            </a:pPr>
            <a:r>
              <a:rPr lang="en-US" sz="4800" b="1" dirty="0">
                <a:solidFill>
                  <a:srgbClr val="C00000"/>
                </a:solidFill>
                <a:effectLst>
                  <a:outerShdw blurRad="38100" dist="38100" dir="2700000" algn="tl">
                    <a:srgbClr val="000000">
                      <a:alpha val="43137"/>
                    </a:srgbClr>
                  </a:outerShdw>
                </a:effectLst>
                <a:cs typeface="Times New Roman" pitchFamily="18" charset="0"/>
              </a:rPr>
              <a:t>Kansas Healing Arts</a:t>
            </a:r>
            <a:br>
              <a:rPr lang="en-US" sz="4800" b="1" dirty="0">
                <a:solidFill>
                  <a:srgbClr val="C00000"/>
                </a:solidFill>
                <a:effectLst>
                  <a:outerShdw blurRad="38100" dist="38100" dir="2700000" algn="tl">
                    <a:srgbClr val="000000">
                      <a:alpha val="43137"/>
                    </a:srgbClr>
                  </a:outerShdw>
                </a:effectLst>
                <a:cs typeface="Times New Roman" pitchFamily="18" charset="0"/>
              </a:rPr>
            </a:br>
            <a:r>
              <a:rPr lang="en-US" sz="4800" b="1" dirty="0">
                <a:solidFill>
                  <a:srgbClr val="C00000"/>
                </a:solidFill>
                <a:effectLst>
                  <a:outerShdw blurRad="38100" dist="38100" dir="2700000" algn="tl">
                    <a:srgbClr val="000000">
                      <a:alpha val="43137"/>
                    </a:srgbClr>
                  </a:outerShdw>
                </a:effectLst>
                <a:cs typeface="Times New Roman" pitchFamily="18" charset="0"/>
              </a:rPr>
              <a:t>Not a Natural Right</a:t>
            </a:r>
          </a:p>
        </p:txBody>
      </p:sp>
      <p:sp>
        <p:nvSpPr>
          <p:cNvPr id="108547" name="Rectangle 3"/>
          <p:cNvSpPr>
            <a:spLocks noGrp="1" noChangeArrowheads="1"/>
          </p:cNvSpPr>
          <p:nvPr>
            <p:ph idx="1"/>
          </p:nvPr>
        </p:nvSpPr>
        <p:spPr>
          <a:xfrm>
            <a:off x="685800" y="2133600"/>
            <a:ext cx="7772400" cy="3962400"/>
          </a:xfrm>
        </p:spPr>
        <p:txBody>
          <a:bodyPr/>
          <a:lstStyle/>
          <a:p>
            <a:pPr eaLnBrk="1" hangingPunct="1">
              <a:buFontTx/>
              <a:buNone/>
            </a:pPr>
            <a:r>
              <a:rPr lang="en-US" altLang="en-US" sz="4000" b="1" dirty="0">
                <a:cs typeface="Times New Roman" pitchFamily="18" charset="0"/>
              </a:rPr>
              <a:t>  </a:t>
            </a:r>
            <a:endParaRPr lang="en-US" altLang="en-US" sz="1800" b="1" dirty="0">
              <a:cs typeface="Times New Roman" pitchFamily="18" charset="0"/>
            </a:endParaRPr>
          </a:p>
        </p:txBody>
      </p:sp>
      <p:sp>
        <p:nvSpPr>
          <p:cNvPr id="743428" name="Rectangle 4"/>
          <p:cNvSpPr>
            <a:spLocks noChangeArrowheads="1"/>
          </p:cNvSpPr>
          <p:nvPr/>
        </p:nvSpPr>
        <p:spPr bwMode="auto">
          <a:xfrm>
            <a:off x="381000" y="2133600"/>
            <a:ext cx="8305800" cy="4678204"/>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n-US" sz="2000" b="1" dirty="0">
                <a:solidFill>
                  <a:srgbClr val="006600"/>
                </a:solidFill>
              </a:rPr>
              <a:t>     </a:t>
            </a:r>
            <a:r>
              <a:rPr lang="en-US" sz="2400" b="1" i="1" dirty="0">
                <a:solidFill>
                  <a:srgbClr val="000066"/>
                </a:solidFill>
              </a:rPr>
              <a:t>Purpose. </a:t>
            </a:r>
            <a:r>
              <a:rPr lang="en-US" sz="2400" b="1" i="1" dirty="0">
                <a:solidFill>
                  <a:srgbClr val="C00000"/>
                </a:solidFill>
              </a:rPr>
              <a:t>Recognizing that the practice of the healing arts is a privilege granted by legislative authority and is not a natural right of individuals, </a:t>
            </a:r>
            <a:r>
              <a:rPr lang="en-US" sz="2400" b="1" i="1" dirty="0">
                <a:solidFill>
                  <a:srgbClr val="000066"/>
                </a:solidFill>
              </a:rPr>
              <a:t>it is deemed necessary as a matter of policy in the interests of public health, safety and welfare, to provide laws and provisions covering the granting of that privilege and its subsequent use, control and regulation to the end that the public shall be properly protected against unprofessional, improper, unauthorized and unqualified practice of the healing arts and from unprofessional conduct by persons licensed to practice under this act.   </a:t>
            </a:r>
            <a:r>
              <a:rPr lang="en-US" sz="2400" b="1" i="1" dirty="0">
                <a:solidFill>
                  <a:srgbClr val="006600"/>
                </a:solidFill>
              </a:rPr>
              <a:t>	</a:t>
            </a:r>
            <a:r>
              <a:rPr lang="en-US" sz="2400" b="1" dirty="0">
                <a:solidFill>
                  <a:srgbClr val="006600"/>
                </a:solidFill>
              </a:rPr>
              <a:t>			</a:t>
            </a:r>
            <a:r>
              <a:rPr lang="en-US" sz="1000" b="1" dirty="0">
                <a:solidFill>
                  <a:srgbClr val="000066"/>
                </a:solidFill>
              </a:rPr>
              <a:t>6KS 65-2801 Chapter 65.Article 28</a:t>
            </a:r>
          </a:p>
        </p:txBody>
      </p:sp>
    </p:spTree>
    <p:extLst>
      <p:ext uri="{BB962C8B-B14F-4D97-AF65-F5344CB8AC3E}">
        <p14:creationId xmlns:p14="http://schemas.microsoft.com/office/powerpoint/2010/main" val="2654145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522849" y="1256875"/>
            <a:ext cx="8229600" cy="1700748"/>
          </a:xfrm>
        </p:spPr>
        <p:txBody>
          <a:bodyPr>
            <a:normAutofit/>
          </a:bodyPr>
          <a:lstStyle/>
          <a:p>
            <a:pPr algn="ctr" eaLnBrk="1" hangingPunct="1">
              <a:defRPr/>
            </a:pPr>
            <a:r>
              <a:rPr lang="en-US" sz="5400" b="1" dirty="0">
                <a:solidFill>
                  <a:srgbClr val="C00000"/>
                </a:solidFill>
                <a:effectLst>
                  <a:outerShdw blurRad="38100" dist="38100" dir="2700000" algn="tl">
                    <a:srgbClr val="000000">
                      <a:alpha val="43137"/>
                    </a:srgbClr>
                  </a:outerShdw>
                </a:effectLst>
                <a:cs typeface="Times New Roman" pitchFamily="18" charset="0"/>
              </a:rPr>
              <a:t>Freedom Solutions</a:t>
            </a:r>
            <a:br>
              <a:rPr lang="en-US" sz="4800" b="1" dirty="0">
                <a:solidFill>
                  <a:srgbClr val="FF0000"/>
                </a:solidFill>
                <a:effectLst>
                  <a:outerShdw blurRad="38100" dist="38100" dir="2700000" algn="tl">
                    <a:srgbClr val="000000"/>
                  </a:outerShdw>
                </a:effectLst>
                <a:cs typeface="Times New Roman" pitchFamily="18" charset="0"/>
              </a:rPr>
            </a:br>
            <a:endParaRPr lang="en-US" sz="4800" b="1" dirty="0">
              <a:solidFill>
                <a:srgbClr val="FF0000"/>
              </a:solidFill>
              <a:effectLst>
                <a:outerShdw blurRad="38100" dist="38100" dir="2700000" algn="tl">
                  <a:srgbClr val="000000"/>
                </a:outerShdw>
              </a:effectLst>
              <a:cs typeface="Times New Roman" pitchFamily="18" charset="0"/>
            </a:endParaRPr>
          </a:p>
        </p:txBody>
      </p:sp>
      <p:sp>
        <p:nvSpPr>
          <p:cNvPr id="93187" name="Rectangle 3"/>
          <p:cNvSpPr>
            <a:spLocks noGrp="1" noChangeArrowheads="1"/>
          </p:cNvSpPr>
          <p:nvPr>
            <p:ph idx="1"/>
          </p:nvPr>
        </p:nvSpPr>
        <p:spPr>
          <a:xfrm>
            <a:off x="685800" y="2553286"/>
            <a:ext cx="7772400" cy="3581400"/>
          </a:xfrm>
        </p:spPr>
        <p:txBody>
          <a:bodyPr/>
          <a:lstStyle/>
          <a:p>
            <a:pPr eaLnBrk="1" hangingPunct="1">
              <a:buFontTx/>
              <a:buNone/>
            </a:pPr>
            <a:r>
              <a:rPr lang="en-US" sz="4000" b="1" dirty="0">
                <a:cs typeface="Times New Roman" pitchFamily="18" charset="0"/>
              </a:rPr>
              <a:t> </a:t>
            </a:r>
            <a:endParaRPr lang="en-US" sz="1800" b="1" dirty="0">
              <a:cs typeface="Times New Roman" pitchFamily="18" charset="0"/>
            </a:endParaRPr>
          </a:p>
        </p:txBody>
      </p:sp>
      <p:sp>
        <p:nvSpPr>
          <p:cNvPr id="861188" name="Rectangle 4"/>
          <p:cNvSpPr>
            <a:spLocks noChangeArrowheads="1"/>
          </p:cNvSpPr>
          <p:nvPr/>
        </p:nvSpPr>
        <p:spPr bwMode="auto">
          <a:xfrm>
            <a:off x="364588" y="3146325"/>
            <a:ext cx="8142849" cy="1508105"/>
          </a:xfrm>
          <a:prstGeom prst="rect">
            <a:avLst/>
          </a:prstGeom>
          <a:noFill/>
          <a:ln w="9525">
            <a:noFill/>
            <a:miter lim="800000"/>
            <a:headEnd/>
            <a:tailEnd/>
          </a:ln>
          <a:effectLst/>
        </p:spPr>
        <p:txBody>
          <a:bodyPr wrap="square">
            <a:spAutoFit/>
          </a:bodyPr>
          <a:lstStyle/>
          <a:p>
            <a:pPr algn="ctr" fontAlgn="ctr"/>
            <a:r>
              <a:rPr lang="en-US" sz="4000" b="1" dirty="0">
                <a:solidFill>
                  <a:srgbClr val="000066"/>
                </a:solidFill>
              </a:rPr>
              <a:t>Safe Harbor </a:t>
            </a:r>
          </a:p>
          <a:p>
            <a:pPr algn="ctr" fontAlgn="ctr"/>
            <a:r>
              <a:rPr lang="en-US" sz="4000" b="1" dirty="0">
                <a:solidFill>
                  <a:srgbClr val="000066"/>
                </a:solidFill>
              </a:rPr>
              <a:t>Practitioner Exemption Laws</a:t>
            </a:r>
          </a:p>
          <a:p>
            <a:pPr algn="ctr" fontAlgn="ctr"/>
            <a:r>
              <a:rPr lang="en-US" sz="1200" b="1" dirty="0">
                <a:solidFill>
                  <a:srgbClr val="006600"/>
                </a:solidFill>
                <a:cs typeface="Times New Roman" pitchFamily="18" charset="0"/>
              </a:rPr>
              <a:t>	</a:t>
            </a:r>
          </a:p>
        </p:txBody>
      </p:sp>
      <p:sp>
        <p:nvSpPr>
          <p:cNvPr id="3" name="Rectangle 1">
            <a:extLst>
              <a:ext uri="{FF2B5EF4-FFF2-40B4-BE49-F238E27FC236}">
                <a16:creationId xmlns:a16="http://schemas.microsoft.com/office/drawing/2014/main" id="{C96405E5-4C9B-4281-97C2-8EB0F20BBD50}"/>
              </a:ext>
            </a:extLst>
          </p:cNvPr>
          <p:cNvSpPr>
            <a:spLocks noChangeArrowheads="1"/>
          </p:cNvSpPr>
          <p:nvPr/>
        </p:nvSpPr>
        <p:spPr bwMode="auto">
          <a:xfrm>
            <a:off x="609600" y="3414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042367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91551" y="1128825"/>
            <a:ext cx="8229600" cy="1828798"/>
          </a:xfrm>
        </p:spPr>
        <p:txBody>
          <a:bodyPr>
            <a:normAutofit fontScale="90000"/>
          </a:bodyPr>
          <a:lstStyle/>
          <a:p>
            <a:pPr algn="ctr" eaLnBrk="1" hangingPunct="1">
              <a:defRPr/>
            </a:pPr>
            <a:r>
              <a:rPr lang="en-US" sz="5300" b="1" dirty="0">
                <a:solidFill>
                  <a:srgbClr val="C00000"/>
                </a:solidFill>
                <a:effectLst>
                  <a:outerShdw blurRad="38100" dist="38100" dir="2700000" algn="tl">
                    <a:srgbClr val="000000">
                      <a:alpha val="43137"/>
                    </a:srgbClr>
                  </a:outerShdw>
                </a:effectLst>
                <a:cs typeface="Times New Roman" pitchFamily="18" charset="0"/>
              </a:rPr>
              <a:t>Maine New Law </a:t>
            </a:r>
            <a:br>
              <a:rPr lang="en-US" sz="4800" b="1" dirty="0">
                <a:solidFill>
                  <a:srgbClr val="C00000"/>
                </a:solidFill>
                <a:effectLst>
                  <a:outerShdw blurRad="38100" dist="38100" dir="2700000" algn="tl">
                    <a:srgbClr val="000000">
                      <a:alpha val="43137"/>
                    </a:srgbClr>
                  </a:outerShdw>
                </a:effectLst>
                <a:cs typeface="Times New Roman" pitchFamily="18" charset="0"/>
              </a:rPr>
            </a:br>
            <a:r>
              <a:rPr lang="en-US" sz="4000" b="1" dirty="0">
                <a:solidFill>
                  <a:srgbClr val="C00000"/>
                </a:solidFill>
                <a:effectLst>
                  <a:outerShdw blurRad="38100" dist="38100" dir="2700000" algn="tl">
                    <a:srgbClr val="000000">
                      <a:alpha val="43137"/>
                    </a:srgbClr>
                  </a:outerShdw>
                </a:effectLst>
                <a:cs typeface="Times New Roman" pitchFamily="18" charset="0"/>
              </a:rPr>
              <a:t>Exemption </a:t>
            </a:r>
            <a:br>
              <a:rPr lang="en-US" sz="4800" b="1" dirty="0">
                <a:solidFill>
                  <a:srgbClr val="FF0000"/>
                </a:solidFill>
                <a:effectLst>
                  <a:outerShdw blurRad="38100" dist="38100" dir="2700000" algn="tl">
                    <a:srgbClr val="000000"/>
                  </a:outerShdw>
                </a:effectLst>
                <a:cs typeface="Times New Roman" pitchFamily="18" charset="0"/>
              </a:rPr>
            </a:br>
            <a:endParaRPr lang="en-US" sz="4800" b="1" dirty="0">
              <a:solidFill>
                <a:srgbClr val="FF0000"/>
              </a:solidFill>
              <a:effectLst>
                <a:outerShdw blurRad="38100" dist="38100" dir="2700000" algn="tl">
                  <a:srgbClr val="000000"/>
                </a:outerShdw>
              </a:effectLst>
              <a:cs typeface="Times New Roman" pitchFamily="18" charset="0"/>
            </a:endParaRPr>
          </a:p>
        </p:txBody>
      </p:sp>
      <p:sp>
        <p:nvSpPr>
          <p:cNvPr id="93187" name="Rectangle 3"/>
          <p:cNvSpPr>
            <a:spLocks noGrp="1" noChangeArrowheads="1"/>
          </p:cNvSpPr>
          <p:nvPr>
            <p:ph idx="1"/>
          </p:nvPr>
        </p:nvSpPr>
        <p:spPr>
          <a:xfrm>
            <a:off x="685800" y="2553286"/>
            <a:ext cx="7772400" cy="3581400"/>
          </a:xfrm>
        </p:spPr>
        <p:txBody>
          <a:bodyPr/>
          <a:lstStyle/>
          <a:p>
            <a:pPr eaLnBrk="1" hangingPunct="1">
              <a:buFontTx/>
              <a:buNone/>
            </a:pPr>
            <a:r>
              <a:rPr lang="en-US" sz="4000" b="1" dirty="0">
                <a:cs typeface="Times New Roman" pitchFamily="18" charset="0"/>
              </a:rPr>
              <a:t> </a:t>
            </a:r>
            <a:endParaRPr lang="en-US" sz="1800" b="1" dirty="0">
              <a:cs typeface="Times New Roman" pitchFamily="18" charset="0"/>
            </a:endParaRPr>
          </a:p>
        </p:txBody>
      </p:sp>
      <p:sp>
        <p:nvSpPr>
          <p:cNvPr id="861188" name="Rectangle 4"/>
          <p:cNvSpPr>
            <a:spLocks noChangeArrowheads="1"/>
          </p:cNvSpPr>
          <p:nvPr/>
        </p:nvSpPr>
        <p:spPr bwMode="auto">
          <a:xfrm>
            <a:off x="391551" y="2500532"/>
            <a:ext cx="8142849" cy="3477875"/>
          </a:xfrm>
          <a:prstGeom prst="rect">
            <a:avLst/>
          </a:prstGeom>
          <a:noFill/>
          <a:ln w="9525">
            <a:noFill/>
            <a:miter lim="800000"/>
            <a:headEnd/>
            <a:tailEnd/>
          </a:ln>
          <a:effectLst/>
        </p:spPr>
        <p:txBody>
          <a:bodyPr wrap="square">
            <a:spAutoFit/>
          </a:bodyPr>
          <a:lstStyle/>
          <a:p>
            <a:pPr fontAlgn="ctr"/>
            <a:endParaRPr lang="en-US" sz="2800" dirty="0">
              <a:solidFill>
                <a:srgbClr val="006600"/>
              </a:solidFill>
            </a:endParaRPr>
          </a:p>
          <a:p>
            <a:pPr algn="ctr" fontAlgn="ctr"/>
            <a:r>
              <a:rPr lang="en-US" sz="2800" b="1" dirty="0">
                <a:solidFill>
                  <a:srgbClr val="002060"/>
                </a:solidFill>
                <a:latin typeface="Trebuchet MS" panose="020B0603020202020204" pitchFamily="34" charset="0"/>
              </a:rPr>
              <a:t>“The Right To Practice Complementary</a:t>
            </a:r>
          </a:p>
          <a:p>
            <a:pPr algn="ctr" fontAlgn="ctr"/>
            <a:r>
              <a:rPr lang="en-US" sz="2800" b="1" dirty="0">
                <a:solidFill>
                  <a:srgbClr val="002060"/>
                </a:solidFill>
                <a:latin typeface="Trebuchet MS" panose="020B0603020202020204" pitchFamily="34" charset="0"/>
              </a:rPr>
              <a:t>and Alternative Health Care Act."</a:t>
            </a:r>
          </a:p>
          <a:p>
            <a:pPr algn="ctr" fontAlgn="ctr"/>
            <a:endParaRPr lang="en-US" sz="2800" b="1" dirty="0">
              <a:solidFill>
                <a:srgbClr val="002060"/>
              </a:solidFill>
              <a:latin typeface="Trebuchet MS" panose="020B0603020202020204" pitchFamily="34" charset="0"/>
            </a:endParaRPr>
          </a:p>
          <a:p>
            <a:pPr algn="ctr" fontAlgn="ctr"/>
            <a:endParaRPr lang="en-US" sz="2800" dirty="0">
              <a:solidFill>
                <a:srgbClr val="002060"/>
              </a:solidFill>
            </a:endParaRPr>
          </a:p>
          <a:p>
            <a:pPr algn="ctr" fontAlgn="ctr"/>
            <a:r>
              <a:rPr lang="en-US" sz="2800" dirty="0">
                <a:solidFill>
                  <a:srgbClr val="002060"/>
                </a:solidFill>
              </a:rPr>
              <a:t>Sponsored by </a:t>
            </a:r>
          </a:p>
          <a:p>
            <a:pPr algn="ctr" fontAlgn="ctr"/>
            <a:r>
              <a:rPr lang="en-US" sz="2800" b="1" dirty="0">
                <a:solidFill>
                  <a:srgbClr val="002060"/>
                </a:solidFill>
              </a:rPr>
              <a:t>Senator David Miramant</a:t>
            </a:r>
            <a:endParaRPr lang="en-US" sz="2800" dirty="0">
              <a:solidFill>
                <a:srgbClr val="002060"/>
              </a:solidFill>
            </a:endParaRPr>
          </a:p>
          <a:p>
            <a:pPr algn="r" fontAlgn="base">
              <a:spcBef>
                <a:spcPct val="0"/>
              </a:spcBef>
              <a:spcAft>
                <a:spcPct val="0"/>
              </a:spcAft>
              <a:defRPr/>
            </a:pPr>
            <a:r>
              <a:rPr lang="en-US" sz="1200" b="1" dirty="0">
                <a:solidFill>
                  <a:srgbClr val="002060"/>
                </a:solidFill>
                <a:cs typeface="Times New Roman" pitchFamily="18" charset="0"/>
              </a:rPr>
              <a:t>		</a:t>
            </a:r>
          </a:p>
          <a:p>
            <a:pPr algn="r" fontAlgn="base">
              <a:spcBef>
                <a:spcPct val="0"/>
              </a:spcBef>
              <a:spcAft>
                <a:spcPct val="0"/>
              </a:spcAft>
              <a:defRPr/>
            </a:pPr>
            <a:r>
              <a:rPr lang="en-US" sz="1200" b="1" dirty="0">
                <a:solidFill>
                  <a:srgbClr val="002060"/>
                </a:solidFill>
                <a:cs typeface="Times New Roman" pitchFamily="18" charset="0"/>
              </a:rPr>
              <a:t>ME  Title 32, Chapter 48	</a:t>
            </a:r>
            <a:r>
              <a:rPr lang="en-US" sz="1200" b="1" dirty="0">
                <a:solidFill>
                  <a:srgbClr val="006600"/>
                </a:solidFill>
                <a:cs typeface="Times New Roman" pitchFamily="18" charset="0"/>
              </a:rPr>
              <a:t>	</a:t>
            </a:r>
          </a:p>
        </p:txBody>
      </p:sp>
      <p:sp>
        <p:nvSpPr>
          <p:cNvPr id="3" name="Rectangle 1">
            <a:extLst>
              <a:ext uri="{FF2B5EF4-FFF2-40B4-BE49-F238E27FC236}">
                <a16:creationId xmlns:a16="http://schemas.microsoft.com/office/drawing/2014/main" id="{C96405E5-4C9B-4281-97C2-8EB0F20BBD50}"/>
              </a:ext>
            </a:extLst>
          </p:cNvPr>
          <p:cNvSpPr>
            <a:spLocks noChangeArrowheads="1"/>
          </p:cNvSpPr>
          <p:nvPr/>
        </p:nvSpPr>
        <p:spPr bwMode="auto">
          <a:xfrm>
            <a:off x="609600" y="3414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531929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91551" y="1128825"/>
            <a:ext cx="8229600" cy="1828798"/>
          </a:xfrm>
        </p:spPr>
        <p:txBody>
          <a:bodyPr>
            <a:normAutofit fontScale="90000"/>
          </a:bodyPr>
          <a:lstStyle/>
          <a:p>
            <a:pPr algn="ctr" eaLnBrk="1" hangingPunct="1">
              <a:defRPr/>
            </a:pPr>
            <a:r>
              <a:rPr lang="en-US" sz="5300" b="1" dirty="0">
                <a:solidFill>
                  <a:srgbClr val="C00000"/>
                </a:solidFill>
                <a:effectLst>
                  <a:outerShdw blurRad="38100" dist="38100" dir="2700000" algn="tl">
                    <a:srgbClr val="000000">
                      <a:alpha val="43137"/>
                    </a:srgbClr>
                  </a:outerShdw>
                </a:effectLst>
                <a:cs typeface="Times New Roman" pitchFamily="18" charset="0"/>
              </a:rPr>
              <a:t>Maine New Law </a:t>
            </a:r>
            <a:br>
              <a:rPr lang="en-US" sz="4800" b="1" dirty="0">
                <a:solidFill>
                  <a:srgbClr val="C00000"/>
                </a:solidFill>
                <a:effectLst>
                  <a:outerShdw blurRad="38100" dist="38100" dir="2700000" algn="tl">
                    <a:srgbClr val="000000">
                      <a:alpha val="43137"/>
                    </a:srgbClr>
                  </a:outerShdw>
                </a:effectLst>
                <a:cs typeface="Times New Roman" pitchFamily="18" charset="0"/>
              </a:rPr>
            </a:br>
            <a:r>
              <a:rPr lang="en-US" sz="4800" b="1" dirty="0">
                <a:solidFill>
                  <a:srgbClr val="C00000"/>
                </a:solidFill>
                <a:effectLst>
                  <a:outerShdw blurRad="38100" dist="38100" dir="2700000" algn="tl">
                    <a:srgbClr val="000000">
                      <a:alpha val="43137"/>
                    </a:srgbClr>
                  </a:outerShdw>
                </a:effectLst>
                <a:cs typeface="Times New Roman" pitchFamily="18" charset="0"/>
              </a:rPr>
              <a:t>Prohibited Acts</a:t>
            </a:r>
            <a:r>
              <a:rPr lang="en-US" sz="4000" b="1" dirty="0">
                <a:solidFill>
                  <a:srgbClr val="C00000"/>
                </a:solidFill>
                <a:effectLst>
                  <a:outerShdw blurRad="38100" dist="38100" dir="2700000" algn="tl">
                    <a:srgbClr val="000000">
                      <a:alpha val="43137"/>
                    </a:srgbClr>
                  </a:outerShdw>
                </a:effectLst>
                <a:cs typeface="Times New Roman" pitchFamily="18" charset="0"/>
              </a:rPr>
              <a:t> </a:t>
            </a:r>
            <a:br>
              <a:rPr lang="en-US" sz="4800" b="1" dirty="0">
                <a:solidFill>
                  <a:srgbClr val="FF0000"/>
                </a:solidFill>
                <a:effectLst>
                  <a:outerShdw blurRad="38100" dist="38100" dir="2700000" algn="tl">
                    <a:srgbClr val="000000"/>
                  </a:outerShdw>
                </a:effectLst>
                <a:cs typeface="Times New Roman" pitchFamily="18" charset="0"/>
              </a:rPr>
            </a:br>
            <a:endParaRPr lang="en-US" sz="4800" b="1" dirty="0">
              <a:solidFill>
                <a:srgbClr val="FF0000"/>
              </a:solidFill>
              <a:effectLst>
                <a:outerShdw blurRad="38100" dist="38100" dir="2700000" algn="tl">
                  <a:srgbClr val="000000"/>
                </a:outerShdw>
              </a:effectLst>
              <a:cs typeface="Times New Roman" pitchFamily="18" charset="0"/>
            </a:endParaRPr>
          </a:p>
        </p:txBody>
      </p:sp>
      <p:sp>
        <p:nvSpPr>
          <p:cNvPr id="93187" name="Rectangle 3"/>
          <p:cNvSpPr>
            <a:spLocks noGrp="1" noChangeArrowheads="1"/>
          </p:cNvSpPr>
          <p:nvPr>
            <p:ph idx="1"/>
          </p:nvPr>
        </p:nvSpPr>
        <p:spPr>
          <a:xfrm>
            <a:off x="685800" y="2553286"/>
            <a:ext cx="7772400" cy="3581400"/>
          </a:xfrm>
        </p:spPr>
        <p:txBody>
          <a:bodyPr/>
          <a:lstStyle/>
          <a:p>
            <a:pPr eaLnBrk="1" hangingPunct="1">
              <a:buFontTx/>
              <a:buNone/>
            </a:pPr>
            <a:r>
              <a:rPr lang="en-US" sz="4000" b="1" dirty="0">
                <a:cs typeface="Times New Roman" pitchFamily="18" charset="0"/>
              </a:rPr>
              <a:t> </a:t>
            </a:r>
            <a:endParaRPr lang="en-US" sz="1800" b="1" dirty="0">
              <a:cs typeface="Times New Roman" pitchFamily="18" charset="0"/>
            </a:endParaRPr>
          </a:p>
        </p:txBody>
      </p:sp>
      <p:sp>
        <p:nvSpPr>
          <p:cNvPr id="861188" name="Rectangle 4"/>
          <p:cNvSpPr>
            <a:spLocks noChangeArrowheads="1"/>
          </p:cNvSpPr>
          <p:nvPr/>
        </p:nvSpPr>
        <p:spPr bwMode="auto">
          <a:xfrm>
            <a:off x="391551" y="2500532"/>
            <a:ext cx="8229600" cy="4555093"/>
          </a:xfrm>
          <a:prstGeom prst="rect">
            <a:avLst/>
          </a:prstGeom>
          <a:noFill/>
          <a:ln w="9525">
            <a:noFill/>
            <a:miter lim="800000"/>
            <a:headEnd/>
            <a:tailEnd/>
          </a:ln>
          <a:effectLst/>
        </p:spPr>
        <p:txBody>
          <a:bodyPr wrap="square">
            <a:spAutoFit/>
          </a:bodyPr>
          <a:lstStyle/>
          <a:p>
            <a:pPr fontAlgn="ctr"/>
            <a:r>
              <a:rPr lang="en-US" sz="2000" b="1" dirty="0">
                <a:solidFill>
                  <a:srgbClr val="000066"/>
                </a:solidFill>
              </a:rPr>
              <a:t>A. Performing surgery, setting fractures or performing any other procedure on a person that punctures the skin;</a:t>
            </a:r>
          </a:p>
          <a:p>
            <a:pPr fontAlgn="ctr"/>
            <a:r>
              <a:rPr lang="en-US" sz="2000" b="1" dirty="0">
                <a:solidFill>
                  <a:srgbClr val="000066"/>
                </a:solidFill>
              </a:rPr>
              <a:t>B. Administering or prescribing radiation, including x-ray radiation;</a:t>
            </a:r>
          </a:p>
          <a:p>
            <a:pPr fontAlgn="ctr"/>
            <a:r>
              <a:rPr lang="en-US" sz="2000" b="1" dirty="0">
                <a:solidFill>
                  <a:srgbClr val="000066"/>
                </a:solidFill>
              </a:rPr>
              <a:t>C. Prescribing or administering medications, drugs or devices that require a prescription from a licensed health care professional;</a:t>
            </a:r>
          </a:p>
          <a:p>
            <a:pPr fontAlgn="ctr"/>
            <a:r>
              <a:rPr lang="en-US" sz="2000" b="1" dirty="0">
                <a:solidFill>
                  <a:srgbClr val="000066"/>
                </a:solidFill>
              </a:rPr>
              <a:t>D. Recommending the discontinuance of medications or drugs or the use of devices prescribed by a licensed health care professional;</a:t>
            </a:r>
          </a:p>
          <a:p>
            <a:pPr fontAlgn="ctr"/>
            <a:r>
              <a:rPr lang="en-US" sz="2000" b="1" dirty="0">
                <a:solidFill>
                  <a:srgbClr val="000066"/>
                </a:solidFill>
              </a:rPr>
              <a:t>E. Performing chiropractic adjustment of joints or spine; or</a:t>
            </a:r>
          </a:p>
          <a:p>
            <a:pPr fontAlgn="ctr"/>
            <a:r>
              <a:rPr lang="en-US" sz="2000" b="1" dirty="0">
                <a:solidFill>
                  <a:srgbClr val="000066"/>
                </a:solidFill>
              </a:rPr>
              <a:t>F. Acting in any way that suggests, advertises or implies that the person providing complementary or alternative health care services is licensed as a health care professional under any other chapter of this Title. </a:t>
            </a:r>
          </a:p>
          <a:p>
            <a:pPr fontAlgn="ctr"/>
            <a:endParaRPr lang="en-US" dirty="0">
              <a:solidFill>
                <a:srgbClr val="006600"/>
              </a:solidFill>
            </a:endParaRPr>
          </a:p>
          <a:p>
            <a:pPr algn="ctr" fontAlgn="ctr"/>
            <a:r>
              <a:rPr lang="en-US" sz="1200" b="1" dirty="0">
                <a:solidFill>
                  <a:srgbClr val="006600"/>
                </a:solidFill>
                <a:cs typeface="Times New Roman" pitchFamily="18" charset="0"/>
              </a:rPr>
              <a:t>	</a:t>
            </a:r>
          </a:p>
        </p:txBody>
      </p:sp>
      <p:sp>
        <p:nvSpPr>
          <p:cNvPr id="3" name="Rectangle 1">
            <a:extLst>
              <a:ext uri="{FF2B5EF4-FFF2-40B4-BE49-F238E27FC236}">
                <a16:creationId xmlns:a16="http://schemas.microsoft.com/office/drawing/2014/main" id="{C96405E5-4C9B-4281-97C2-8EB0F20BBD50}"/>
              </a:ext>
            </a:extLst>
          </p:cNvPr>
          <p:cNvSpPr>
            <a:spLocks noChangeArrowheads="1"/>
          </p:cNvSpPr>
          <p:nvPr/>
        </p:nvSpPr>
        <p:spPr bwMode="auto">
          <a:xfrm>
            <a:off x="609600" y="3414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041627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533400" y="838200"/>
            <a:ext cx="7772400" cy="1066800"/>
          </a:xfrm>
        </p:spPr>
        <p:txBody>
          <a:bodyPr>
            <a:normAutofit fontScale="90000"/>
          </a:bodyPr>
          <a:lstStyle/>
          <a:p>
            <a:pPr algn="ctr" eaLnBrk="1" hangingPunct="1">
              <a:defRPr/>
            </a:pPr>
            <a:r>
              <a:rPr lang="en-US" sz="5300" b="1" dirty="0">
                <a:solidFill>
                  <a:srgbClr val="C00000"/>
                </a:solidFill>
                <a:effectLst>
                  <a:outerShdw blurRad="38100" dist="38100" dir="2700000" algn="tl">
                    <a:srgbClr val="000000">
                      <a:alpha val="43137"/>
                    </a:srgbClr>
                  </a:outerShdw>
                </a:effectLst>
              </a:rPr>
              <a:t>Nevada New Law</a:t>
            </a:r>
            <a:br>
              <a:rPr lang="en-US" sz="3200" b="1" dirty="0">
                <a:solidFill>
                  <a:srgbClr val="C00000"/>
                </a:solidFill>
                <a:effectLst>
                  <a:outerShdw blurRad="38100" dist="38100" dir="2700000" algn="tl">
                    <a:srgbClr val="000000">
                      <a:alpha val="43137"/>
                    </a:srgbClr>
                  </a:outerShdw>
                </a:effectLst>
              </a:rPr>
            </a:br>
            <a:r>
              <a:rPr lang="en-US" sz="4000" b="1" dirty="0">
                <a:solidFill>
                  <a:srgbClr val="C00000"/>
                </a:solidFill>
                <a:effectLst>
                  <a:outerShdw blurRad="38100" dist="38100" dir="2700000" algn="tl">
                    <a:srgbClr val="000000">
                      <a:alpha val="43137"/>
                    </a:srgbClr>
                  </a:outerShdw>
                </a:effectLst>
              </a:rPr>
              <a:t>Wellness Services</a:t>
            </a:r>
            <a:endParaRPr lang="en-US" sz="4000" u="sng" dirty="0">
              <a:solidFill>
                <a:srgbClr val="C00000"/>
              </a:solidFill>
              <a:effectLst>
                <a:outerShdw blurRad="38100" dist="38100" dir="2700000" algn="tl">
                  <a:srgbClr val="000000">
                    <a:alpha val="43137"/>
                  </a:srgbClr>
                </a:outerShdw>
              </a:effectLst>
            </a:endParaRPr>
          </a:p>
        </p:txBody>
      </p:sp>
      <p:sp>
        <p:nvSpPr>
          <p:cNvPr id="107523" name="Rectangle 3"/>
          <p:cNvSpPr>
            <a:spLocks noGrp="1" noChangeArrowheads="1"/>
          </p:cNvSpPr>
          <p:nvPr>
            <p:ph idx="1"/>
          </p:nvPr>
        </p:nvSpPr>
        <p:spPr>
          <a:xfrm>
            <a:off x="533400" y="2057400"/>
            <a:ext cx="8077200" cy="4800600"/>
          </a:xfrm>
        </p:spPr>
        <p:txBody>
          <a:bodyPr>
            <a:normAutofit fontScale="85000" lnSpcReduction="10000"/>
          </a:bodyPr>
          <a:lstStyle/>
          <a:p>
            <a:pPr>
              <a:lnSpc>
                <a:spcPct val="140000"/>
              </a:lnSpc>
              <a:buNone/>
            </a:pPr>
            <a:r>
              <a:rPr lang="en-US" b="1" dirty="0">
                <a:solidFill>
                  <a:srgbClr val="000066"/>
                </a:solidFill>
                <a:latin typeface="Trebuchet MS" panose="020B0603020202020204" pitchFamily="34" charset="0"/>
                <a:ea typeface="Calibri" pitchFamily="34" charset="0"/>
                <a:cs typeface="Times New Roman" pitchFamily="18" charset="0"/>
              </a:rPr>
              <a:t>(a) Anthroposophy.  (b) Aromatherapy.  (c) Traditional cultural healing practices.  (d) Detoxification practices and therapies.  (e) Energetic healing.  (f) Folk practices.  (g) Gerson therapy and colostrum therapy.  (h) Healing practices using food, dietary supplements, nutrients and the physical forces of heat, cold, water and light.  (i) </a:t>
            </a:r>
            <a:r>
              <a:rPr lang="en-US" b="1" dirty="0">
                <a:solidFill>
                  <a:srgbClr val="FF0000"/>
                </a:solidFill>
                <a:latin typeface="Trebuchet MS" panose="020B0603020202020204" pitchFamily="34" charset="0"/>
                <a:ea typeface="Calibri" pitchFamily="34" charset="0"/>
                <a:cs typeface="Times New Roman" pitchFamily="18" charset="0"/>
              </a:rPr>
              <a:t>Herbology and herbalism.  </a:t>
            </a:r>
            <a:r>
              <a:rPr lang="en-US" b="1" dirty="0">
                <a:solidFill>
                  <a:srgbClr val="000066"/>
                </a:solidFill>
                <a:latin typeface="Trebuchet MS" panose="020B0603020202020204" pitchFamily="34" charset="0"/>
                <a:ea typeface="Calibri" pitchFamily="34" charset="0"/>
                <a:cs typeface="Times New Roman" pitchFamily="18" charset="0"/>
              </a:rPr>
              <a:t>(j) Reflexology and Reiki.  (k) Mind-body healing practices.  (l) Nondiagnostic iridology.  (m) Noninvasive instrumentalities.  (n) Holistic kinesiology. </a:t>
            </a:r>
            <a:endParaRPr lang="en-US" sz="1800" b="1" dirty="0">
              <a:solidFill>
                <a:srgbClr val="000066"/>
              </a:solidFill>
              <a:latin typeface="Trebuchet MS" panose="020B0603020202020204" pitchFamily="34" charset="0"/>
              <a:ea typeface="Calibri" pitchFamily="34" charset="0"/>
              <a:cs typeface="Times New Roman" pitchFamily="18" charset="0"/>
            </a:endParaRPr>
          </a:p>
        </p:txBody>
      </p:sp>
    </p:spTree>
    <p:extLst>
      <p:ext uri="{BB962C8B-B14F-4D97-AF65-F5344CB8AC3E}">
        <p14:creationId xmlns:p14="http://schemas.microsoft.com/office/powerpoint/2010/main" val="404395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09599" y="2514600"/>
            <a:ext cx="7924801" cy="990600"/>
          </a:xfrm>
          <a:solidFill>
            <a:schemeClr val="tx2">
              <a:lumMod val="20000"/>
              <a:lumOff val="80000"/>
            </a:schemeClr>
          </a:solidFill>
          <a:ln>
            <a:solidFill>
              <a:srgbClr val="FF0000"/>
            </a:solidFill>
            <a:miter lim="800000"/>
            <a:headEnd/>
            <a:tailEnd/>
          </a:ln>
        </p:spPr>
        <p:txBody>
          <a:bodyPr/>
          <a:lstStyle/>
          <a:p>
            <a:pPr algn="ctr" eaLnBrk="1" hangingPunct="1">
              <a:defRPr/>
            </a:pPr>
            <a:r>
              <a:rPr lang="en-US" sz="5400" b="1" dirty="0">
                <a:solidFill>
                  <a:srgbClr val="C00000"/>
                </a:solidFill>
                <a:effectLst>
                  <a:outerShdw blurRad="38100" dist="38100" dir="2700000" algn="tl">
                    <a:srgbClr val="000000"/>
                  </a:outerShdw>
                </a:effectLst>
              </a:rPr>
              <a:t>Freedom to Heal</a:t>
            </a:r>
          </a:p>
        </p:txBody>
      </p:sp>
    </p:spTree>
    <p:extLst>
      <p:ext uri="{BB962C8B-B14F-4D97-AF65-F5344CB8AC3E}">
        <p14:creationId xmlns:p14="http://schemas.microsoft.com/office/powerpoint/2010/main" val="2284399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5800" y="609600"/>
            <a:ext cx="7772400" cy="1066800"/>
          </a:xfrm>
        </p:spPr>
        <p:txBody>
          <a:bodyPr>
            <a:normAutofit fontScale="90000"/>
          </a:bodyPr>
          <a:lstStyle/>
          <a:p>
            <a:pPr algn="ctr" eaLnBrk="1" hangingPunct="1">
              <a:defRPr/>
            </a:pPr>
            <a:r>
              <a:rPr lang="en-US" sz="5300" b="1" dirty="0">
                <a:solidFill>
                  <a:srgbClr val="C00000"/>
                </a:solidFill>
                <a:effectLst>
                  <a:outerShdw blurRad="38100" dist="38100" dir="2700000" algn="tl">
                    <a:srgbClr val="000000">
                      <a:alpha val="43137"/>
                    </a:srgbClr>
                  </a:outerShdw>
                </a:effectLst>
              </a:rPr>
              <a:t>New Mexico New Law</a:t>
            </a:r>
            <a:br>
              <a:rPr lang="en-US" sz="3200" b="1" dirty="0">
                <a:solidFill>
                  <a:srgbClr val="C00000"/>
                </a:solidFill>
                <a:effectLst>
                  <a:outerShdw blurRad="38100" dist="38100" dir="2700000" algn="tl">
                    <a:srgbClr val="000000">
                      <a:alpha val="43137"/>
                    </a:srgbClr>
                  </a:outerShdw>
                </a:effectLst>
              </a:rPr>
            </a:br>
            <a:r>
              <a:rPr lang="en-US" sz="2700" b="1" dirty="0">
                <a:solidFill>
                  <a:srgbClr val="C00000"/>
                </a:solidFill>
                <a:effectLst>
                  <a:outerShdw blurRad="38100" dist="38100" dir="2700000" algn="tl">
                    <a:srgbClr val="000000">
                      <a:alpha val="43137"/>
                    </a:srgbClr>
                  </a:outerShdw>
                </a:effectLst>
              </a:rPr>
              <a:t>Complementary and Alternative Health Care Services</a:t>
            </a:r>
            <a:r>
              <a:rPr lang="en-US" sz="2700" dirty="0">
                <a:solidFill>
                  <a:srgbClr val="C00000"/>
                </a:solidFill>
                <a:effectLst>
                  <a:outerShdw blurRad="38100" dist="38100" dir="2700000" algn="tl">
                    <a:srgbClr val="000000">
                      <a:alpha val="43137"/>
                    </a:srgbClr>
                  </a:outerShdw>
                </a:effectLst>
              </a:rPr>
              <a:t>:</a:t>
            </a:r>
          </a:p>
        </p:txBody>
      </p:sp>
      <p:sp>
        <p:nvSpPr>
          <p:cNvPr id="107523" name="Rectangle 3"/>
          <p:cNvSpPr>
            <a:spLocks noGrp="1" noChangeArrowheads="1"/>
          </p:cNvSpPr>
          <p:nvPr>
            <p:ph idx="1"/>
          </p:nvPr>
        </p:nvSpPr>
        <p:spPr>
          <a:xfrm>
            <a:off x="533400" y="1828800"/>
            <a:ext cx="8077200" cy="4800600"/>
          </a:xfrm>
        </p:spPr>
        <p:txBody>
          <a:bodyPr>
            <a:normAutofit lnSpcReduction="10000"/>
          </a:bodyPr>
          <a:lstStyle/>
          <a:p>
            <a:pPr eaLnBrk="1" hangingPunct="1">
              <a:lnSpc>
                <a:spcPct val="140000"/>
              </a:lnSpc>
              <a:buFontTx/>
              <a:buNone/>
            </a:pPr>
            <a:r>
              <a:rPr lang="en-US" sz="1600" b="1" dirty="0">
                <a:solidFill>
                  <a:srgbClr val="000066"/>
                </a:solidFill>
                <a:latin typeface="Trebuchet MS" panose="020B0603020202020204" pitchFamily="34" charset="0"/>
                <a:ea typeface="Calibri" pitchFamily="34" charset="0"/>
                <a:cs typeface="Times New Roman" pitchFamily="18" charset="0"/>
              </a:rPr>
              <a:t>B.     "complementary and alternative health care service" means the broad domain of complementary and alternative healing methods and treatments including:  (1)     anthroposophy;  (2)     aromatherapy; (3)     ayurveda;  (4)     culturally traditional healing practices, including practices by a curandera, sobadora, partera, medica and arbolaira, and healing traditions, including plant medicines and foods, prayer, ceremony and song;  (5)     detoxification practices and therapies;  (6)     energetic healing;  (7)     folk practices;  (8)     Gerson therapy and colostrum therapy;  (9)     healing practices utilizing food, dietary supplements, nutrients and the physical forces of heat, cold, water, touch and light;  (10)     healing touch; (11</a:t>
            </a:r>
            <a:r>
              <a:rPr lang="en-US" sz="1600" b="1" dirty="0">
                <a:solidFill>
                  <a:srgbClr val="FF0000"/>
                </a:solidFill>
                <a:latin typeface="Trebuchet MS" panose="020B0603020202020204" pitchFamily="34" charset="0"/>
                <a:ea typeface="Calibri" pitchFamily="34" charset="0"/>
                <a:cs typeface="Times New Roman" pitchFamily="18" charset="0"/>
              </a:rPr>
              <a:t>)     herbology or herbalism;  </a:t>
            </a:r>
            <a:r>
              <a:rPr lang="en-US" sz="1600" b="1" dirty="0">
                <a:solidFill>
                  <a:srgbClr val="000066"/>
                </a:solidFill>
                <a:latin typeface="Trebuchet MS" panose="020B0603020202020204" pitchFamily="34" charset="0"/>
                <a:ea typeface="Calibri" pitchFamily="34" charset="0"/>
                <a:cs typeface="Times New Roman" pitchFamily="18" charset="0"/>
              </a:rPr>
              <a:t>(12)     homeopathy;  (13)     meditation;  (14)     mind-body healing practices;  (15)     naturopathy;  (16)     nondiagnostic iridology;   (17)     noninvasive instrumentalities;  (18)     polarity therapy; and  (19)     holistic kinesiology and other muscle testing techniques				61-35-2</a:t>
            </a:r>
            <a:endParaRPr lang="en-US" sz="1800" b="1" dirty="0">
              <a:solidFill>
                <a:srgbClr val="000066"/>
              </a:solidFill>
              <a:latin typeface="Trebuchet MS" panose="020B0603020202020204" pitchFamily="34" charset="0"/>
              <a:ea typeface="Calibri" pitchFamily="34" charset="0"/>
              <a:cs typeface="Times New Roman" pitchFamily="18" charset="0"/>
            </a:endParaRPr>
          </a:p>
        </p:txBody>
      </p:sp>
    </p:spTree>
    <p:extLst>
      <p:ext uri="{BB962C8B-B14F-4D97-AF65-F5344CB8AC3E}">
        <p14:creationId xmlns:p14="http://schemas.microsoft.com/office/powerpoint/2010/main" val="2126506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91551" y="522140"/>
            <a:ext cx="8153400" cy="1700748"/>
          </a:xfrm>
        </p:spPr>
        <p:txBody>
          <a:bodyPr>
            <a:normAutofit/>
          </a:bodyPr>
          <a:lstStyle/>
          <a:p>
            <a:pPr algn="ctr" eaLnBrk="1" hangingPunct="1">
              <a:defRPr/>
            </a:pPr>
            <a:r>
              <a:rPr lang="en-US" sz="5300" b="1" dirty="0">
                <a:solidFill>
                  <a:srgbClr val="C00000"/>
                </a:solidFill>
                <a:effectLst>
                  <a:outerShdw blurRad="38100" dist="38100" dir="2700000" algn="tl">
                    <a:srgbClr val="000000">
                      <a:alpha val="43137"/>
                    </a:srgbClr>
                  </a:outerShdw>
                </a:effectLst>
                <a:cs typeface="Times New Roman" pitchFamily="18" charset="0"/>
              </a:rPr>
              <a:t>Massachusetts Bills </a:t>
            </a:r>
            <a:br>
              <a:rPr lang="en-US" sz="4800" b="1" dirty="0">
                <a:solidFill>
                  <a:srgbClr val="C00000"/>
                </a:solidFill>
                <a:effectLst>
                  <a:outerShdw blurRad="38100" dist="38100" dir="2700000" algn="tl">
                    <a:srgbClr val="000000">
                      <a:alpha val="43137"/>
                    </a:srgbClr>
                  </a:outerShdw>
                </a:effectLst>
                <a:cs typeface="Times New Roman" pitchFamily="18" charset="0"/>
              </a:rPr>
            </a:br>
            <a:r>
              <a:rPr lang="en-US" sz="3600" b="1" dirty="0">
                <a:solidFill>
                  <a:srgbClr val="C00000"/>
                </a:solidFill>
                <a:effectLst>
                  <a:outerShdw blurRad="38100" dist="38100" dir="2700000" algn="tl">
                    <a:srgbClr val="000000">
                      <a:alpha val="43137"/>
                    </a:srgbClr>
                  </a:outerShdw>
                </a:effectLst>
                <a:cs typeface="Times New Roman" pitchFamily="18" charset="0"/>
              </a:rPr>
              <a:t>Safe Harbor Exemption</a:t>
            </a:r>
          </a:p>
        </p:txBody>
      </p:sp>
      <p:sp>
        <p:nvSpPr>
          <p:cNvPr id="93187" name="Rectangle 3"/>
          <p:cNvSpPr>
            <a:spLocks noGrp="1" noChangeArrowheads="1"/>
          </p:cNvSpPr>
          <p:nvPr>
            <p:ph idx="1"/>
          </p:nvPr>
        </p:nvSpPr>
        <p:spPr>
          <a:xfrm>
            <a:off x="685800" y="2500532"/>
            <a:ext cx="7859151" cy="4128867"/>
          </a:xfrm>
        </p:spPr>
        <p:txBody>
          <a:bodyPr>
            <a:normAutofit/>
          </a:bodyPr>
          <a:lstStyle/>
          <a:p>
            <a:pPr marL="0" indent="0" algn="ctr">
              <a:buNone/>
            </a:pPr>
            <a:r>
              <a:rPr lang="en-US" sz="3200" b="1" dirty="0">
                <a:solidFill>
                  <a:srgbClr val="002060"/>
                </a:solidFill>
                <a:latin typeface="Trebuchet MS" panose="020B0603020202020204" pitchFamily="34" charset="0"/>
              </a:rPr>
              <a:t> 2021 S.1380/H.2343</a:t>
            </a:r>
          </a:p>
          <a:p>
            <a:pPr marL="0" indent="0" algn="ctr">
              <a:buNone/>
            </a:pPr>
            <a:r>
              <a:rPr lang="en-US" sz="2400" b="1" dirty="0">
                <a:solidFill>
                  <a:srgbClr val="002060"/>
                </a:solidFill>
                <a:latin typeface="Trebuchet MS" panose="020B0603020202020204" pitchFamily="34" charset="0"/>
              </a:rPr>
              <a:t>(formerly SD1085/HD1169) </a:t>
            </a:r>
            <a:br>
              <a:rPr lang="en-US" sz="2000" b="1" dirty="0">
                <a:solidFill>
                  <a:srgbClr val="C00000"/>
                </a:solidFill>
              </a:rPr>
            </a:br>
            <a:endParaRPr lang="en-US" sz="2000" b="1" dirty="0">
              <a:solidFill>
                <a:srgbClr val="C00000"/>
              </a:solidFill>
            </a:endParaRPr>
          </a:p>
          <a:p>
            <a:pPr marL="0" indent="0">
              <a:buNone/>
            </a:pPr>
            <a:r>
              <a:rPr lang="en-US" sz="2000" b="1" dirty="0">
                <a:solidFill>
                  <a:srgbClr val="002060"/>
                </a:solidFill>
                <a:latin typeface="Trebuchet MS" panose="020B0603020202020204" pitchFamily="34" charset="0"/>
              </a:rPr>
              <a:t>An Act providing for consumer access to and the right to practice complementary and alternative health care services </a:t>
            </a:r>
          </a:p>
          <a:p>
            <a:pPr marL="0" indent="0" algn="ctr">
              <a:buNone/>
            </a:pPr>
            <a:r>
              <a:rPr lang="en-US" sz="3600" b="1" dirty="0">
                <a:solidFill>
                  <a:srgbClr val="002060"/>
                </a:solidFill>
              </a:rPr>
              <a:t> </a:t>
            </a:r>
            <a:r>
              <a:rPr lang="en-US" sz="2000" b="1" dirty="0">
                <a:solidFill>
                  <a:srgbClr val="C00000"/>
                </a:solidFill>
              </a:rPr>
              <a:t>Senator Nick Collins</a:t>
            </a:r>
          </a:p>
          <a:p>
            <a:pPr marL="0" indent="0" algn="ctr">
              <a:buNone/>
            </a:pPr>
            <a:r>
              <a:rPr lang="en-US" sz="2000" b="1" dirty="0">
                <a:solidFill>
                  <a:srgbClr val="C00000"/>
                </a:solidFill>
              </a:rPr>
              <a:t>and</a:t>
            </a:r>
          </a:p>
          <a:p>
            <a:pPr marL="0" indent="0" algn="ctr">
              <a:buNone/>
            </a:pPr>
            <a:r>
              <a:rPr lang="en-US" sz="2000" b="1" dirty="0">
                <a:solidFill>
                  <a:srgbClr val="C00000"/>
                </a:solidFill>
              </a:rPr>
              <a:t>Representative John Lawn, Jr. </a:t>
            </a:r>
          </a:p>
          <a:p>
            <a:pPr algn="ctr" eaLnBrk="1" hangingPunct="1">
              <a:buFontTx/>
              <a:buNone/>
            </a:pPr>
            <a:r>
              <a:rPr lang="en-US" sz="2800" b="1" dirty="0">
                <a:solidFill>
                  <a:srgbClr val="000066"/>
                </a:solidFill>
                <a:cs typeface="Times New Roman" pitchFamily="18" charset="0"/>
              </a:rPr>
              <a:t>Referred to Committee on Public Health</a:t>
            </a:r>
          </a:p>
        </p:txBody>
      </p:sp>
      <p:sp>
        <p:nvSpPr>
          <p:cNvPr id="861188" name="Rectangle 4"/>
          <p:cNvSpPr>
            <a:spLocks noChangeArrowheads="1"/>
          </p:cNvSpPr>
          <p:nvPr/>
        </p:nvSpPr>
        <p:spPr bwMode="auto">
          <a:xfrm>
            <a:off x="391551" y="2500532"/>
            <a:ext cx="6847449" cy="276999"/>
          </a:xfrm>
          <a:prstGeom prst="rect">
            <a:avLst/>
          </a:prstGeom>
          <a:noFill/>
          <a:ln w="9525">
            <a:noFill/>
            <a:miter lim="800000"/>
            <a:headEnd/>
            <a:tailEnd/>
          </a:ln>
          <a:effectLst/>
        </p:spPr>
        <p:txBody>
          <a:bodyPr wrap="square">
            <a:spAutoFit/>
          </a:bodyPr>
          <a:lstStyle/>
          <a:p>
            <a:pPr algn="ctr" fontAlgn="ctr"/>
            <a:r>
              <a:rPr lang="en-US" sz="1200" b="1" dirty="0">
                <a:solidFill>
                  <a:srgbClr val="006600"/>
                </a:solidFill>
                <a:cs typeface="Times New Roman" pitchFamily="18" charset="0"/>
              </a:rPr>
              <a:t>	</a:t>
            </a:r>
          </a:p>
        </p:txBody>
      </p:sp>
      <p:sp>
        <p:nvSpPr>
          <p:cNvPr id="3" name="Rectangle 1">
            <a:extLst>
              <a:ext uri="{FF2B5EF4-FFF2-40B4-BE49-F238E27FC236}">
                <a16:creationId xmlns:a16="http://schemas.microsoft.com/office/drawing/2014/main" id="{C96405E5-4C9B-4281-97C2-8EB0F20BBD50}"/>
              </a:ext>
            </a:extLst>
          </p:cNvPr>
          <p:cNvSpPr>
            <a:spLocks noChangeArrowheads="1"/>
          </p:cNvSpPr>
          <p:nvPr/>
        </p:nvSpPr>
        <p:spPr bwMode="auto">
          <a:xfrm>
            <a:off x="609600" y="336899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156203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91551" y="388331"/>
            <a:ext cx="8153400" cy="1700748"/>
          </a:xfrm>
        </p:spPr>
        <p:txBody>
          <a:bodyPr>
            <a:normAutofit/>
          </a:bodyPr>
          <a:lstStyle/>
          <a:p>
            <a:pPr algn="ctr" eaLnBrk="1" hangingPunct="1">
              <a:defRPr/>
            </a:pPr>
            <a:r>
              <a:rPr lang="en-US" sz="4800" b="1" dirty="0">
                <a:solidFill>
                  <a:srgbClr val="C00000"/>
                </a:solidFill>
                <a:effectLst>
                  <a:outerShdw blurRad="38100" dist="38100" dir="2700000" algn="tl">
                    <a:srgbClr val="000000">
                      <a:alpha val="43137"/>
                    </a:srgbClr>
                  </a:outerShdw>
                </a:effectLst>
                <a:cs typeface="Times New Roman" pitchFamily="18" charset="0"/>
              </a:rPr>
              <a:t>Wisconsin Bills </a:t>
            </a:r>
            <a:br>
              <a:rPr lang="en-US" sz="4800" b="1" dirty="0">
                <a:solidFill>
                  <a:srgbClr val="C00000"/>
                </a:solidFill>
                <a:effectLst>
                  <a:outerShdw blurRad="38100" dist="38100" dir="2700000" algn="tl">
                    <a:srgbClr val="000000">
                      <a:alpha val="43137"/>
                    </a:srgbClr>
                  </a:outerShdw>
                </a:effectLst>
                <a:cs typeface="Times New Roman" pitchFamily="18" charset="0"/>
              </a:rPr>
            </a:br>
            <a:r>
              <a:rPr lang="en-US" sz="3600" b="1" dirty="0">
                <a:solidFill>
                  <a:srgbClr val="C00000"/>
                </a:solidFill>
                <a:effectLst>
                  <a:outerShdw blurRad="38100" dist="38100" dir="2700000" algn="tl">
                    <a:srgbClr val="000000">
                      <a:alpha val="43137"/>
                    </a:srgbClr>
                  </a:outerShdw>
                </a:effectLst>
                <a:cs typeface="Times New Roman" pitchFamily="18" charset="0"/>
              </a:rPr>
              <a:t>Safe Harbor Exemption</a:t>
            </a:r>
          </a:p>
        </p:txBody>
      </p:sp>
      <p:sp>
        <p:nvSpPr>
          <p:cNvPr id="93187" name="Rectangle 3"/>
          <p:cNvSpPr>
            <a:spLocks noGrp="1" noChangeArrowheads="1"/>
          </p:cNvSpPr>
          <p:nvPr>
            <p:ph idx="1"/>
          </p:nvPr>
        </p:nvSpPr>
        <p:spPr>
          <a:xfrm>
            <a:off x="685800" y="2500532"/>
            <a:ext cx="7859151" cy="4128867"/>
          </a:xfrm>
        </p:spPr>
        <p:txBody>
          <a:bodyPr>
            <a:normAutofit/>
          </a:bodyPr>
          <a:lstStyle/>
          <a:p>
            <a:pPr marL="0" indent="0" algn="ctr">
              <a:buNone/>
            </a:pPr>
            <a:r>
              <a:rPr lang="en-US" sz="3200" b="1" dirty="0">
                <a:solidFill>
                  <a:srgbClr val="002060"/>
                </a:solidFill>
                <a:latin typeface="Trebuchet MS" panose="020B0603020202020204" pitchFamily="34" charset="0"/>
                <a:cs typeface="Times New Roman" pitchFamily="18" charset="0"/>
              </a:rPr>
              <a:t>2021 SB98/AB86 </a:t>
            </a:r>
          </a:p>
          <a:p>
            <a:pPr marL="0" indent="0" algn="ctr">
              <a:buNone/>
            </a:pPr>
            <a:r>
              <a:rPr lang="en-US" sz="2800" b="1" dirty="0">
                <a:solidFill>
                  <a:srgbClr val="002060"/>
                </a:solidFill>
                <a:latin typeface="Trebuchet MS" panose="020B0603020202020204" pitchFamily="34" charset="0"/>
                <a:cs typeface="Times New Roman" pitchFamily="18" charset="0"/>
              </a:rPr>
              <a:t>Consumer Access and Right to Practice Complementary and Alternative Health Care </a:t>
            </a:r>
          </a:p>
          <a:p>
            <a:pPr marL="0" indent="0" algn="ctr">
              <a:buNone/>
            </a:pPr>
            <a:endParaRPr lang="en-US" sz="2800" b="1" dirty="0">
              <a:solidFill>
                <a:srgbClr val="002060"/>
              </a:solidFill>
              <a:cs typeface="Times New Roman" pitchFamily="18" charset="0"/>
            </a:endParaRPr>
          </a:p>
          <a:p>
            <a:pPr marL="0" indent="0" algn="ctr">
              <a:buNone/>
            </a:pPr>
            <a:r>
              <a:rPr lang="en-US" sz="3600" b="1" dirty="0">
                <a:solidFill>
                  <a:srgbClr val="002060"/>
                </a:solidFill>
                <a:cs typeface="Times New Roman" pitchFamily="18" charset="0"/>
              </a:rPr>
              <a:t>On way to Senate Floor</a:t>
            </a:r>
          </a:p>
        </p:txBody>
      </p:sp>
      <p:sp>
        <p:nvSpPr>
          <p:cNvPr id="861188" name="Rectangle 4"/>
          <p:cNvSpPr>
            <a:spLocks noChangeArrowheads="1"/>
          </p:cNvSpPr>
          <p:nvPr/>
        </p:nvSpPr>
        <p:spPr bwMode="auto">
          <a:xfrm>
            <a:off x="391551" y="2500532"/>
            <a:ext cx="6847449" cy="276999"/>
          </a:xfrm>
          <a:prstGeom prst="rect">
            <a:avLst/>
          </a:prstGeom>
          <a:noFill/>
          <a:ln w="9525">
            <a:noFill/>
            <a:miter lim="800000"/>
            <a:headEnd/>
            <a:tailEnd/>
          </a:ln>
          <a:effectLst/>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6600"/>
                </a:solidFill>
                <a:effectLst/>
                <a:uLnTx/>
                <a:uFillTx/>
                <a:latin typeface="Constantia"/>
                <a:ea typeface="+mn-ea"/>
                <a:cs typeface="Times New Roman" pitchFamily="18" charset="0"/>
              </a:rPr>
              <a:t>	</a:t>
            </a:r>
          </a:p>
        </p:txBody>
      </p:sp>
      <p:sp>
        <p:nvSpPr>
          <p:cNvPr id="3" name="Rectangle 1">
            <a:extLst>
              <a:ext uri="{FF2B5EF4-FFF2-40B4-BE49-F238E27FC236}">
                <a16:creationId xmlns:a16="http://schemas.microsoft.com/office/drawing/2014/main" id="{C96405E5-4C9B-4281-97C2-8EB0F20BBD50}"/>
              </a:ext>
            </a:extLst>
          </p:cNvPr>
          <p:cNvSpPr>
            <a:spLocks noChangeArrowheads="1"/>
          </p:cNvSpPr>
          <p:nvPr/>
        </p:nvSpPr>
        <p:spPr bwMode="auto">
          <a:xfrm>
            <a:off x="609600" y="336899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3478391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85800" y="1676400"/>
            <a:ext cx="7772400" cy="4572000"/>
          </a:xfrm>
        </p:spPr>
        <p:txBody>
          <a:bodyPr>
            <a:normAutofit/>
          </a:bodyPr>
          <a:lstStyle/>
          <a:p>
            <a:pPr algn="ctr"/>
            <a:r>
              <a:rPr lang="en-US" sz="5400" b="1" dirty="0">
                <a:solidFill>
                  <a:srgbClr val="C00000"/>
                </a:solidFill>
                <a:effectLst>
                  <a:outerShdw blurRad="38100" dist="38100" dir="2700000" algn="tl">
                    <a:srgbClr val="000000">
                      <a:alpha val="43137"/>
                    </a:srgbClr>
                  </a:outerShdw>
                </a:effectLst>
                <a:latin typeface="+mj-lt"/>
              </a:rPr>
              <a:t>Special Topic</a:t>
            </a:r>
          </a:p>
          <a:p>
            <a:pPr algn="ctr"/>
            <a:r>
              <a:rPr lang="en-US" sz="3900" b="1" dirty="0">
                <a:solidFill>
                  <a:srgbClr val="C00000"/>
                </a:solidFill>
                <a:effectLst>
                  <a:outerShdw blurRad="38100" dist="38100" dir="2700000" algn="tl">
                    <a:srgbClr val="000000">
                      <a:alpha val="43137"/>
                    </a:srgbClr>
                  </a:outerShdw>
                </a:effectLst>
                <a:latin typeface="+mj-lt"/>
              </a:rPr>
              <a:t>COVID</a:t>
            </a:r>
          </a:p>
          <a:p>
            <a:endParaRPr lang="en-US" sz="3000" b="1" dirty="0">
              <a:solidFill>
                <a:srgbClr val="000066"/>
              </a:solidFill>
              <a:effectLst>
                <a:outerShdw blurRad="38100" dist="38100" dir="2700000" algn="tl">
                  <a:srgbClr val="000000">
                    <a:alpha val="43137"/>
                  </a:srgbClr>
                </a:outerShdw>
              </a:effectLst>
              <a:latin typeface="+mj-lt"/>
            </a:endParaRPr>
          </a:p>
          <a:p>
            <a:r>
              <a:rPr lang="en-US" sz="4000" b="1" dirty="0">
                <a:solidFill>
                  <a:srgbClr val="000066"/>
                </a:solidFill>
                <a:effectLst>
                  <a:outerShdw blurRad="38100" dist="38100" dir="2700000" algn="tl">
                    <a:srgbClr val="000000">
                      <a:alpha val="43137"/>
                    </a:srgbClr>
                  </a:outerShdw>
                </a:effectLst>
                <a:latin typeface="+mj-lt"/>
              </a:rPr>
              <a:t>Can herbalists promise a cure?</a:t>
            </a:r>
          </a:p>
          <a:p>
            <a:r>
              <a:rPr lang="en-US" sz="3200" b="1" dirty="0">
                <a:solidFill>
                  <a:srgbClr val="000066"/>
                </a:solidFill>
                <a:effectLst>
                  <a:outerShdw blurRad="38100" dist="38100" dir="2700000" algn="tl">
                    <a:srgbClr val="000000">
                      <a:alpha val="43137"/>
                    </a:srgbClr>
                  </a:outerShdw>
                </a:effectLst>
                <a:latin typeface="+mj-lt"/>
              </a:rPr>
              <a:t>	State Law – unlicensed practice, fraud</a:t>
            </a:r>
          </a:p>
          <a:p>
            <a:r>
              <a:rPr lang="en-US" sz="3200" b="1" dirty="0">
                <a:solidFill>
                  <a:srgbClr val="000066"/>
                </a:solidFill>
                <a:effectLst>
                  <a:outerShdw blurRad="38100" dist="38100" dir="2700000" algn="tl">
                    <a:srgbClr val="000000">
                      <a:alpha val="43137"/>
                    </a:srgbClr>
                  </a:outerShdw>
                </a:effectLst>
                <a:latin typeface="+mj-lt"/>
              </a:rPr>
              <a:t>	Federal Law – labeling health claims</a:t>
            </a:r>
          </a:p>
        </p:txBody>
      </p:sp>
    </p:spTree>
    <p:extLst>
      <p:ext uri="{BB962C8B-B14F-4D97-AF65-F5344CB8AC3E}">
        <p14:creationId xmlns:p14="http://schemas.microsoft.com/office/powerpoint/2010/main" val="2705298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85800" y="914400"/>
            <a:ext cx="7772400" cy="5334000"/>
          </a:xfrm>
        </p:spPr>
        <p:txBody>
          <a:bodyPr>
            <a:normAutofit lnSpcReduction="10000"/>
          </a:bodyPr>
          <a:lstStyle/>
          <a:p>
            <a:r>
              <a:rPr lang="en-US" sz="4800" b="1" dirty="0">
                <a:solidFill>
                  <a:srgbClr val="CC0000"/>
                </a:solidFill>
                <a:effectLst>
                  <a:outerShdw blurRad="38100" dist="38100" dir="2700000" algn="tl">
                    <a:srgbClr val="000000">
                      <a:alpha val="43137"/>
                    </a:srgbClr>
                  </a:outerShdw>
                </a:effectLst>
                <a:latin typeface="+mj-lt"/>
              </a:rPr>
              <a:t>What is Happening Federally?</a:t>
            </a:r>
          </a:p>
          <a:p>
            <a:r>
              <a:rPr lang="en-US" sz="3000" b="1" dirty="0">
                <a:solidFill>
                  <a:srgbClr val="000066"/>
                </a:solidFill>
                <a:effectLst>
                  <a:outerShdw blurRad="38100" dist="38100" dir="2700000" algn="tl">
                    <a:srgbClr val="000000">
                      <a:alpha val="43137"/>
                    </a:srgbClr>
                  </a:outerShdw>
                </a:effectLst>
                <a:latin typeface="+mj-lt"/>
              </a:rPr>
              <a:t>“The U.S. Food and Drug Administration is issuing warning letters to firms for selling fraudulent products with claims to prevent, treat, mitigate, diagnose or cure coronavirus disease 2019 (COVID-19). We are actively monitoring for any firms marketing products with fraudulent COVID-19 prevention and treatment claims.” (FDA website April 13, 2021)</a:t>
            </a:r>
          </a:p>
          <a:p>
            <a:r>
              <a:rPr lang="en-US" sz="2800" b="1" dirty="0">
                <a:solidFill>
                  <a:srgbClr val="CC0000"/>
                </a:solidFill>
                <a:effectLst>
                  <a:outerShdw blurRad="38100" dist="38100" dir="2700000" algn="tl">
                    <a:srgbClr val="000000">
                      <a:alpha val="43137"/>
                    </a:srgbClr>
                  </a:outerShdw>
                </a:effectLst>
                <a:latin typeface="+mj-lt"/>
              </a:rPr>
              <a:t>FDA has sent warning letters to 168 companies for selling products.</a:t>
            </a:r>
          </a:p>
        </p:txBody>
      </p:sp>
    </p:spTree>
    <p:extLst>
      <p:ext uri="{BB962C8B-B14F-4D97-AF65-F5344CB8AC3E}">
        <p14:creationId xmlns:p14="http://schemas.microsoft.com/office/powerpoint/2010/main" val="4269196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85800" y="1676400"/>
            <a:ext cx="7543800" cy="4572000"/>
          </a:xfrm>
        </p:spPr>
        <p:txBody>
          <a:bodyPr>
            <a:normAutofit/>
          </a:bodyPr>
          <a:lstStyle/>
          <a:p>
            <a:pPr algn="ctr"/>
            <a:r>
              <a:rPr lang="en-US" sz="4000" b="1" dirty="0">
                <a:solidFill>
                  <a:srgbClr val="C00000"/>
                </a:solidFill>
                <a:effectLst>
                  <a:outerShdw blurRad="38100" dist="38100" dir="2700000" algn="tl">
                    <a:srgbClr val="000000">
                      <a:alpha val="43137"/>
                    </a:srgbClr>
                  </a:outerShdw>
                </a:effectLst>
                <a:latin typeface="+mj-lt"/>
              </a:rPr>
              <a:t>What is happening in the states?</a:t>
            </a:r>
          </a:p>
          <a:p>
            <a:pPr algn="ctr"/>
            <a:endParaRPr lang="en-US" sz="4000" b="1" dirty="0">
              <a:solidFill>
                <a:srgbClr val="C00000"/>
              </a:solidFill>
              <a:effectLst>
                <a:outerShdw blurRad="38100" dist="38100" dir="2700000" algn="tl">
                  <a:srgbClr val="000000">
                    <a:alpha val="43137"/>
                  </a:srgbClr>
                </a:outerShdw>
              </a:effectLst>
              <a:latin typeface="+mj-lt"/>
            </a:endParaRPr>
          </a:p>
          <a:p>
            <a:pPr algn="ctr"/>
            <a:r>
              <a:rPr lang="en-US" sz="4000" b="1" dirty="0">
                <a:solidFill>
                  <a:srgbClr val="C00000"/>
                </a:solidFill>
                <a:effectLst>
                  <a:outerShdw blurRad="38100" dist="38100" dir="2700000" algn="tl">
                    <a:srgbClr val="000000">
                      <a:alpha val="43137"/>
                    </a:srgbClr>
                  </a:outerShdw>
                </a:effectLst>
                <a:latin typeface="+mj-lt"/>
              </a:rPr>
              <a:t>State Governor Emergency Power </a:t>
            </a:r>
          </a:p>
        </p:txBody>
      </p:sp>
      <p:sp>
        <p:nvSpPr>
          <p:cNvPr id="7" name="Content Placeholder 6">
            <a:extLst>
              <a:ext uri="{FF2B5EF4-FFF2-40B4-BE49-F238E27FC236}">
                <a16:creationId xmlns:a16="http://schemas.microsoft.com/office/drawing/2014/main" id="{7CAA9AB8-75B1-4B9B-9371-89EA1D0A7DF3}"/>
              </a:ext>
            </a:extLst>
          </p:cNvPr>
          <p:cNvSpPr>
            <a:spLocks noGrp="1"/>
          </p:cNvSpPr>
          <p:nvPr>
            <p:ph sz="half" idx="1"/>
          </p:nvPr>
        </p:nvSpPr>
        <p:spPr>
          <a:xfrm>
            <a:off x="5410200" y="3276600"/>
            <a:ext cx="3276600" cy="2971800"/>
          </a:xfrm>
        </p:spPr>
        <p:txBody>
          <a:bodyPr/>
          <a:lstStyle/>
          <a:p>
            <a:endParaRPr lang="en-US" dirty="0"/>
          </a:p>
          <a:p>
            <a:endParaRPr lang="en-US" dirty="0"/>
          </a:p>
        </p:txBody>
      </p:sp>
    </p:spTree>
    <p:extLst>
      <p:ext uri="{BB962C8B-B14F-4D97-AF65-F5344CB8AC3E}">
        <p14:creationId xmlns:p14="http://schemas.microsoft.com/office/powerpoint/2010/main" val="3054083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509953" y="945834"/>
            <a:ext cx="7783513" cy="2011680"/>
          </a:xfrm>
        </p:spPr>
        <p:txBody>
          <a:bodyPr>
            <a:normAutofit fontScale="90000"/>
          </a:bodyPr>
          <a:lstStyle/>
          <a:p>
            <a:pPr algn="ctr" eaLnBrk="1" hangingPunct="1">
              <a:defRPr/>
            </a:pPr>
            <a:r>
              <a:rPr lang="en-US" b="1" dirty="0">
                <a:solidFill>
                  <a:srgbClr val="C00000"/>
                </a:solidFill>
                <a:effectLst>
                  <a:outerShdw blurRad="38100" dist="38100" dir="2700000" algn="tl">
                    <a:srgbClr val="000000"/>
                  </a:outerShdw>
                </a:effectLst>
                <a:cs typeface="Times New Roman" pitchFamily="18" charset="0"/>
              </a:rPr>
              <a:t>State Laws – Police Power to protect health and welfare of citizens</a:t>
            </a:r>
          </a:p>
        </p:txBody>
      </p:sp>
      <p:sp>
        <p:nvSpPr>
          <p:cNvPr id="79875" name="Rectangle 3"/>
          <p:cNvSpPr>
            <a:spLocks noGrp="1" noChangeArrowheads="1"/>
          </p:cNvSpPr>
          <p:nvPr>
            <p:ph idx="1"/>
          </p:nvPr>
        </p:nvSpPr>
        <p:spPr>
          <a:xfrm>
            <a:off x="938334" y="3322102"/>
            <a:ext cx="7319963" cy="3367086"/>
          </a:xfrm>
        </p:spPr>
        <p:txBody>
          <a:bodyPr>
            <a:normAutofit/>
          </a:bodyPr>
          <a:lstStyle/>
          <a:p>
            <a:pPr eaLnBrk="1" hangingPunct="1">
              <a:buFontTx/>
              <a:buNone/>
            </a:pPr>
            <a:r>
              <a:rPr lang="en-US" altLang="en-US" sz="3600" b="1" dirty="0">
                <a:solidFill>
                  <a:srgbClr val="000066"/>
                </a:solidFill>
                <a:cs typeface="Times New Roman" panose="02020603050405020304" pitchFamily="18" charset="0"/>
              </a:rPr>
              <a:t>1.  Constitution</a:t>
            </a:r>
          </a:p>
          <a:p>
            <a:pPr eaLnBrk="1" hangingPunct="1">
              <a:buFontTx/>
              <a:buNone/>
            </a:pPr>
            <a:r>
              <a:rPr lang="en-US" altLang="en-US" sz="3600" b="1" dirty="0">
                <a:solidFill>
                  <a:srgbClr val="000066"/>
                </a:solidFill>
                <a:cs typeface="Times New Roman" panose="02020603050405020304" pitchFamily="18" charset="0"/>
              </a:rPr>
              <a:t>2.  State Statutes</a:t>
            </a:r>
          </a:p>
          <a:p>
            <a:pPr eaLnBrk="1" hangingPunct="1">
              <a:buFontTx/>
              <a:buNone/>
            </a:pPr>
            <a:r>
              <a:rPr lang="en-US" altLang="en-US" sz="3600" b="1" dirty="0">
                <a:solidFill>
                  <a:srgbClr val="000066"/>
                </a:solidFill>
                <a:cs typeface="Times New Roman" panose="02020603050405020304" pitchFamily="18" charset="0"/>
              </a:rPr>
              <a:t>3.  Administrative Regulations</a:t>
            </a:r>
          </a:p>
          <a:p>
            <a:pPr eaLnBrk="1" hangingPunct="1">
              <a:buFontTx/>
              <a:buNone/>
            </a:pPr>
            <a:r>
              <a:rPr lang="en-US" altLang="en-US" sz="3600" b="1" dirty="0">
                <a:solidFill>
                  <a:srgbClr val="000066"/>
                </a:solidFill>
                <a:cs typeface="Times New Roman" panose="02020603050405020304" pitchFamily="18" charset="0"/>
              </a:rPr>
              <a:t>4. Governor Executive Orders</a:t>
            </a: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213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533398" y="762000"/>
            <a:ext cx="8077201" cy="1173480"/>
          </a:xfrm>
        </p:spPr>
        <p:txBody>
          <a:bodyPr>
            <a:normAutofit/>
          </a:bodyPr>
          <a:lstStyle/>
          <a:p>
            <a:pPr algn="ctr" eaLnBrk="1" hangingPunct="1">
              <a:defRPr/>
            </a:pPr>
            <a:r>
              <a:rPr lang="en-US" b="1" dirty="0">
                <a:solidFill>
                  <a:srgbClr val="C00000"/>
                </a:solidFill>
                <a:effectLst>
                  <a:outerShdw blurRad="38100" dist="38100" dir="2700000" algn="tl">
                    <a:srgbClr val="000000"/>
                  </a:outerShdw>
                </a:effectLst>
                <a:cs typeface="Times New Roman" pitchFamily="18" charset="0"/>
              </a:rPr>
              <a:t>State Statutes</a:t>
            </a:r>
          </a:p>
        </p:txBody>
      </p:sp>
      <p:sp>
        <p:nvSpPr>
          <p:cNvPr id="79875" name="Rectangle 3"/>
          <p:cNvSpPr>
            <a:spLocks noGrp="1" noChangeArrowheads="1"/>
          </p:cNvSpPr>
          <p:nvPr>
            <p:ph idx="1"/>
          </p:nvPr>
        </p:nvSpPr>
        <p:spPr>
          <a:xfrm>
            <a:off x="739653" y="2286000"/>
            <a:ext cx="7870946" cy="4267200"/>
          </a:xfrm>
        </p:spPr>
        <p:txBody>
          <a:bodyPr>
            <a:normAutofit/>
          </a:bodyPr>
          <a:lstStyle/>
          <a:p>
            <a:pPr marL="0" indent="0" algn="ctr">
              <a:buNone/>
            </a:pPr>
            <a:r>
              <a:rPr lang="en-US" sz="3600" b="1" i="0" dirty="0">
                <a:solidFill>
                  <a:srgbClr val="000066"/>
                </a:solidFill>
                <a:effectLst/>
              </a:rPr>
              <a:t>State Lawmakers pass laws:</a:t>
            </a:r>
          </a:p>
          <a:p>
            <a:pPr marL="0" indent="0" algn="ctr">
              <a:buNone/>
            </a:pPr>
            <a:endParaRPr lang="en-US" sz="3600" b="1" dirty="0">
              <a:solidFill>
                <a:srgbClr val="000066"/>
              </a:solidFill>
            </a:endParaRPr>
          </a:p>
          <a:p>
            <a:pPr marL="0" indent="0" algn="ctr">
              <a:buNone/>
            </a:pPr>
            <a:r>
              <a:rPr lang="en-US" sz="3600" b="1" dirty="0">
                <a:solidFill>
                  <a:srgbClr val="000066"/>
                </a:solidFill>
              </a:rPr>
              <a:t>Including laws</a:t>
            </a:r>
            <a:r>
              <a:rPr lang="en-US" sz="3600" b="1" i="0" dirty="0">
                <a:solidFill>
                  <a:srgbClr val="000066"/>
                </a:solidFill>
                <a:effectLst/>
              </a:rPr>
              <a:t> that delegate authority to Governors for emergency management.</a:t>
            </a:r>
          </a:p>
          <a:p>
            <a:pPr algn="l"/>
            <a:endParaRPr lang="en-US" sz="1600" b="0" i="0" dirty="0">
              <a:solidFill>
                <a:srgbClr val="000000"/>
              </a:solidFill>
              <a:effectLst/>
            </a:endParaRPr>
          </a:p>
          <a:p>
            <a:pPr eaLnBrk="1" hangingPunct="1">
              <a:buFontTx/>
              <a:buNone/>
            </a:pPr>
            <a:endParaRPr lang="en-US" altLang="en-US" sz="3600" b="1" dirty="0">
              <a:solidFill>
                <a:srgbClr val="000066"/>
              </a:solidFill>
              <a:cs typeface="Times New Roman" panose="02020603050405020304" pitchFamily="18" charset="0"/>
            </a:endParaRP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9684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p:txBody>
          <a:bodyPr>
            <a:normAutofit/>
          </a:bodyPr>
          <a:lstStyle/>
          <a:p>
            <a:pPr algn="ctr" eaLnBrk="1" hangingPunct="1">
              <a:defRPr/>
            </a:pPr>
            <a:r>
              <a:rPr lang="en-US" b="1" dirty="0">
                <a:solidFill>
                  <a:srgbClr val="C00000"/>
                </a:solidFill>
                <a:effectLst>
                  <a:outerShdw blurRad="38100" dist="38100" dir="2700000" algn="tl">
                    <a:srgbClr val="000000"/>
                  </a:outerShdw>
                </a:effectLst>
                <a:cs typeface="Times New Roman" pitchFamily="18" charset="0"/>
              </a:rPr>
              <a:t>Example State Statute</a:t>
            </a:r>
          </a:p>
        </p:txBody>
      </p:sp>
      <p:sp>
        <p:nvSpPr>
          <p:cNvPr id="79875" name="Rectangle 3"/>
          <p:cNvSpPr>
            <a:spLocks noGrp="1" noChangeArrowheads="1"/>
          </p:cNvSpPr>
          <p:nvPr>
            <p:ph idx="1"/>
          </p:nvPr>
        </p:nvSpPr>
        <p:spPr/>
        <p:txBody>
          <a:bodyPr>
            <a:normAutofit lnSpcReduction="10000"/>
          </a:bodyPr>
          <a:lstStyle/>
          <a:p>
            <a:pPr marL="0" indent="0" algn="l">
              <a:buNone/>
            </a:pPr>
            <a:r>
              <a:rPr lang="en-US" sz="2400" b="1" i="0" dirty="0">
                <a:solidFill>
                  <a:srgbClr val="000066"/>
                </a:solidFill>
                <a:effectLst/>
              </a:rPr>
              <a:t>MN Stat. 12.21 GOVERNOR. §Subdivision 1.General authority.</a:t>
            </a:r>
          </a:p>
          <a:p>
            <a:pPr marL="0" indent="0" algn="l">
              <a:buNone/>
            </a:pPr>
            <a:r>
              <a:rPr lang="en-US" sz="2400" b="0" i="0" dirty="0">
                <a:solidFill>
                  <a:srgbClr val="000066"/>
                </a:solidFill>
                <a:effectLst/>
              </a:rPr>
              <a:t>The governor (1) </a:t>
            </a:r>
            <a:r>
              <a:rPr lang="en-US" sz="2400" b="1" i="0" dirty="0">
                <a:solidFill>
                  <a:srgbClr val="000066"/>
                </a:solidFill>
                <a:effectLst/>
              </a:rPr>
              <a:t>has general direction and control of emergency management</a:t>
            </a:r>
            <a:r>
              <a:rPr lang="en-US" sz="2400" b="0" i="0" dirty="0">
                <a:solidFill>
                  <a:srgbClr val="000066"/>
                </a:solidFill>
                <a:effectLst/>
              </a:rPr>
              <a:t>, (2) may carry out the provisions of this chapter, and (3) during a national security emergency declared as existing under section 12.31, during the existence of an energy supply emergency as declared under section 216C.15, or during the existence of an emergency resulting from an incident at a nuclear power plant that poses a radiological or other health hazard, may assume direct operational control over all or any part of the emergency management functions within this state.</a:t>
            </a:r>
          </a:p>
          <a:p>
            <a:pPr algn="l"/>
            <a:endParaRPr lang="en-US" sz="1600" b="0" i="0" dirty="0">
              <a:solidFill>
                <a:srgbClr val="000000"/>
              </a:solidFill>
              <a:effectLst/>
            </a:endParaRPr>
          </a:p>
          <a:p>
            <a:pPr eaLnBrk="1" hangingPunct="1">
              <a:buFontTx/>
              <a:buNone/>
            </a:pPr>
            <a:endParaRPr lang="en-US" altLang="en-US" sz="3600" b="1" dirty="0">
              <a:solidFill>
                <a:srgbClr val="000066"/>
              </a:solidFill>
              <a:cs typeface="Times New Roman" panose="02020603050405020304" pitchFamily="18" charset="0"/>
            </a:endParaRPr>
          </a:p>
        </p:txBody>
      </p:sp>
    </p:spTree>
    <p:extLst>
      <p:ext uri="{BB962C8B-B14F-4D97-AF65-F5344CB8AC3E}">
        <p14:creationId xmlns:p14="http://schemas.microsoft.com/office/powerpoint/2010/main" val="494578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530225" y="731520"/>
            <a:ext cx="8083550" cy="1738314"/>
          </a:xfrm>
        </p:spPr>
        <p:txBody>
          <a:bodyPr>
            <a:normAutofit/>
          </a:bodyPr>
          <a:lstStyle/>
          <a:p>
            <a:pPr algn="ctr" eaLnBrk="1" hangingPunct="1">
              <a:defRPr/>
            </a:pPr>
            <a:r>
              <a:rPr lang="en-US" b="1" dirty="0">
                <a:solidFill>
                  <a:srgbClr val="C00000"/>
                </a:solidFill>
                <a:effectLst>
                  <a:outerShdw blurRad="38100" dist="38100" dir="2700000" algn="tl">
                    <a:srgbClr val="000000"/>
                  </a:outerShdw>
                </a:effectLst>
                <a:cs typeface="Times New Roman" pitchFamily="18" charset="0"/>
              </a:rPr>
              <a:t>Model State Emergency Health Powers Acts</a:t>
            </a:r>
          </a:p>
        </p:txBody>
      </p:sp>
      <p:sp>
        <p:nvSpPr>
          <p:cNvPr id="79875" name="Rectangle 3"/>
          <p:cNvSpPr>
            <a:spLocks noGrp="1" noChangeArrowheads="1"/>
          </p:cNvSpPr>
          <p:nvPr>
            <p:ph idx="1"/>
          </p:nvPr>
        </p:nvSpPr>
        <p:spPr>
          <a:xfrm>
            <a:off x="1066799" y="2759394"/>
            <a:ext cx="7319963" cy="3641406"/>
          </a:xfrm>
        </p:spPr>
        <p:txBody>
          <a:bodyPr>
            <a:normAutofit/>
          </a:bodyPr>
          <a:lstStyle/>
          <a:p>
            <a:pPr marL="0" marR="0" indent="0">
              <a:lnSpc>
                <a:spcPct val="107000"/>
              </a:lnSpc>
              <a:spcBef>
                <a:spcPts val="0"/>
              </a:spcBef>
              <a:spcAft>
                <a:spcPts val="800"/>
              </a:spcAft>
              <a:buNone/>
            </a:pPr>
            <a:r>
              <a:rPr lang="en-US" sz="20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In 2002 Many states passed what at the time was called the "Model State Emergency Health Powers Act." MEHPA. </a:t>
            </a:r>
          </a:p>
          <a:p>
            <a:pPr marL="0" marR="0" indent="0">
              <a:lnSpc>
                <a:spcPct val="107000"/>
              </a:lnSpc>
              <a:spcBef>
                <a:spcPts val="0"/>
              </a:spcBef>
              <a:spcAft>
                <a:spcPts val="800"/>
              </a:spcAft>
              <a:buNone/>
            </a:pPr>
            <a:r>
              <a:rPr lang="en-US" sz="20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ACLU stated that it was drafted as </a:t>
            </a:r>
            <a:r>
              <a:rPr lang="en-US" sz="2000" b="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model legislation to increase state powers to respond to bioterrorism or other outbreaks of disease that the Centers for Disease Control and others want the states to pass into law.  Although such legislation is needed, the current draft of the Model Act unfortunately is written in a way that doesn't adequately protect citizens against the misuse of the tremendous powers that it would grant in an emergency</a:t>
            </a:r>
            <a:r>
              <a:rPr lang="en-US" sz="2000" b="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000" dirty="0">
                <a:solidFill>
                  <a:srgbClr val="000066"/>
                </a:solidFill>
                <a:effectLst/>
                <a:latin typeface="Times New Roman" panose="02020603050405020304" pitchFamily="18" charset="0"/>
                <a:ea typeface="Times New Roman" panose="02020603050405020304" pitchFamily="18" charset="0"/>
              </a:rPr>
              <a:t>ACLU, Q and A on the Model State Health Emergency Powers Act, accessed online June 13, 2020 @ https://www.aclu.org/other/model-state-emergency-health-powers-act</a:t>
            </a:r>
            <a:endParaRPr lang="en-US" altLang="en-US" sz="3600" b="1" dirty="0">
              <a:solidFill>
                <a:srgbClr val="000066"/>
              </a:solidFill>
              <a:cs typeface="Times New Roman" panose="02020603050405020304" pitchFamily="18" charset="0"/>
            </a:endParaRP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7209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914400" y="2057400"/>
            <a:ext cx="7772400" cy="1524000"/>
          </a:xfrm>
        </p:spPr>
        <p:txBody>
          <a:bodyPr/>
          <a:lstStyle/>
          <a:p>
            <a:pPr eaLnBrk="1" hangingPunct="1"/>
            <a:r>
              <a:rPr lang="en-US" sz="5400" b="1" dirty="0">
                <a:solidFill>
                  <a:srgbClr val="C00000"/>
                </a:solidFill>
                <a:effectLst>
                  <a:outerShdw blurRad="38100" dist="38100" dir="2700000" algn="tl">
                    <a:srgbClr val="000000">
                      <a:alpha val="43137"/>
                    </a:srgbClr>
                  </a:outerShdw>
                </a:effectLst>
                <a:latin typeface="+mn-lt"/>
              </a:rPr>
              <a:t>Law - The Voice of</a:t>
            </a:r>
            <a:endParaRPr lang="en-US" b="1" dirty="0">
              <a:solidFill>
                <a:srgbClr val="C00000"/>
              </a:solidFill>
              <a:effectLst>
                <a:outerShdw blurRad="38100" dist="38100" dir="2700000" algn="tl">
                  <a:srgbClr val="000000">
                    <a:alpha val="43137"/>
                  </a:srgbClr>
                </a:outerShdw>
              </a:effectLst>
              <a:latin typeface="+mn-lt"/>
            </a:endParaRPr>
          </a:p>
        </p:txBody>
      </p:sp>
      <p:sp>
        <p:nvSpPr>
          <p:cNvPr id="71683" name="Rectangle 3"/>
          <p:cNvSpPr>
            <a:spLocks noGrp="1" noChangeArrowheads="1"/>
          </p:cNvSpPr>
          <p:nvPr>
            <p:ph idx="1"/>
          </p:nvPr>
        </p:nvSpPr>
        <p:spPr>
          <a:xfrm>
            <a:off x="685800" y="3581400"/>
            <a:ext cx="7162800" cy="1447800"/>
          </a:xfrm>
        </p:spPr>
        <p:txBody>
          <a:bodyPr>
            <a:normAutofit fontScale="92500"/>
          </a:bodyPr>
          <a:lstStyle/>
          <a:p>
            <a:pPr eaLnBrk="1" hangingPunct="1">
              <a:buFontTx/>
              <a:buNone/>
              <a:defRPr/>
            </a:pPr>
            <a:r>
              <a:rPr lang="en-US" sz="4800" dirty="0"/>
              <a:t>			</a:t>
            </a:r>
            <a:r>
              <a:rPr lang="en-US" sz="8800" b="1" i="1" dirty="0">
                <a:solidFill>
                  <a:srgbClr val="C00000"/>
                </a:solidFill>
                <a:effectLst>
                  <a:outerShdw blurRad="38100" dist="38100" dir="2700000" algn="tl">
                    <a:srgbClr val="C0C0C0"/>
                  </a:outerShdw>
                </a:effectLst>
              </a:rPr>
              <a:t>Freedom…</a:t>
            </a:r>
            <a:endParaRPr lang="en-US" sz="8800" dirty="0">
              <a:solidFill>
                <a:srgbClr val="C00000"/>
              </a:solidFill>
              <a:effectLst>
                <a:outerShdw blurRad="38100" dist="38100" dir="2700000" algn="tl">
                  <a:srgbClr val="C0C0C0"/>
                </a:outerShdw>
              </a:effectLst>
            </a:endParaRPr>
          </a:p>
        </p:txBody>
      </p:sp>
    </p:spTree>
    <p:extLst>
      <p:ext uri="{BB962C8B-B14F-4D97-AF65-F5344CB8AC3E}">
        <p14:creationId xmlns:p14="http://schemas.microsoft.com/office/powerpoint/2010/main" val="73846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8A1F7A1-FF88-4357-A4FE-8861E1677BB4}"/>
              </a:ext>
            </a:extLst>
          </p:cNvPr>
          <p:cNvSpPr>
            <a:spLocks noGrp="1" noChangeArrowheads="1"/>
          </p:cNvSpPr>
          <p:nvPr>
            <p:ph type="title"/>
          </p:nvPr>
        </p:nvSpPr>
        <p:spPr>
          <a:xfrm>
            <a:off x="685800" y="457200"/>
            <a:ext cx="7772400" cy="1066800"/>
          </a:xfrm>
        </p:spPr>
        <p:txBody>
          <a:bodyPr>
            <a:normAutofit/>
          </a:bodyPr>
          <a:lstStyle/>
          <a:p>
            <a:pPr algn="ctr"/>
            <a:r>
              <a:rPr lang="en-US" altLang="en-US" sz="4000" b="1" dirty="0">
                <a:solidFill>
                  <a:srgbClr val="C00000"/>
                </a:solidFill>
              </a:rPr>
              <a:t>Minnesota’s 2002 Right to Refuse</a:t>
            </a:r>
          </a:p>
        </p:txBody>
      </p:sp>
      <p:sp>
        <p:nvSpPr>
          <p:cNvPr id="61443" name="Rectangle 3">
            <a:extLst>
              <a:ext uri="{FF2B5EF4-FFF2-40B4-BE49-F238E27FC236}">
                <a16:creationId xmlns:a16="http://schemas.microsoft.com/office/drawing/2014/main" id="{64E6AA88-0733-4434-A137-E94AF0A636B1}"/>
              </a:ext>
            </a:extLst>
          </p:cNvPr>
          <p:cNvSpPr>
            <a:spLocks noGrp="1" noChangeArrowheads="1"/>
          </p:cNvSpPr>
          <p:nvPr>
            <p:ph type="body" idx="1"/>
          </p:nvPr>
        </p:nvSpPr>
        <p:spPr>
          <a:xfrm>
            <a:off x="533400" y="1600200"/>
            <a:ext cx="8077200" cy="4800600"/>
          </a:xfrm>
        </p:spPr>
        <p:txBody>
          <a:bodyPr/>
          <a:lstStyle/>
          <a:p>
            <a:pPr marL="182880" marR="0" indent="0">
              <a:lnSpc>
                <a:spcPct val="107000"/>
              </a:lnSpc>
              <a:spcBef>
                <a:spcPts val="0"/>
              </a:spcBef>
              <a:spcAft>
                <a:spcPts val="800"/>
              </a:spcAft>
              <a:buNone/>
            </a:pPr>
            <a:r>
              <a:rPr lang="en-US" sz="1800" b="1"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12.39 INDIVIDUAL TREATMENT; NOTICE, REFUSAL, CONSEQUENCE.</a:t>
            </a:r>
            <a:endParaRPr lang="en-US" sz="18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endParaRPr>
          </a:p>
          <a:p>
            <a:pPr marL="182880" marR="0" indent="0">
              <a:lnSpc>
                <a:spcPct val="107000"/>
              </a:lnSpc>
              <a:spcBef>
                <a:spcPts val="0"/>
              </a:spcBef>
              <a:spcAft>
                <a:spcPts val="800"/>
              </a:spcAft>
              <a:buNone/>
            </a:pPr>
            <a:r>
              <a:rPr lang="en-US" sz="1800"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Subdivision 1.  Refusal of treatment. Notwithstanding laws, rules, or orders made or promulgated in response to a national security emergency or peacetime emergency, </a:t>
            </a:r>
            <a:r>
              <a:rPr lang="en-US" sz="1800" b="1"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individuals have a fundamental right to refuse medical treatment, testing, physical or mental examination, vaccination, participation in experimental procedures and protocols, collection of specimens, and preventive treatment programs</a:t>
            </a:r>
            <a:r>
              <a:rPr lang="en-US" sz="1800"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 An individual who has been directed by the commissioner of health to submit to medical procedures and protocols because the individual is infected with or reasonably believed by the commissioner of health to be infected with or exposed to a toxic agent that can be transferred to another individual or a communicable disease, and the agent or communicable disease is the basis for which the national security emergency or peacetime emergency was declared, and who refuses to submit to them may be ordered by the commissioner to be placed in isolation or quarantine </a:t>
            </a:r>
            <a:r>
              <a:rPr lang="en-US" sz="1800" b="1"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according to parameters set forth in sections 144.419 and 144.4195. </a:t>
            </a:r>
            <a:endParaRPr lang="en-US" sz="18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40000"/>
              </a:lnSpc>
              <a:buFontTx/>
              <a:buNone/>
            </a:pPr>
            <a:endParaRPr lang="en-US" altLang="en-US" sz="1800" b="1" dirty="0">
              <a:solidFill>
                <a:srgbClr val="00009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457199" y="1219200"/>
            <a:ext cx="7929563" cy="1173480"/>
          </a:xfrm>
        </p:spPr>
        <p:txBody>
          <a:bodyPr>
            <a:normAutofit/>
          </a:bodyPr>
          <a:lstStyle/>
          <a:p>
            <a:pPr algn="ctr" eaLnBrk="1" hangingPunct="1">
              <a:defRPr/>
            </a:pPr>
            <a:r>
              <a:rPr lang="en-US" b="1" dirty="0">
                <a:solidFill>
                  <a:srgbClr val="C00000"/>
                </a:solidFill>
                <a:effectLst>
                  <a:outerShdw blurRad="38100" dist="38100" dir="2700000" algn="tl">
                    <a:srgbClr val="000000"/>
                  </a:outerShdw>
                </a:effectLst>
                <a:cs typeface="Times New Roman" pitchFamily="18" charset="0"/>
              </a:rPr>
              <a:t>California Emergency Law</a:t>
            </a:r>
          </a:p>
        </p:txBody>
      </p:sp>
      <p:sp>
        <p:nvSpPr>
          <p:cNvPr id="79875" name="Rectangle 3"/>
          <p:cNvSpPr>
            <a:spLocks noGrp="1" noChangeArrowheads="1"/>
          </p:cNvSpPr>
          <p:nvPr>
            <p:ph idx="1"/>
          </p:nvPr>
        </p:nvSpPr>
        <p:spPr>
          <a:xfrm>
            <a:off x="1066800" y="2759394"/>
            <a:ext cx="7319962" cy="3717606"/>
          </a:xfrm>
        </p:spPr>
        <p:txBody>
          <a:bodyPr>
            <a:normAutofit/>
          </a:bodyPr>
          <a:lstStyle/>
          <a:p>
            <a:pPr marL="182880" marR="0" indent="0">
              <a:lnSpc>
                <a:spcPct val="107000"/>
              </a:lnSpc>
              <a:spcBef>
                <a:spcPts val="0"/>
              </a:spcBef>
              <a:spcAft>
                <a:spcPts val="800"/>
              </a:spcAft>
              <a:buNone/>
            </a:pPr>
            <a:r>
              <a:rPr lang="en-US" sz="24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California Statute Health and Safety Code Section 120140</a:t>
            </a:r>
            <a:r>
              <a:rPr lang="en-US" sz="2400"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Upon being informed by a health officer of any contagious, infectious, or communicable disease the department may take measures as are necessary to ascertain the nature of the disease and prevent its spread. To that end, the department may, if it considers it proper, </a:t>
            </a:r>
            <a:r>
              <a:rPr lang="en-US" sz="2400" b="1" i="1" dirty="0">
                <a:solidFill>
                  <a:srgbClr val="CC0000"/>
                </a:solidFill>
                <a:effectLst/>
                <a:latin typeface="Times New Roman" panose="02020603050405020304" pitchFamily="18" charset="0"/>
                <a:ea typeface="Calibri" panose="020F0502020204030204" pitchFamily="34" charset="0"/>
                <a:cs typeface="Times New Roman" panose="02020603050405020304" pitchFamily="18" charset="0"/>
              </a:rPr>
              <a:t>take possession or control of the body of any living person, </a:t>
            </a:r>
            <a:r>
              <a:rPr lang="en-US" sz="2400" b="1"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or the corpse of any deceased person.</a:t>
            </a:r>
            <a:endParaRPr lang="en-US" sz="24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r">
              <a:spcBef>
                <a:spcPts val="0"/>
              </a:spcBef>
              <a:spcAft>
                <a:spcPts val="0"/>
              </a:spcAft>
              <a:buNone/>
            </a:pPr>
            <a:r>
              <a:rPr lang="en-US" sz="1000" dirty="0">
                <a:effectLst/>
                <a:latin typeface="Times New Roman" panose="02020603050405020304" pitchFamily="18" charset="0"/>
                <a:ea typeface="Times New Roman" panose="02020603050405020304" pitchFamily="18" charset="0"/>
              </a:rPr>
              <a:t>California Health and Safety Code Section 120140, accessed online June 13, 2020, @ http://leginfo.legislature.ca.gov/faces/codes_displaySection.xhtml?lawCode=HSC&amp;sectionNum=120140.</a:t>
            </a:r>
          </a:p>
          <a:p>
            <a:pPr eaLnBrk="1" hangingPunct="1">
              <a:buFontTx/>
              <a:buNone/>
            </a:pPr>
            <a:endParaRPr lang="en-US" altLang="en-US" sz="3600" b="1" dirty="0">
              <a:solidFill>
                <a:srgbClr val="000066"/>
              </a:solidFill>
              <a:cs typeface="Times New Roman" panose="02020603050405020304" pitchFamily="18" charset="0"/>
            </a:endParaRP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3635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85800" y="1676400"/>
            <a:ext cx="7772400" cy="4572000"/>
          </a:xfrm>
        </p:spPr>
        <p:txBody>
          <a:bodyPr>
            <a:normAutofit/>
          </a:bodyPr>
          <a:lstStyle/>
          <a:p>
            <a:pPr algn="ctr"/>
            <a:r>
              <a:rPr lang="en-US" sz="4800" b="1" dirty="0">
                <a:solidFill>
                  <a:srgbClr val="000066"/>
                </a:solidFill>
                <a:effectLst>
                  <a:outerShdw blurRad="38100" dist="38100" dir="2700000" algn="tl">
                    <a:srgbClr val="000000">
                      <a:alpha val="43137"/>
                    </a:srgbClr>
                  </a:outerShdw>
                </a:effectLst>
                <a:latin typeface="+mj-lt"/>
              </a:rPr>
              <a:t>Freedom to Practice</a:t>
            </a:r>
          </a:p>
          <a:p>
            <a:pPr algn="ctr"/>
            <a:r>
              <a:rPr lang="en-US" sz="4800" b="1" dirty="0">
                <a:solidFill>
                  <a:srgbClr val="000066"/>
                </a:solidFill>
                <a:effectLst>
                  <a:outerShdw blurRad="38100" dist="38100" dir="2700000" algn="tl">
                    <a:srgbClr val="000000">
                      <a:alpha val="43137"/>
                    </a:srgbClr>
                  </a:outerShdw>
                </a:effectLst>
                <a:latin typeface="+mj-lt"/>
              </a:rPr>
              <a:t>Freedom to Speak the Truth</a:t>
            </a:r>
          </a:p>
          <a:p>
            <a:pPr algn="ctr"/>
            <a:r>
              <a:rPr lang="en-US" sz="3900" b="1" dirty="0">
                <a:solidFill>
                  <a:srgbClr val="C00000"/>
                </a:solidFill>
                <a:effectLst>
                  <a:outerShdw blurRad="38100" dist="38100" dir="2700000" algn="tl">
                    <a:srgbClr val="000000">
                      <a:alpha val="43137"/>
                    </a:srgbClr>
                  </a:outerShdw>
                </a:effectLst>
                <a:latin typeface="+mj-lt"/>
              </a:rPr>
              <a:t>A Time of Caution</a:t>
            </a:r>
          </a:p>
          <a:p>
            <a:pPr algn="ctr"/>
            <a:r>
              <a:rPr lang="en-US" sz="3900" b="1" dirty="0">
                <a:solidFill>
                  <a:srgbClr val="C00000"/>
                </a:solidFill>
                <a:effectLst>
                  <a:outerShdw blurRad="38100" dist="38100" dir="2700000" algn="tl">
                    <a:srgbClr val="000000">
                      <a:alpha val="43137"/>
                    </a:srgbClr>
                  </a:outerShdw>
                </a:effectLst>
                <a:latin typeface="+mj-lt"/>
              </a:rPr>
              <a:t>A Time of Courage</a:t>
            </a:r>
          </a:p>
          <a:p>
            <a:endParaRPr lang="en-US" sz="3000" b="1" dirty="0">
              <a:solidFill>
                <a:srgbClr val="000066"/>
              </a:solidFill>
              <a:effectLst>
                <a:outerShdw blurRad="38100" dist="38100" dir="2700000" algn="tl">
                  <a:srgbClr val="000000">
                    <a:alpha val="43137"/>
                  </a:srgbClr>
                </a:outerShdw>
              </a:effectLst>
              <a:latin typeface="+mj-lt"/>
            </a:endParaRPr>
          </a:p>
          <a:p>
            <a:endParaRPr lang="en-US" sz="3000" b="1" dirty="0">
              <a:solidFill>
                <a:srgbClr val="000066"/>
              </a:solidFill>
              <a:effectLst>
                <a:outerShdw blurRad="38100" dist="38100" dir="2700000" algn="tl">
                  <a:srgbClr val="000000">
                    <a:alpha val="43137"/>
                  </a:srgbClr>
                </a:outerShdw>
              </a:effectLst>
              <a:latin typeface="+mj-lt"/>
            </a:endParaRPr>
          </a:p>
          <a:p>
            <a:endParaRPr lang="en-US" sz="3000" b="1" dirty="0">
              <a:solidFill>
                <a:srgbClr val="000066"/>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110826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5800" y="685800"/>
            <a:ext cx="7772400" cy="1524000"/>
          </a:xfrm>
        </p:spPr>
        <p:txBody>
          <a:bodyPr>
            <a:noAutofit/>
          </a:bodyPr>
          <a:lstStyle/>
          <a:p>
            <a:pPr algn="ctr" eaLnBrk="1" hangingPunct="1">
              <a:defRPr/>
            </a:pPr>
            <a:r>
              <a:rPr lang="en-US" sz="4800" b="1" dirty="0">
                <a:solidFill>
                  <a:srgbClr val="000066"/>
                </a:solidFill>
                <a:effectLst>
                  <a:outerShdw blurRad="38100" dist="38100" dir="2700000" algn="tl">
                    <a:srgbClr val="000000">
                      <a:alpha val="43137"/>
                    </a:srgbClr>
                  </a:outerShdw>
                </a:effectLst>
              </a:rPr>
              <a:t>How to Pass a Bill </a:t>
            </a:r>
            <a:br>
              <a:rPr lang="en-US" sz="4800" b="1" dirty="0">
                <a:solidFill>
                  <a:srgbClr val="000066"/>
                </a:solidFill>
                <a:effectLst>
                  <a:outerShdw blurRad="38100" dist="38100" dir="2700000" algn="tl">
                    <a:srgbClr val="000000">
                      <a:alpha val="43137"/>
                    </a:srgbClr>
                  </a:outerShdw>
                </a:effectLst>
              </a:rPr>
            </a:br>
            <a:r>
              <a:rPr lang="en-US" sz="4800" b="1" dirty="0">
                <a:solidFill>
                  <a:srgbClr val="000066"/>
                </a:solidFill>
                <a:effectLst>
                  <a:outerShdw blurRad="38100" dist="38100" dir="2700000" algn="tl">
                    <a:srgbClr val="000000">
                      <a:alpha val="43137"/>
                    </a:srgbClr>
                  </a:outerShdw>
                </a:effectLst>
              </a:rPr>
              <a:t>in Your State</a:t>
            </a:r>
          </a:p>
        </p:txBody>
      </p:sp>
      <p:sp>
        <p:nvSpPr>
          <p:cNvPr id="107523" name="Rectangle 3"/>
          <p:cNvSpPr>
            <a:spLocks noGrp="1" noChangeArrowheads="1"/>
          </p:cNvSpPr>
          <p:nvPr>
            <p:ph idx="1"/>
          </p:nvPr>
        </p:nvSpPr>
        <p:spPr>
          <a:xfrm>
            <a:off x="533400" y="2209800"/>
            <a:ext cx="7924800" cy="4191000"/>
          </a:xfrm>
        </p:spPr>
        <p:txBody>
          <a:bodyPr>
            <a:normAutofit/>
          </a:bodyPr>
          <a:lstStyle/>
          <a:p>
            <a:pPr>
              <a:lnSpc>
                <a:spcPct val="140000"/>
              </a:lnSpc>
              <a:buNone/>
            </a:pPr>
            <a:r>
              <a:rPr lang="en-US" sz="2800" b="1" dirty="0">
                <a:solidFill>
                  <a:srgbClr val="C00000"/>
                </a:solidFill>
                <a:latin typeface="Trebuchet MS" panose="020B0603020202020204" pitchFamily="34" charset="0"/>
                <a:ea typeface="Calibri" pitchFamily="34" charset="0"/>
                <a:cs typeface="Times New Roman" pitchFamily="18" charset="0"/>
                <a:hlinkClick r:id="rId3">
                  <a:extLst>
                    <a:ext uri="{A12FA001-AC4F-418D-AE19-62706E023703}">
                      <ahyp:hlinkClr xmlns:ahyp="http://schemas.microsoft.com/office/drawing/2018/hyperlinkcolor" val="tx"/>
                    </a:ext>
                  </a:extLst>
                </a:hlinkClick>
              </a:rPr>
              <a:t>www.nationalhealthfreedomaction.org</a:t>
            </a:r>
            <a:endParaRPr lang="en-US" sz="2800" b="1" dirty="0">
              <a:solidFill>
                <a:srgbClr val="C00000"/>
              </a:solidFill>
              <a:latin typeface="Trebuchet MS" panose="020B0603020202020204" pitchFamily="34" charset="0"/>
              <a:ea typeface="Calibri" pitchFamily="34" charset="0"/>
              <a:cs typeface="Times New Roman" pitchFamily="18" charset="0"/>
            </a:endParaRPr>
          </a:p>
          <a:p>
            <a:pPr>
              <a:lnSpc>
                <a:spcPct val="140000"/>
              </a:lnSpc>
              <a:buNone/>
            </a:pPr>
            <a:r>
              <a:rPr lang="en-US" sz="2400" b="1" dirty="0">
                <a:solidFill>
                  <a:srgbClr val="000066"/>
                </a:solidFill>
                <a:latin typeface="Trebuchet MS" panose="020B0603020202020204" pitchFamily="34" charset="0"/>
                <a:ea typeface="Calibri" pitchFamily="34" charset="0"/>
                <a:cs typeface="Times New Roman" pitchFamily="18" charset="0"/>
              </a:rPr>
              <a:t>NHFA Attorneys to Help Guide</a:t>
            </a:r>
          </a:p>
          <a:p>
            <a:pPr>
              <a:lnSpc>
                <a:spcPct val="140000"/>
              </a:lnSpc>
              <a:buNone/>
            </a:pPr>
            <a:r>
              <a:rPr lang="en-US" sz="2400" b="1" dirty="0">
                <a:solidFill>
                  <a:srgbClr val="000066"/>
                </a:solidFill>
                <a:latin typeface="Trebuchet MS" panose="020B0603020202020204" pitchFamily="34" charset="0"/>
                <a:ea typeface="Calibri" pitchFamily="34" charset="0"/>
                <a:cs typeface="Times New Roman" pitchFamily="18" charset="0"/>
              </a:rPr>
              <a:t>	- Conference calls</a:t>
            </a:r>
          </a:p>
          <a:p>
            <a:pPr>
              <a:lnSpc>
                <a:spcPct val="140000"/>
              </a:lnSpc>
              <a:buNone/>
            </a:pPr>
            <a:r>
              <a:rPr lang="en-US" sz="2400" b="1" dirty="0">
                <a:solidFill>
                  <a:srgbClr val="000066"/>
                </a:solidFill>
                <a:latin typeface="Trebuchet MS" panose="020B0603020202020204" pitchFamily="34" charset="0"/>
                <a:ea typeface="Calibri" pitchFamily="34" charset="0"/>
                <a:cs typeface="Times New Roman" pitchFamily="18" charset="0"/>
              </a:rPr>
              <a:t>	- Travel and Presentations</a:t>
            </a:r>
          </a:p>
          <a:p>
            <a:pPr>
              <a:lnSpc>
                <a:spcPct val="140000"/>
              </a:lnSpc>
              <a:buNone/>
            </a:pPr>
            <a:r>
              <a:rPr lang="en-US" sz="2400" b="1" dirty="0">
                <a:solidFill>
                  <a:srgbClr val="000066"/>
                </a:solidFill>
                <a:latin typeface="Trebuchet MS" panose="020B0603020202020204" pitchFamily="34" charset="0"/>
                <a:ea typeface="Calibri" pitchFamily="34" charset="0"/>
                <a:cs typeface="Times New Roman" pitchFamily="18" charset="0"/>
              </a:rPr>
              <a:t>	- Drafting</a:t>
            </a:r>
          </a:p>
          <a:p>
            <a:pPr>
              <a:lnSpc>
                <a:spcPct val="140000"/>
              </a:lnSpc>
              <a:buNone/>
            </a:pPr>
            <a:r>
              <a:rPr lang="en-US" sz="2400" b="1" dirty="0">
                <a:solidFill>
                  <a:srgbClr val="000066"/>
                </a:solidFill>
                <a:latin typeface="Trebuchet MS" panose="020B0603020202020204" pitchFamily="34" charset="0"/>
                <a:ea typeface="Calibri" pitchFamily="34" charset="0"/>
                <a:cs typeface="Times New Roman" pitchFamily="18" charset="0"/>
              </a:rPr>
              <a:t>	- Testimony</a:t>
            </a:r>
          </a:p>
          <a:p>
            <a:pPr>
              <a:lnSpc>
                <a:spcPct val="140000"/>
              </a:lnSpc>
              <a:buNone/>
            </a:pPr>
            <a:endParaRPr lang="en-US" b="1" dirty="0">
              <a:solidFill>
                <a:srgbClr val="006600"/>
              </a:solidFill>
              <a:latin typeface="Trebuchet MS" panose="020B0603020202020204" pitchFamily="34" charset="0"/>
              <a:ea typeface="Calibri" pitchFamily="34" charset="0"/>
              <a:cs typeface="Times New Roman" pitchFamily="18" charset="0"/>
            </a:endParaRPr>
          </a:p>
          <a:p>
            <a:pPr>
              <a:lnSpc>
                <a:spcPct val="140000"/>
              </a:lnSpc>
              <a:buNone/>
            </a:pPr>
            <a:endParaRPr lang="en-US" sz="1800" b="1" dirty="0">
              <a:solidFill>
                <a:srgbClr val="006600"/>
              </a:solidFill>
              <a:latin typeface="Trebuchet MS" panose="020B0603020202020204" pitchFamily="34" charset="0"/>
              <a:ea typeface="Calibri" pitchFamily="34" charset="0"/>
              <a:cs typeface="Times New Roman" pitchFamily="18" charset="0"/>
            </a:endParaRPr>
          </a:p>
        </p:txBody>
      </p:sp>
    </p:spTree>
    <p:extLst>
      <p:ext uri="{BB962C8B-B14F-4D97-AF65-F5344CB8AC3E}">
        <p14:creationId xmlns:p14="http://schemas.microsoft.com/office/powerpoint/2010/main" val="1374365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4294967295"/>
          </p:nvPr>
        </p:nvSpPr>
        <p:spPr>
          <a:xfrm>
            <a:off x="0" y="2209800"/>
            <a:ext cx="7924800" cy="4191000"/>
          </a:xfrm>
        </p:spPr>
        <p:txBody>
          <a:bodyPr>
            <a:normAutofit/>
          </a:bodyPr>
          <a:lstStyle/>
          <a:p>
            <a:pPr>
              <a:lnSpc>
                <a:spcPct val="140000"/>
              </a:lnSpc>
              <a:buNone/>
            </a:pPr>
            <a:endParaRPr lang="en-US" b="1" dirty="0">
              <a:solidFill>
                <a:srgbClr val="006600"/>
              </a:solidFill>
              <a:latin typeface="Trebuchet MS" panose="020B0603020202020204" pitchFamily="34" charset="0"/>
              <a:ea typeface="Calibri" pitchFamily="34" charset="0"/>
              <a:cs typeface="Times New Roman" pitchFamily="18" charset="0"/>
            </a:endParaRPr>
          </a:p>
          <a:p>
            <a:pPr>
              <a:lnSpc>
                <a:spcPct val="140000"/>
              </a:lnSpc>
              <a:buNone/>
            </a:pPr>
            <a:endParaRPr lang="en-US" sz="1800" b="1" dirty="0">
              <a:solidFill>
                <a:srgbClr val="006600"/>
              </a:solidFill>
              <a:latin typeface="Trebuchet MS" panose="020B0603020202020204" pitchFamily="34" charset="0"/>
              <a:ea typeface="Calibri" pitchFamily="34" charset="0"/>
              <a:cs typeface="Times New Roman" pitchFamily="18" charset="0"/>
            </a:endParaRPr>
          </a:p>
        </p:txBody>
      </p:sp>
      <p:pic>
        <p:nvPicPr>
          <p:cNvPr id="8" name="Picture 7">
            <a:extLst>
              <a:ext uri="{FF2B5EF4-FFF2-40B4-BE49-F238E27FC236}">
                <a16:creationId xmlns:a16="http://schemas.microsoft.com/office/drawing/2014/main" id="{2280157E-A181-4F0B-B7F2-406AB2394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8505"/>
            <a:ext cx="9144000" cy="5140990"/>
          </a:xfrm>
          <a:prstGeom prst="rect">
            <a:avLst/>
          </a:prstGeom>
        </p:spPr>
      </p:pic>
    </p:spTree>
    <p:extLst>
      <p:ext uri="{BB962C8B-B14F-4D97-AF65-F5344CB8AC3E}">
        <p14:creationId xmlns:p14="http://schemas.microsoft.com/office/powerpoint/2010/main" val="573175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362" name="Rectangle 2"/>
          <p:cNvSpPr>
            <a:spLocks noGrp="1" noChangeArrowheads="1"/>
          </p:cNvSpPr>
          <p:nvPr>
            <p:ph type="title"/>
          </p:nvPr>
        </p:nvSpPr>
        <p:spPr>
          <a:xfrm>
            <a:off x="723900" y="685800"/>
            <a:ext cx="7886700" cy="1676400"/>
          </a:xfrm>
          <a:solidFill>
            <a:srgbClr val="C00000"/>
          </a:solidFill>
        </p:spPr>
        <p:txBody>
          <a:bodyPr>
            <a:normAutofit fontScale="90000"/>
          </a:bodyPr>
          <a:lstStyle/>
          <a:p>
            <a:pPr algn="ctr" eaLnBrk="1" hangingPunct="1">
              <a:defRPr/>
            </a:pPr>
            <a:r>
              <a:rPr lang="en-US" sz="5400" b="1" dirty="0">
                <a:solidFill>
                  <a:schemeClr val="bg1"/>
                </a:solidFill>
                <a:effectLst>
                  <a:outerShdw blurRad="38100" dist="38100" dir="2700000" algn="tl">
                    <a:srgbClr val="000000"/>
                  </a:outerShdw>
                </a:effectLst>
                <a:latin typeface="+mn-lt"/>
              </a:rPr>
              <a:t>2021 Safe Harbor </a:t>
            </a:r>
            <a:br>
              <a:rPr lang="en-US" sz="5400" b="1" dirty="0">
                <a:solidFill>
                  <a:schemeClr val="bg1"/>
                </a:solidFill>
                <a:effectLst>
                  <a:outerShdw blurRad="38100" dist="38100" dir="2700000" algn="tl">
                    <a:srgbClr val="000000"/>
                  </a:outerShdw>
                </a:effectLst>
                <a:latin typeface="+mn-lt"/>
              </a:rPr>
            </a:br>
            <a:r>
              <a:rPr lang="en-US" sz="5400" b="1" dirty="0">
                <a:solidFill>
                  <a:schemeClr val="bg1"/>
                </a:solidFill>
                <a:effectLst>
                  <a:outerShdw blurRad="38100" dist="38100" dir="2700000" algn="tl">
                    <a:srgbClr val="000000"/>
                  </a:outerShdw>
                </a:effectLst>
                <a:latin typeface="+mn-lt"/>
              </a:rPr>
              <a:t>Health Freedom States!</a:t>
            </a:r>
          </a:p>
        </p:txBody>
      </p:sp>
      <p:sp>
        <p:nvSpPr>
          <p:cNvPr id="1295363" name="Rectangle 3"/>
          <p:cNvSpPr>
            <a:spLocks noGrp="1" noChangeArrowheads="1"/>
          </p:cNvSpPr>
          <p:nvPr>
            <p:ph idx="1"/>
          </p:nvPr>
        </p:nvSpPr>
        <p:spPr>
          <a:xfrm>
            <a:off x="723900" y="2514600"/>
            <a:ext cx="7886700" cy="3581400"/>
          </a:xfrm>
          <a:solidFill>
            <a:srgbClr val="C00000"/>
          </a:solidFill>
        </p:spPr>
        <p:txBody>
          <a:bodyPr numCol="2">
            <a:normAutofit fontScale="77500" lnSpcReduction="20000"/>
          </a:bodyPr>
          <a:lstStyle/>
          <a:p>
            <a:pPr algn="ctr" eaLnBrk="1" hangingPunct="1">
              <a:lnSpc>
                <a:spcPct val="90000"/>
              </a:lnSpc>
              <a:buFontTx/>
              <a:buNone/>
              <a:defRPr/>
            </a:pPr>
            <a:br>
              <a:rPr lang="en-US" sz="4000" b="1" dirty="0">
                <a:solidFill>
                  <a:srgbClr val="FFFF00"/>
                </a:solidFill>
                <a:effectLst>
                  <a:outerShdw blurRad="38100" dist="38100" dir="2700000" algn="tl">
                    <a:srgbClr val="000000"/>
                  </a:outerShdw>
                </a:effectLst>
              </a:rPr>
            </a:br>
            <a:r>
              <a:rPr lang="en-US" sz="4000" b="1" dirty="0">
                <a:solidFill>
                  <a:schemeClr val="bg1"/>
                </a:solidFill>
                <a:effectLst>
                  <a:outerShdw blurRad="38100" dist="38100" dir="2700000" algn="tl">
                    <a:srgbClr val="000000"/>
                  </a:outerShdw>
                </a:effectLst>
              </a:rPr>
              <a:t>Oklahoma *</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Idaho *</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Minnesota</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Rhode Island</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California</a:t>
            </a:r>
          </a:p>
          <a:p>
            <a:pPr algn="ctr" eaLnBrk="1" hangingPunct="1">
              <a:lnSpc>
                <a:spcPct val="90000"/>
              </a:lnSpc>
              <a:buFontTx/>
              <a:buNone/>
              <a:defRPr/>
            </a:pPr>
            <a:endParaRPr lang="en-US" sz="4000" b="1" dirty="0">
              <a:solidFill>
                <a:schemeClr val="bg1"/>
              </a:solidFill>
              <a:effectLst>
                <a:outerShdw blurRad="38100" dist="38100" dir="2700000" algn="tl">
                  <a:srgbClr val="000000"/>
                </a:outerShdw>
              </a:effectLst>
            </a:endParaRPr>
          </a:p>
          <a:p>
            <a:pPr algn="ctr" eaLnBrk="1" hangingPunct="1">
              <a:lnSpc>
                <a:spcPct val="90000"/>
              </a:lnSpc>
              <a:buFontTx/>
              <a:buNone/>
              <a:defRPr/>
            </a:pPr>
            <a:br>
              <a:rPr lang="en-US" sz="4000" b="1" dirty="0">
                <a:solidFill>
                  <a:schemeClr val="bg1"/>
                </a:solidFill>
                <a:effectLst>
                  <a:outerShdw blurRad="38100" dist="38100" dir="2700000" algn="tl">
                    <a:srgbClr val="000000"/>
                  </a:outerShdw>
                </a:effectLst>
              </a:rPr>
            </a:br>
            <a:br>
              <a:rPr lang="en-US" sz="4000" b="1" dirty="0">
                <a:solidFill>
                  <a:schemeClr val="bg1"/>
                </a:solidFill>
                <a:effectLst>
                  <a:outerShdw blurRad="38100" dist="38100" dir="2700000" algn="tl">
                    <a:srgbClr val="000000"/>
                  </a:outerShdw>
                </a:effectLst>
              </a:rPr>
            </a:br>
            <a:r>
              <a:rPr lang="en-US" sz="4000" b="1" dirty="0">
                <a:solidFill>
                  <a:schemeClr val="bg1"/>
                </a:solidFill>
                <a:effectLst>
                  <a:outerShdw blurRad="38100" dist="38100" dir="2700000" algn="tl">
                    <a:srgbClr val="000000"/>
                  </a:outerShdw>
                </a:effectLst>
              </a:rPr>
              <a:t>Louisiana</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Arizona (limited)</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New Mexico</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Colorado</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Nevada</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Maine!</a:t>
            </a:r>
          </a:p>
          <a:p>
            <a:pPr algn="ctr" eaLnBrk="1" hangingPunct="1">
              <a:lnSpc>
                <a:spcPct val="90000"/>
              </a:lnSpc>
              <a:buFontTx/>
              <a:buNone/>
              <a:defRPr/>
            </a:pPr>
            <a:endParaRPr lang="en-US" sz="1400" b="1" dirty="0">
              <a:solidFill>
                <a:srgbClr val="FFFF00"/>
              </a:solidFill>
              <a:effectLst>
                <a:outerShdw blurRad="38100" dist="38100" dir="2700000" algn="tl">
                  <a:srgbClr val="000000"/>
                </a:outerShdw>
              </a:effectLst>
            </a:endParaRPr>
          </a:p>
          <a:p>
            <a:pPr algn="ctr" eaLnBrk="1" hangingPunct="1">
              <a:lnSpc>
                <a:spcPct val="90000"/>
              </a:lnSpc>
              <a:buFontTx/>
              <a:buNone/>
              <a:defRPr/>
            </a:pPr>
            <a:r>
              <a:rPr lang="en-US" sz="1000" dirty="0">
                <a:solidFill>
                  <a:srgbClr val="FFFF00"/>
                </a:solidFill>
                <a:effectLst>
                  <a:outerShdw blurRad="38100" dist="38100" dir="2700000" algn="tl">
                    <a:srgbClr val="000000"/>
                  </a:outerShdw>
                </a:effectLst>
                <a:cs typeface="Times New Roman" pitchFamily="18" charset="0"/>
              </a:rPr>
              <a:t>					</a:t>
            </a:r>
          </a:p>
        </p:txBody>
      </p:sp>
    </p:spTree>
    <p:extLst>
      <p:ext uri="{BB962C8B-B14F-4D97-AF65-F5344CB8AC3E}">
        <p14:creationId xmlns:p14="http://schemas.microsoft.com/office/powerpoint/2010/main" val="1332150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ChangeArrowheads="1"/>
          </p:cNvSpPr>
          <p:nvPr/>
        </p:nvSpPr>
        <p:spPr bwMode="auto">
          <a:xfrm>
            <a:off x="0" y="514350"/>
            <a:ext cx="800100" cy="10287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00"/>
                </a:solidFill>
                <a:effectLst>
                  <a:outerShdw blurRad="38100" dist="38100" dir="2700000" algn="tl">
                    <a:srgbClr val="000000"/>
                  </a:outerShdw>
                </a:effectLst>
                <a:cs typeface="Times New Roman" pitchFamily="18" charset="0"/>
              </a:rPr>
              <a:t>WA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07" name="Rectangle 3"/>
          <p:cNvSpPr>
            <a:spLocks noChangeArrowheads="1"/>
          </p:cNvSpPr>
          <p:nvPr/>
        </p:nvSpPr>
        <p:spPr bwMode="auto">
          <a:xfrm>
            <a:off x="914400" y="2686050"/>
            <a:ext cx="457200" cy="914400"/>
          </a:xfrm>
          <a:prstGeom prst="rect">
            <a:avLst/>
          </a:prstGeom>
          <a:solidFill>
            <a:srgbClr val="00CC00"/>
          </a:solidFill>
          <a:ln w="9525">
            <a:solidFill>
              <a:srgbClr val="000000"/>
            </a:solidFill>
            <a:miter lim="800000"/>
            <a:headEnd/>
            <a:tailEnd/>
          </a:ln>
        </p:spPr>
        <p:txBody>
          <a:bodyPr/>
          <a:lstStyle/>
          <a:p>
            <a:pP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NV</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CC00"/>
              </a:solidFill>
            </a:endParaRPr>
          </a:p>
        </p:txBody>
      </p:sp>
      <p:sp>
        <p:nvSpPr>
          <p:cNvPr id="1301508" name="Rectangle 4"/>
          <p:cNvSpPr>
            <a:spLocks noChangeArrowheads="1"/>
          </p:cNvSpPr>
          <p:nvPr/>
        </p:nvSpPr>
        <p:spPr bwMode="auto">
          <a:xfrm>
            <a:off x="2400300" y="1885950"/>
            <a:ext cx="1028700" cy="8001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NE</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09" name="Rectangle 5"/>
          <p:cNvSpPr>
            <a:spLocks noChangeArrowheads="1"/>
          </p:cNvSpPr>
          <p:nvPr/>
        </p:nvSpPr>
        <p:spPr bwMode="auto">
          <a:xfrm>
            <a:off x="4457700" y="4171950"/>
            <a:ext cx="571500" cy="800100"/>
          </a:xfrm>
          <a:prstGeom prst="rect">
            <a:avLst/>
          </a:prstGeom>
          <a:solidFill>
            <a:schemeClr val="bg1"/>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MS</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0" name="Rectangle 6"/>
          <p:cNvSpPr>
            <a:spLocks noChangeArrowheads="1"/>
          </p:cNvSpPr>
          <p:nvPr/>
        </p:nvSpPr>
        <p:spPr bwMode="auto">
          <a:xfrm>
            <a:off x="4343400" y="971550"/>
            <a:ext cx="571500" cy="914400"/>
          </a:xfrm>
          <a:prstGeom prst="rect">
            <a:avLst/>
          </a:prstGeom>
          <a:solidFill>
            <a:srgbClr val="FF00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FF"/>
                </a:solidFill>
                <a:effectLst>
                  <a:outerShdw blurRad="38100" dist="38100" dir="2700000" algn="tl">
                    <a:srgbClr val="FFFFFF"/>
                  </a:outerShdw>
                </a:effectLst>
                <a:cs typeface="Times New Roman" pitchFamily="18" charset="0"/>
              </a:rPr>
              <a:t>WI</a:t>
            </a:r>
            <a:endParaRPr lang="en-US" sz="1200" dirty="0">
              <a:solidFill>
                <a:srgbClr val="FFFFFF"/>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1" name="Rectangle 7"/>
          <p:cNvSpPr>
            <a:spLocks noChangeArrowheads="1"/>
          </p:cNvSpPr>
          <p:nvPr/>
        </p:nvSpPr>
        <p:spPr bwMode="auto">
          <a:xfrm>
            <a:off x="3543300" y="2457450"/>
            <a:ext cx="800100" cy="6858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MO</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2" name="Rectangle 8"/>
          <p:cNvSpPr>
            <a:spLocks noChangeArrowheads="1"/>
          </p:cNvSpPr>
          <p:nvPr/>
        </p:nvSpPr>
        <p:spPr bwMode="auto">
          <a:xfrm>
            <a:off x="1600200" y="1657350"/>
            <a:ext cx="685800" cy="9144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WY</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13" name="Rectangle 9"/>
          <p:cNvSpPr>
            <a:spLocks noChangeArrowheads="1"/>
          </p:cNvSpPr>
          <p:nvPr/>
        </p:nvSpPr>
        <p:spPr bwMode="auto">
          <a:xfrm>
            <a:off x="5029200" y="2000250"/>
            <a:ext cx="571500" cy="8001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chemeClr val="bg1"/>
                </a:solidFill>
                <a:cs typeface="Times New Roman" pitchFamily="18" charset="0"/>
              </a:rPr>
              <a:t>IN</a:t>
            </a:r>
            <a:endParaRPr lang="en-US" sz="1200" dirty="0">
              <a:solidFill>
                <a:schemeClr val="bg1"/>
              </a:solidFill>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4" name="Rectangle 10"/>
          <p:cNvSpPr>
            <a:spLocks noChangeArrowheads="1"/>
          </p:cNvSpPr>
          <p:nvPr/>
        </p:nvSpPr>
        <p:spPr bwMode="auto">
          <a:xfrm>
            <a:off x="2400300" y="628650"/>
            <a:ext cx="1028700" cy="457200"/>
          </a:xfrm>
          <a:prstGeom prst="rect">
            <a:avLst/>
          </a:prstGeom>
          <a:solidFill>
            <a:srgbClr val="FF00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ND</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15" name="Rectangle 11"/>
          <p:cNvSpPr>
            <a:spLocks noChangeArrowheads="1"/>
          </p:cNvSpPr>
          <p:nvPr/>
        </p:nvSpPr>
        <p:spPr bwMode="auto">
          <a:xfrm>
            <a:off x="3543300" y="628650"/>
            <a:ext cx="685800" cy="10287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MN</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6" name="Rectangle 12"/>
          <p:cNvSpPr>
            <a:spLocks noChangeArrowheads="1"/>
          </p:cNvSpPr>
          <p:nvPr/>
        </p:nvSpPr>
        <p:spPr bwMode="auto">
          <a:xfrm>
            <a:off x="5029200" y="628650"/>
            <a:ext cx="571500" cy="12573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MI</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7" name="Rectangle 13"/>
          <p:cNvSpPr>
            <a:spLocks noChangeArrowheads="1"/>
          </p:cNvSpPr>
          <p:nvPr/>
        </p:nvSpPr>
        <p:spPr bwMode="auto">
          <a:xfrm>
            <a:off x="0" y="1657350"/>
            <a:ext cx="800100" cy="914400"/>
          </a:xfrm>
          <a:prstGeom prst="rect">
            <a:avLst/>
          </a:prstGeom>
          <a:solidFill>
            <a:srgbClr val="FF00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000000"/>
                  </a:outerShdw>
                </a:effectLst>
                <a:cs typeface="Times New Roman" pitchFamily="18" charset="0"/>
              </a:rPr>
              <a:t>OR</a:t>
            </a:r>
            <a:endParaRPr lang="en-US" sz="1200" dirty="0">
              <a:solidFill>
                <a:srgbClr val="0066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FF"/>
              </a:solidFill>
              <a:effectLst>
                <a:outerShdw blurRad="38100" dist="38100" dir="2700000" algn="tl">
                  <a:srgbClr val="000000"/>
                </a:outerShdw>
              </a:effectLst>
            </a:endParaRPr>
          </a:p>
        </p:txBody>
      </p:sp>
      <p:sp>
        <p:nvSpPr>
          <p:cNvPr id="1301518" name="Rectangle 14"/>
          <p:cNvSpPr>
            <a:spLocks noChangeArrowheads="1"/>
          </p:cNvSpPr>
          <p:nvPr/>
        </p:nvSpPr>
        <p:spPr bwMode="auto">
          <a:xfrm>
            <a:off x="2057400" y="2800350"/>
            <a:ext cx="685800" cy="800100"/>
          </a:xfrm>
          <a:prstGeom prst="rect">
            <a:avLst/>
          </a:prstGeom>
          <a:solidFill>
            <a:srgbClr val="00CC00"/>
          </a:solidFill>
          <a:ln w="9525">
            <a:solidFill>
              <a:srgbClr val="000099"/>
            </a:solidFill>
            <a:miter lim="800000"/>
            <a:headEnd/>
            <a:tailEnd/>
          </a:ln>
        </p:spPr>
        <p:txBody>
          <a:bodyPr/>
          <a:lstStyle/>
          <a:p>
            <a:pP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CO</a:t>
            </a:r>
            <a:endParaRPr lang="en-US" sz="1200" dirty="0">
              <a:solidFill>
                <a:srgbClr val="FFFF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chemeClr val="bg1"/>
              </a:solidFill>
            </a:endParaRPr>
          </a:p>
        </p:txBody>
      </p:sp>
      <p:sp>
        <p:nvSpPr>
          <p:cNvPr id="1301519" name="Rectangle 15"/>
          <p:cNvSpPr>
            <a:spLocks noChangeArrowheads="1"/>
          </p:cNvSpPr>
          <p:nvPr/>
        </p:nvSpPr>
        <p:spPr bwMode="auto">
          <a:xfrm>
            <a:off x="3543300" y="3257550"/>
            <a:ext cx="800100" cy="5715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AR</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CC"/>
              </a:solidFill>
            </a:endParaRPr>
          </a:p>
        </p:txBody>
      </p:sp>
      <p:sp>
        <p:nvSpPr>
          <p:cNvPr id="1301520" name="Rectangle 16"/>
          <p:cNvSpPr>
            <a:spLocks noChangeArrowheads="1"/>
          </p:cNvSpPr>
          <p:nvPr/>
        </p:nvSpPr>
        <p:spPr bwMode="auto">
          <a:xfrm>
            <a:off x="342900" y="6324600"/>
            <a:ext cx="1371600" cy="36195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00"/>
                </a:solidFill>
                <a:effectLst>
                  <a:outerShdw blurRad="38100" dist="38100" dir="2700000" algn="tl">
                    <a:srgbClr val="000000"/>
                  </a:outerShdw>
                </a:effectLst>
                <a:cs typeface="Times New Roman" pitchFamily="18" charset="0"/>
              </a:rPr>
              <a:t>HI</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1" name="Rectangle 17"/>
          <p:cNvSpPr>
            <a:spLocks noChangeArrowheads="1"/>
          </p:cNvSpPr>
          <p:nvPr/>
        </p:nvSpPr>
        <p:spPr bwMode="auto">
          <a:xfrm>
            <a:off x="6858000" y="4286250"/>
            <a:ext cx="800100" cy="571500"/>
          </a:xfrm>
          <a:prstGeom prst="rect">
            <a:avLst/>
          </a:prstGeom>
          <a:solidFill>
            <a:schemeClr val="bg1"/>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SC</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FF99CC"/>
              </a:solidFill>
            </a:endParaRPr>
          </a:p>
        </p:txBody>
      </p:sp>
      <p:sp>
        <p:nvSpPr>
          <p:cNvPr id="1301522" name="Rectangle 18"/>
          <p:cNvSpPr>
            <a:spLocks noChangeArrowheads="1"/>
          </p:cNvSpPr>
          <p:nvPr/>
        </p:nvSpPr>
        <p:spPr bwMode="auto">
          <a:xfrm>
            <a:off x="4457700" y="3714750"/>
            <a:ext cx="1371600" cy="3429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TN</a:t>
            </a:r>
            <a:endParaRPr lang="en-US" sz="2400" dirty="0">
              <a:solidFill>
                <a:srgbClr val="000000"/>
              </a:solidFill>
            </a:endParaRPr>
          </a:p>
        </p:txBody>
      </p:sp>
      <p:sp>
        <p:nvSpPr>
          <p:cNvPr id="1301523" name="Rectangle 19"/>
          <p:cNvSpPr>
            <a:spLocks noChangeArrowheads="1"/>
          </p:cNvSpPr>
          <p:nvPr/>
        </p:nvSpPr>
        <p:spPr bwMode="auto">
          <a:xfrm>
            <a:off x="6400800" y="857250"/>
            <a:ext cx="800100" cy="8001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NY</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CC"/>
              </a:solidFill>
            </a:endParaRPr>
          </a:p>
        </p:txBody>
      </p:sp>
      <p:sp>
        <p:nvSpPr>
          <p:cNvPr id="1301524" name="Rectangle 20"/>
          <p:cNvSpPr>
            <a:spLocks noChangeArrowheads="1"/>
          </p:cNvSpPr>
          <p:nvPr/>
        </p:nvSpPr>
        <p:spPr bwMode="auto">
          <a:xfrm>
            <a:off x="5715000" y="1543050"/>
            <a:ext cx="571500" cy="6858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OH</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66"/>
              </a:solidFill>
            </a:endParaRPr>
          </a:p>
        </p:txBody>
      </p:sp>
      <p:sp>
        <p:nvSpPr>
          <p:cNvPr id="1301525" name="Rectangle 21"/>
          <p:cNvSpPr>
            <a:spLocks noChangeArrowheads="1"/>
          </p:cNvSpPr>
          <p:nvPr/>
        </p:nvSpPr>
        <p:spPr bwMode="auto">
          <a:xfrm>
            <a:off x="6400800" y="1771650"/>
            <a:ext cx="800100" cy="5715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000000"/>
                </a:solidFill>
                <a:effectLst>
                  <a:outerShdw blurRad="38100" dist="38100" dir="2700000" algn="tl">
                    <a:srgbClr val="FFFFFF"/>
                  </a:outerShdw>
                </a:effectLst>
                <a:cs typeface="Times New Roman" pitchFamily="18" charset="0"/>
              </a:rPr>
              <a:t>PA</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6" name="Rectangle 22"/>
          <p:cNvSpPr>
            <a:spLocks noChangeArrowheads="1"/>
          </p:cNvSpPr>
          <p:nvPr/>
        </p:nvSpPr>
        <p:spPr bwMode="auto">
          <a:xfrm>
            <a:off x="5715000" y="2571750"/>
            <a:ext cx="1257300" cy="4572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WV</a:t>
            </a:r>
            <a:endParaRPr lang="en-US" sz="2400" dirty="0">
              <a:solidFill>
                <a:srgbClr val="006600"/>
              </a:solidFill>
            </a:endParaRPr>
          </a:p>
        </p:txBody>
      </p:sp>
      <p:sp>
        <p:nvSpPr>
          <p:cNvPr id="1301527" name="Rectangle 23"/>
          <p:cNvSpPr>
            <a:spLocks noChangeArrowheads="1"/>
          </p:cNvSpPr>
          <p:nvPr/>
        </p:nvSpPr>
        <p:spPr bwMode="auto">
          <a:xfrm>
            <a:off x="7315200" y="742950"/>
            <a:ext cx="342900" cy="5715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900" b="1" dirty="0">
                <a:solidFill>
                  <a:srgbClr val="000000"/>
                </a:solidFill>
                <a:effectLst>
                  <a:outerShdw blurRad="38100" dist="38100" dir="2700000" algn="tl">
                    <a:srgbClr val="FFFFFF"/>
                  </a:outerShdw>
                </a:effectLst>
                <a:cs typeface="Times New Roman" pitchFamily="18" charset="0"/>
              </a:rPr>
              <a:t>VT</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8" name="Rectangle 24"/>
          <p:cNvSpPr>
            <a:spLocks noChangeArrowheads="1"/>
          </p:cNvSpPr>
          <p:nvPr/>
        </p:nvSpPr>
        <p:spPr bwMode="auto">
          <a:xfrm>
            <a:off x="7658100" y="1657350"/>
            <a:ext cx="685800" cy="228600"/>
          </a:xfrm>
          <a:prstGeom prst="rect">
            <a:avLst/>
          </a:prstGeom>
          <a:solidFill>
            <a:srgbClr val="FF00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CT</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9" name="Rectangle 25"/>
          <p:cNvSpPr>
            <a:spLocks noChangeArrowheads="1"/>
          </p:cNvSpPr>
          <p:nvPr/>
        </p:nvSpPr>
        <p:spPr bwMode="auto">
          <a:xfrm>
            <a:off x="7429500" y="2038350"/>
            <a:ext cx="571500" cy="457200"/>
          </a:xfrm>
          <a:prstGeom prst="rect">
            <a:avLst/>
          </a:prstGeom>
          <a:solidFill>
            <a:srgbClr val="FF6699"/>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NJ</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0" name="Rectangle 26"/>
          <p:cNvSpPr>
            <a:spLocks noChangeArrowheads="1"/>
          </p:cNvSpPr>
          <p:nvPr/>
        </p:nvSpPr>
        <p:spPr bwMode="auto">
          <a:xfrm>
            <a:off x="8343900" y="171450"/>
            <a:ext cx="685800" cy="8001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ME</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1" name="Rectangle 27"/>
          <p:cNvSpPr>
            <a:spLocks noChangeArrowheads="1"/>
          </p:cNvSpPr>
          <p:nvPr/>
        </p:nvSpPr>
        <p:spPr bwMode="auto">
          <a:xfrm>
            <a:off x="8001000" y="1085850"/>
            <a:ext cx="800100" cy="342900"/>
          </a:xfrm>
          <a:prstGeom prst="rect">
            <a:avLst/>
          </a:prstGeom>
          <a:solidFill>
            <a:srgbClr val="FF00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2" name="Rectangle 28"/>
          <p:cNvSpPr>
            <a:spLocks noChangeArrowheads="1"/>
          </p:cNvSpPr>
          <p:nvPr/>
        </p:nvSpPr>
        <p:spPr bwMode="auto">
          <a:xfrm>
            <a:off x="0" y="2686050"/>
            <a:ext cx="800100" cy="2171700"/>
          </a:xfrm>
          <a:prstGeom prst="rect">
            <a:avLst/>
          </a:prstGeom>
          <a:solidFill>
            <a:srgbClr val="00CC00"/>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CA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3" name="Rectangle 29"/>
          <p:cNvSpPr>
            <a:spLocks noChangeArrowheads="1"/>
          </p:cNvSpPr>
          <p:nvPr/>
        </p:nvSpPr>
        <p:spPr bwMode="auto">
          <a:xfrm>
            <a:off x="3657600" y="3943350"/>
            <a:ext cx="685800" cy="9144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LA</a:t>
            </a:r>
            <a:endParaRPr lang="en-US" sz="1200" dirty="0">
              <a:solidFill>
                <a:srgbClr val="FFFF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4" name="Rectangle 30"/>
          <p:cNvSpPr>
            <a:spLocks noChangeArrowheads="1"/>
          </p:cNvSpPr>
          <p:nvPr/>
        </p:nvSpPr>
        <p:spPr bwMode="auto">
          <a:xfrm>
            <a:off x="4457700" y="3257550"/>
            <a:ext cx="1943100" cy="3429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KY</a:t>
            </a:r>
            <a:endParaRPr lang="en-US" sz="2400" dirty="0">
              <a:solidFill>
                <a:srgbClr val="000000"/>
              </a:solidFill>
            </a:endParaRPr>
          </a:p>
        </p:txBody>
      </p:sp>
      <p:sp>
        <p:nvSpPr>
          <p:cNvPr id="1301535" name="Rectangle 31"/>
          <p:cNvSpPr>
            <a:spLocks noChangeArrowheads="1"/>
          </p:cNvSpPr>
          <p:nvPr/>
        </p:nvSpPr>
        <p:spPr bwMode="auto">
          <a:xfrm>
            <a:off x="5943600" y="4171950"/>
            <a:ext cx="800100" cy="9144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GA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6" name="Rectangle 32"/>
          <p:cNvSpPr>
            <a:spLocks noChangeArrowheads="1"/>
          </p:cNvSpPr>
          <p:nvPr/>
        </p:nvSpPr>
        <p:spPr bwMode="auto">
          <a:xfrm>
            <a:off x="2171700" y="4743450"/>
            <a:ext cx="1371600" cy="13716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TX</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7" name="Rectangle 33"/>
          <p:cNvSpPr>
            <a:spLocks noChangeArrowheads="1"/>
          </p:cNvSpPr>
          <p:nvPr/>
        </p:nvSpPr>
        <p:spPr bwMode="auto">
          <a:xfrm>
            <a:off x="2857500" y="2800350"/>
            <a:ext cx="571500" cy="800100"/>
          </a:xfrm>
          <a:prstGeom prst="rect">
            <a:avLst/>
          </a:prstGeom>
          <a:solidFill>
            <a:srgbClr val="FF6699"/>
          </a:solidFill>
          <a:ln w="9525">
            <a:solidFill>
              <a:srgbClr val="000000"/>
            </a:solidFill>
            <a:miter lim="800000"/>
            <a:headEnd/>
            <a:tailEnd/>
          </a:ln>
        </p:spPr>
        <p:txBody>
          <a:bodyPr/>
          <a:lstStyle/>
          <a:p>
            <a:pPr fontAlgn="base">
              <a:spcBef>
                <a:spcPct val="0"/>
              </a:spcBef>
              <a:spcAft>
                <a:spcPct val="0"/>
              </a:spcAft>
              <a:defRPr/>
            </a:pPr>
            <a:r>
              <a:rPr lang="en-US" sz="1400" b="1" dirty="0">
                <a:solidFill>
                  <a:srgbClr val="000000"/>
                </a:solidFill>
                <a:effectLst>
                  <a:outerShdw blurRad="38100" dist="38100" dir="2700000" algn="tl">
                    <a:srgbClr val="FFFFFF"/>
                  </a:outerShdw>
                </a:effectLst>
                <a:cs typeface="Times New Roman" pitchFamily="18" charset="0"/>
              </a:rPr>
              <a:t>KS</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8" name="Rectangle 34"/>
          <p:cNvSpPr>
            <a:spLocks noChangeArrowheads="1"/>
          </p:cNvSpPr>
          <p:nvPr/>
        </p:nvSpPr>
        <p:spPr bwMode="auto">
          <a:xfrm>
            <a:off x="2933114" y="3824288"/>
            <a:ext cx="571500" cy="685800"/>
          </a:xfrm>
          <a:prstGeom prst="rect">
            <a:avLst/>
          </a:prstGeom>
          <a:solidFill>
            <a:srgbClr val="00CC00"/>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OK</a:t>
            </a:r>
            <a:endParaRPr lang="en-US" sz="1200" dirty="0">
              <a:solidFill>
                <a:srgbClr val="FFFFCC"/>
              </a:solidFill>
              <a:effectLst>
                <a:outerShdw blurRad="38100" dist="38100" dir="2700000" algn="tl">
                  <a:srgbClr val="000000"/>
                </a:outerShdw>
              </a:effectLst>
              <a:cs typeface="Times New Roman" pitchFamily="18" charset="0"/>
            </a:endParaRPr>
          </a:p>
          <a:p>
            <a:pPr lvl="1" eaLnBrk="0" fontAlgn="base" hangingPunct="0">
              <a:spcBef>
                <a:spcPct val="0"/>
              </a:spcBef>
              <a:spcAft>
                <a:spcPct val="0"/>
              </a:spcAft>
              <a:defRPr/>
            </a:pPr>
            <a:endParaRPr lang="en-US" sz="1200" dirty="0">
              <a:solidFill>
                <a:srgbClr val="FFFFCC"/>
              </a:solidFill>
              <a:effectLst>
                <a:outerShdw blurRad="38100" dist="38100" dir="2700000" algn="tl">
                  <a:srgbClr val="000000"/>
                </a:outerShdw>
              </a:effectLst>
              <a:cs typeface="Times New Roman" pitchFamily="18" charset="0"/>
            </a:endParaRPr>
          </a:p>
        </p:txBody>
      </p:sp>
      <p:sp>
        <p:nvSpPr>
          <p:cNvPr id="1301539" name="Rectangle 35"/>
          <p:cNvSpPr>
            <a:spLocks noChangeArrowheads="1"/>
          </p:cNvSpPr>
          <p:nvPr/>
        </p:nvSpPr>
        <p:spPr bwMode="auto">
          <a:xfrm>
            <a:off x="6629400" y="3143250"/>
            <a:ext cx="1257300" cy="4572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VA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0" name="Rectangle 36"/>
          <p:cNvSpPr>
            <a:spLocks noChangeArrowheads="1"/>
          </p:cNvSpPr>
          <p:nvPr/>
        </p:nvSpPr>
        <p:spPr bwMode="auto">
          <a:xfrm>
            <a:off x="5143500" y="4171950"/>
            <a:ext cx="571500" cy="9144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AL</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1" name="Rectangle 37"/>
          <p:cNvSpPr>
            <a:spLocks noChangeArrowheads="1"/>
          </p:cNvSpPr>
          <p:nvPr/>
        </p:nvSpPr>
        <p:spPr bwMode="auto">
          <a:xfrm>
            <a:off x="6057900" y="3714750"/>
            <a:ext cx="1371600" cy="3429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NC</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2" name="Rectangle 38"/>
          <p:cNvSpPr>
            <a:spLocks noChangeArrowheads="1"/>
          </p:cNvSpPr>
          <p:nvPr/>
        </p:nvSpPr>
        <p:spPr bwMode="auto">
          <a:xfrm>
            <a:off x="457200" y="5429250"/>
            <a:ext cx="1257300" cy="8001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AK</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43" name="Rectangle 39"/>
          <p:cNvSpPr>
            <a:spLocks noChangeArrowheads="1"/>
          </p:cNvSpPr>
          <p:nvPr/>
        </p:nvSpPr>
        <p:spPr bwMode="auto">
          <a:xfrm>
            <a:off x="6400800" y="5200650"/>
            <a:ext cx="685800" cy="1257300"/>
          </a:xfrm>
          <a:prstGeom prst="rect">
            <a:avLst/>
          </a:prstGeom>
          <a:solidFill>
            <a:srgbClr val="33CCFF"/>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FL</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4" name="Rectangle 40"/>
          <p:cNvSpPr>
            <a:spLocks noChangeArrowheads="1"/>
          </p:cNvSpPr>
          <p:nvPr/>
        </p:nvSpPr>
        <p:spPr bwMode="auto">
          <a:xfrm>
            <a:off x="8343900" y="2282825"/>
            <a:ext cx="342900" cy="457200"/>
          </a:xfrm>
          <a:prstGeom prst="rect">
            <a:avLst/>
          </a:prstGeom>
          <a:solidFill>
            <a:schemeClr val="bg1"/>
          </a:solidFill>
          <a:ln w="9525">
            <a:solidFill>
              <a:srgbClr val="000000"/>
            </a:solidFill>
            <a:miter lim="800000"/>
            <a:headEnd/>
            <a:tailEnd/>
          </a:ln>
        </p:spPr>
        <p:txBody>
          <a:bodyPr/>
          <a:lstStyle/>
          <a:p>
            <a:pPr fontAlgn="base">
              <a:spcBef>
                <a:spcPct val="0"/>
              </a:spcBef>
              <a:spcAft>
                <a:spcPct val="0"/>
              </a:spcAft>
              <a:defRPr/>
            </a:pPr>
            <a:r>
              <a:rPr lang="en-US" sz="1000" b="1" dirty="0">
                <a:solidFill>
                  <a:srgbClr val="006600"/>
                </a:solidFill>
                <a:effectLst>
                  <a:outerShdw blurRad="38100" dist="38100" dir="2700000" algn="tl">
                    <a:srgbClr val="000000"/>
                  </a:outerShdw>
                </a:effectLst>
                <a:cs typeface="Times New Roman" pitchFamily="18" charset="0"/>
              </a:rPr>
              <a:t>DE</a:t>
            </a:r>
            <a:endParaRPr lang="en-US" sz="1200" dirty="0">
              <a:solidFill>
                <a:srgbClr val="0066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45" name="Rectangle 41"/>
          <p:cNvSpPr>
            <a:spLocks noChangeArrowheads="1"/>
          </p:cNvSpPr>
          <p:nvPr/>
        </p:nvSpPr>
        <p:spPr bwMode="auto">
          <a:xfrm>
            <a:off x="7200900" y="2571750"/>
            <a:ext cx="457200" cy="457200"/>
          </a:xfrm>
          <a:prstGeom prst="rect">
            <a:avLst/>
          </a:prstGeom>
          <a:solidFill>
            <a:srgbClr val="000099"/>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MD</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6" name="Rectangle 42"/>
          <p:cNvSpPr>
            <a:spLocks noChangeArrowheads="1"/>
          </p:cNvSpPr>
          <p:nvPr/>
        </p:nvSpPr>
        <p:spPr bwMode="auto">
          <a:xfrm>
            <a:off x="4457700" y="2000250"/>
            <a:ext cx="457200" cy="1143000"/>
          </a:xfrm>
          <a:prstGeom prst="rect">
            <a:avLst/>
          </a:prstGeom>
          <a:solidFill>
            <a:srgbClr val="FF6699"/>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IL</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7" name="Rectangle 43"/>
          <p:cNvSpPr>
            <a:spLocks noChangeArrowheads="1"/>
          </p:cNvSpPr>
          <p:nvPr/>
        </p:nvSpPr>
        <p:spPr bwMode="auto">
          <a:xfrm>
            <a:off x="914400" y="628650"/>
            <a:ext cx="1371600" cy="914400"/>
          </a:xfrm>
          <a:prstGeom prst="rect">
            <a:avLst/>
          </a:prstGeom>
          <a:solidFill>
            <a:srgbClr val="000099"/>
          </a:solidFill>
          <a:ln w="9525">
            <a:noFill/>
            <a:miter lim="800000"/>
            <a:headEnd/>
            <a:tailEnd/>
          </a:ln>
        </p:spPr>
        <p:txBody>
          <a:bodyPr/>
          <a:lstStyle/>
          <a:p>
            <a:pPr algn="ctr" fontAlgn="base">
              <a:spcBef>
                <a:spcPct val="0"/>
              </a:spcBef>
              <a:spcAft>
                <a:spcPct val="0"/>
              </a:spcAft>
              <a:defRPr/>
            </a:pPr>
            <a:r>
              <a:rPr lang="en-US" sz="1200" b="1" dirty="0">
                <a:solidFill>
                  <a:srgbClr val="FFFFFF"/>
                </a:solidFill>
                <a:effectLst>
                  <a:outerShdw blurRad="38100" dist="38100" dir="2700000" algn="tl">
                    <a:srgbClr val="000000"/>
                  </a:outerShdw>
                </a:effectLst>
                <a:cs typeface="Times New Roman" pitchFamily="18" charset="0"/>
              </a:rPr>
              <a:t>MT</a:t>
            </a:r>
            <a:endParaRPr lang="en-US" sz="1200" dirty="0">
              <a:solidFill>
                <a:srgbClr val="FFFFFF"/>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FF"/>
              </a:solidFill>
            </a:endParaRPr>
          </a:p>
        </p:txBody>
      </p:sp>
      <p:sp>
        <p:nvSpPr>
          <p:cNvPr id="1301548" name="Rectangle 44"/>
          <p:cNvSpPr>
            <a:spLocks noChangeArrowheads="1"/>
          </p:cNvSpPr>
          <p:nvPr/>
        </p:nvSpPr>
        <p:spPr bwMode="auto">
          <a:xfrm>
            <a:off x="914400" y="1657350"/>
            <a:ext cx="571500" cy="9144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ID</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9" name="Rectangle 45"/>
          <p:cNvSpPr>
            <a:spLocks noChangeArrowheads="1"/>
          </p:cNvSpPr>
          <p:nvPr/>
        </p:nvSpPr>
        <p:spPr bwMode="auto">
          <a:xfrm>
            <a:off x="2400300" y="1200150"/>
            <a:ext cx="1028700" cy="5715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SD</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0" name="Rectangle 46"/>
          <p:cNvSpPr>
            <a:spLocks noChangeArrowheads="1"/>
          </p:cNvSpPr>
          <p:nvPr/>
        </p:nvSpPr>
        <p:spPr bwMode="auto">
          <a:xfrm>
            <a:off x="3543300" y="1771650"/>
            <a:ext cx="685800" cy="571500"/>
          </a:xfrm>
          <a:prstGeom prst="rect">
            <a:avLst/>
          </a:prstGeom>
          <a:solidFill>
            <a:srgbClr val="FF0000"/>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IA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1" name="Rectangle 47"/>
          <p:cNvSpPr>
            <a:spLocks noChangeArrowheads="1"/>
          </p:cNvSpPr>
          <p:nvPr/>
        </p:nvSpPr>
        <p:spPr bwMode="auto">
          <a:xfrm>
            <a:off x="1485900" y="2800350"/>
            <a:ext cx="457200" cy="800100"/>
          </a:xfrm>
          <a:prstGeom prst="rect">
            <a:avLst/>
          </a:prstGeom>
          <a:solidFill>
            <a:srgbClr val="33CCFF"/>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UT</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2" name="Rectangle 48"/>
          <p:cNvSpPr>
            <a:spLocks noChangeArrowheads="1"/>
          </p:cNvSpPr>
          <p:nvPr/>
        </p:nvSpPr>
        <p:spPr bwMode="auto">
          <a:xfrm>
            <a:off x="2057400" y="3714750"/>
            <a:ext cx="685800" cy="8001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NM</a:t>
            </a:r>
            <a:endParaRPr lang="en-US" sz="1200" dirty="0">
              <a:solidFill>
                <a:srgbClr val="FFFF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1200" dirty="0">
              <a:solidFill>
                <a:srgbClr val="FFFFCC"/>
              </a:solidFill>
              <a:effectLst>
                <a:outerShdw blurRad="38100" dist="38100" dir="2700000" algn="tl">
                  <a:srgbClr val="000000"/>
                </a:outerShdw>
              </a:effectLst>
              <a:cs typeface="Times New Roman" pitchFamily="18" charset="0"/>
            </a:endParaRPr>
          </a:p>
        </p:txBody>
      </p:sp>
      <p:sp>
        <p:nvSpPr>
          <p:cNvPr id="1301553" name="Rectangle 49"/>
          <p:cNvSpPr>
            <a:spLocks noChangeArrowheads="1"/>
          </p:cNvSpPr>
          <p:nvPr/>
        </p:nvSpPr>
        <p:spPr bwMode="auto">
          <a:xfrm>
            <a:off x="7772400" y="514350"/>
            <a:ext cx="342900" cy="457200"/>
          </a:xfrm>
          <a:prstGeom prst="rect">
            <a:avLst/>
          </a:prstGeom>
          <a:solidFill>
            <a:schemeClr val="bg1"/>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NH</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4" name="Rectangle 50"/>
          <p:cNvSpPr>
            <a:spLocks noChangeArrowheads="1"/>
          </p:cNvSpPr>
          <p:nvPr/>
        </p:nvSpPr>
        <p:spPr bwMode="auto">
          <a:xfrm>
            <a:off x="8458200" y="1657350"/>
            <a:ext cx="342900" cy="3429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900" b="1" dirty="0">
                <a:solidFill>
                  <a:srgbClr val="FFFF00"/>
                </a:solidFill>
                <a:effectLst>
                  <a:outerShdw blurRad="38100" dist="38100" dir="2700000" algn="tl">
                    <a:srgbClr val="000000"/>
                  </a:outerShdw>
                </a:effectLst>
                <a:cs typeface="Times New Roman" pitchFamily="18" charset="0"/>
              </a:rPr>
              <a:t>RI</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5" name="Rectangle 51"/>
          <p:cNvSpPr>
            <a:spLocks noChangeArrowheads="1"/>
          </p:cNvSpPr>
          <p:nvPr/>
        </p:nvSpPr>
        <p:spPr bwMode="auto">
          <a:xfrm>
            <a:off x="914400" y="3714750"/>
            <a:ext cx="1028700" cy="914400"/>
          </a:xfrm>
          <a:prstGeom prst="rect">
            <a:avLst/>
          </a:prstGeom>
          <a:solidFill>
            <a:srgbClr val="99FF66"/>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000000"/>
                  </a:outerShdw>
                </a:effectLst>
                <a:cs typeface="Times New Roman" pitchFamily="18" charset="0"/>
              </a:rPr>
              <a:t>AZ</a:t>
            </a:r>
            <a:endParaRPr lang="en-US" sz="1200" dirty="0">
              <a:solidFill>
                <a:srgbClr val="006600"/>
              </a:solidFill>
              <a:effectLst>
                <a:outerShdw blurRad="38100" dist="38100" dir="2700000" algn="tl">
                  <a:srgbClr val="000000"/>
                </a:outerShdw>
              </a:effectLst>
              <a:cs typeface="Times New Roman" pitchFamily="18" charset="0"/>
            </a:endParaRPr>
          </a:p>
          <a:p>
            <a:pPr algn="ctr" eaLnBrk="0" fontAlgn="base" hangingPunct="0">
              <a:spcBef>
                <a:spcPct val="0"/>
              </a:spcBef>
              <a:spcAft>
                <a:spcPct val="0"/>
              </a:spcAft>
              <a:defRPr/>
            </a:pPr>
            <a:endParaRPr lang="en-US" sz="1200" dirty="0">
              <a:solidFill>
                <a:srgbClr val="FFFFCC"/>
              </a:solidFill>
              <a:effectLst>
                <a:outerShdw blurRad="38100" dist="38100" dir="2700000" algn="tl">
                  <a:srgbClr val="000000"/>
                </a:outerShdw>
              </a:effectLst>
              <a:cs typeface="Times New Roman" pitchFamily="18" charset="0"/>
            </a:endParaRPr>
          </a:p>
          <a:p>
            <a:pPr algn="ctr" eaLnBrk="0" fontAlgn="base" hangingPunct="0">
              <a:spcBef>
                <a:spcPct val="0"/>
              </a:spcBef>
              <a:spcAft>
                <a:spcPct val="0"/>
              </a:spcAft>
              <a:defRPr/>
            </a:pPr>
            <a:r>
              <a:rPr lang="en-US" sz="1200" dirty="0">
                <a:solidFill>
                  <a:srgbClr val="006600"/>
                </a:solidFill>
                <a:effectLst>
                  <a:outerShdw blurRad="38100" dist="38100" dir="2700000" algn="tl">
                    <a:srgbClr val="000000"/>
                  </a:outerShdw>
                </a:effectLst>
                <a:cs typeface="Times New Roman" pitchFamily="18" charset="0"/>
              </a:rPr>
              <a:t>Homeopathy only</a:t>
            </a:r>
          </a:p>
        </p:txBody>
      </p:sp>
      <p:sp>
        <p:nvSpPr>
          <p:cNvPr id="1301556" name="Text Box 52"/>
          <p:cNvSpPr txBox="1">
            <a:spLocks noChangeArrowheads="1"/>
          </p:cNvSpPr>
          <p:nvPr/>
        </p:nvSpPr>
        <p:spPr bwMode="auto">
          <a:xfrm>
            <a:off x="7886700" y="2625725"/>
            <a:ext cx="342900" cy="457200"/>
          </a:xfrm>
          <a:prstGeom prst="rect">
            <a:avLst/>
          </a:prstGeom>
          <a:solidFill>
            <a:schemeClr val="bg1"/>
          </a:solidFill>
          <a:ln w="9525">
            <a:solidFill>
              <a:srgbClr val="000000"/>
            </a:solidFill>
            <a:miter lim="800000"/>
            <a:headEnd/>
            <a:tailEnd/>
          </a:ln>
        </p:spPr>
        <p:txBody>
          <a:bodyPr/>
          <a:lstStyle/>
          <a:p>
            <a:pPr fontAlgn="base">
              <a:spcBef>
                <a:spcPct val="0"/>
              </a:spcBef>
              <a:spcAft>
                <a:spcPct val="0"/>
              </a:spcAft>
              <a:defRPr/>
            </a:pPr>
            <a:r>
              <a:rPr lang="en-US" sz="1000" b="1" dirty="0">
                <a:solidFill>
                  <a:srgbClr val="000000"/>
                </a:solidFill>
                <a:effectLst>
                  <a:outerShdw blurRad="38100" dist="38100" dir="2700000" algn="tl">
                    <a:srgbClr val="FFFFFF"/>
                  </a:outerShdw>
                </a:effectLst>
                <a:cs typeface="Times New Roman" pitchFamily="18" charset="0"/>
              </a:rPr>
              <a:t>DC</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12693" name="Rectangle 53"/>
          <p:cNvSpPr>
            <a:spLocks noChangeArrowheads="1"/>
          </p:cNvSpPr>
          <p:nvPr/>
        </p:nvSpPr>
        <p:spPr bwMode="auto">
          <a:xfrm>
            <a:off x="0" y="1219200"/>
            <a:ext cx="7391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200" dirty="0">
                <a:solidFill>
                  <a:srgbClr val="000000"/>
                </a:solidFill>
                <a:cs typeface="Times New Roman" pitchFamily="18" charset="0"/>
              </a:rPr>
              <a:t> </a:t>
            </a:r>
          </a:p>
          <a:p>
            <a:pPr eaLnBrk="0" fontAlgn="base" hangingPunct="0">
              <a:spcBef>
                <a:spcPct val="0"/>
              </a:spcBef>
              <a:spcAft>
                <a:spcPct val="0"/>
              </a:spcAft>
            </a:pPr>
            <a:r>
              <a:rPr lang="en-US" sz="1200" dirty="0">
                <a:solidFill>
                  <a:srgbClr val="000000"/>
                </a:solidFill>
                <a:cs typeface="Times New Roman" pitchFamily="18" charset="0"/>
              </a:rPr>
              <a:t> </a:t>
            </a:r>
          </a:p>
          <a:p>
            <a:pPr eaLnBrk="0" fontAlgn="base" hangingPunct="0">
              <a:spcBef>
                <a:spcPct val="0"/>
              </a:spcBef>
              <a:spcAft>
                <a:spcPct val="0"/>
              </a:spcAft>
            </a:pPr>
            <a:r>
              <a:rPr lang="en-US" sz="1200" dirty="0">
                <a:solidFill>
                  <a:srgbClr val="000000"/>
                </a:solidFill>
                <a:cs typeface="Times New Roman" pitchFamily="18" charset="0"/>
              </a:rPr>
              <a:t> </a:t>
            </a:r>
          </a:p>
          <a:p>
            <a:pPr eaLnBrk="0" fontAlgn="base" hangingPunct="0">
              <a:spcBef>
                <a:spcPct val="0"/>
              </a:spcBef>
              <a:spcAft>
                <a:spcPct val="0"/>
              </a:spcAft>
            </a:pPr>
            <a:endParaRPr lang="en-US" sz="2400" dirty="0">
              <a:solidFill>
                <a:srgbClr val="000000"/>
              </a:solidFill>
            </a:endParaRPr>
          </a:p>
        </p:txBody>
      </p:sp>
    </p:spTree>
    <p:extLst>
      <p:ext uri="{BB962C8B-B14F-4D97-AF65-F5344CB8AC3E}">
        <p14:creationId xmlns:p14="http://schemas.microsoft.com/office/powerpoint/2010/main" val="3920209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E0AEB-D609-44E5-8095-DF657F62BEB6}"/>
              </a:ext>
            </a:extLst>
          </p:cNvPr>
          <p:cNvSpPr>
            <a:spLocks noGrp="1"/>
          </p:cNvSpPr>
          <p:nvPr>
            <p:ph type="title"/>
          </p:nvPr>
        </p:nvSpPr>
        <p:spPr>
          <a:xfrm>
            <a:off x="685800" y="990600"/>
            <a:ext cx="8077201" cy="1143000"/>
          </a:xfrm>
        </p:spPr>
        <p:txBody>
          <a:bodyPr>
            <a:normAutofit fontScale="90000"/>
          </a:bodyPr>
          <a:lstStyle/>
          <a:p>
            <a:pPr algn="ctr"/>
            <a:r>
              <a:rPr lang="en-US" b="1" dirty="0">
                <a:solidFill>
                  <a:srgbClr val="C00000"/>
                </a:solidFill>
              </a:rPr>
              <a:t>Wisconsin Leaders</a:t>
            </a:r>
            <a:br>
              <a:rPr lang="en-US" b="1" dirty="0">
                <a:solidFill>
                  <a:srgbClr val="C00000"/>
                </a:solidFill>
              </a:rPr>
            </a:br>
            <a:r>
              <a:rPr lang="en-US" b="1" dirty="0">
                <a:solidFill>
                  <a:srgbClr val="C00000"/>
                </a:solidFill>
              </a:rPr>
              <a:t>at the Capitol</a:t>
            </a:r>
          </a:p>
        </p:txBody>
      </p:sp>
      <p:pic>
        <p:nvPicPr>
          <p:cNvPr id="6" name="Content Placeholder 5">
            <a:extLst>
              <a:ext uri="{FF2B5EF4-FFF2-40B4-BE49-F238E27FC236}">
                <a16:creationId xmlns:a16="http://schemas.microsoft.com/office/drawing/2014/main" id="{FD7EA0BC-9D1B-429B-ABF4-D596883434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377281" y="2661240"/>
            <a:ext cx="4389437" cy="3292077"/>
          </a:xfrm>
        </p:spPr>
      </p:pic>
    </p:spTree>
    <p:extLst>
      <p:ext uri="{BB962C8B-B14F-4D97-AF65-F5344CB8AC3E}">
        <p14:creationId xmlns:p14="http://schemas.microsoft.com/office/powerpoint/2010/main" val="985066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E0AEB-D609-44E5-8095-DF657F62BEB6}"/>
              </a:ext>
            </a:extLst>
          </p:cNvPr>
          <p:cNvSpPr>
            <a:spLocks noGrp="1"/>
          </p:cNvSpPr>
          <p:nvPr>
            <p:ph type="title"/>
          </p:nvPr>
        </p:nvSpPr>
        <p:spPr>
          <a:xfrm>
            <a:off x="685800" y="990600"/>
            <a:ext cx="8077201" cy="1143000"/>
          </a:xfrm>
        </p:spPr>
        <p:txBody>
          <a:bodyPr>
            <a:normAutofit fontScale="90000"/>
          </a:bodyPr>
          <a:lstStyle/>
          <a:p>
            <a:pPr algn="ctr"/>
            <a:r>
              <a:rPr lang="en-US" b="1" dirty="0">
                <a:solidFill>
                  <a:srgbClr val="C00000"/>
                </a:solidFill>
              </a:rPr>
              <a:t>Massachusetts Leaders</a:t>
            </a:r>
            <a:br>
              <a:rPr lang="en-US" b="1" dirty="0">
                <a:solidFill>
                  <a:srgbClr val="C00000"/>
                </a:solidFill>
              </a:rPr>
            </a:br>
            <a:r>
              <a:rPr lang="en-US" b="1" dirty="0">
                <a:solidFill>
                  <a:srgbClr val="C00000"/>
                </a:solidFill>
              </a:rPr>
              <a:t>at the Capitol</a:t>
            </a:r>
          </a:p>
        </p:txBody>
      </p:sp>
      <p:pic>
        <p:nvPicPr>
          <p:cNvPr id="7" name="Content Placeholder 6">
            <a:extLst>
              <a:ext uri="{FF2B5EF4-FFF2-40B4-BE49-F238E27FC236}">
                <a16:creationId xmlns:a16="http://schemas.microsoft.com/office/drawing/2014/main" id="{2BC340A3-E045-4F46-9884-853610EACE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894" y="2133600"/>
            <a:ext cx="3808212" cy="5077618"/>
          </a:xfrm>
        </p:spPr>
      </p:pic>
    </p:spTree>
    <p:extLst>
      <p:ext uri="{BB962C8B-B14F-4D97-AF65-F5344CB8AC3E}">
        <p14:creationId xmlns:p14="http://schemas.microsoft.com/office/powerpoint/2010/main" val="456683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E0AEB-D609-44E5-8095-DF657F62BEB6}"/>
              </a:ext>
            </a:extLst>
          </p:cNvPr>
          <p:cNvSpPr>
            <a:spLocks noGrp="1"/>
          </p:cNvSpPr>
          <p:nvPr>
            <p:ph type="title"/>
          </p:nvPr>
        </p:nvSpPr>
        <p:spPr>
          <a:xfrm>
            <a:off x="609598" y="914400"/>
            <a:ext cx="8001001" cy="1143000"/>
          </a:xfrm>
        </p:spPr>
        <p:txBody>
          <a:bodyPr>
            <a:normAutofit fontScale="90000"/>
          </a:bodyPr>
          <a:lstStyle/>
          <a:p>
            <a:pPr algn="ctr"/>
            <a:r>
              <a:rPr lang="en-US" b="1" dirty="0">
                <a:solidFill>
                  <a:srgbClr val="C00000"/>
                </a:solidFill>
              </a:rPr>
              <a:t>Safe Harbor Maine </a:t>
            </a:r>
            <a:br>
              <a:rPr lang="en-US" b="1" dirty="0">
                <a:solidFill>
                  <a:srgbClr val="C00000"/>
                </a:solidFill>
              </a:rPr>
            </a:br>
            <a:r>
              <a:rPr lang="en-US" b="1" dirty="0">
                <a:solidFill>
                  <a:srgbClr val="C00000"/>
                </a:solidFill>
              </a:rPr>
              <a:t>Leaders at the Capitol</a:t>
            </a:r>
          </a:p>
        </p:txBody>
      </p:sp>
      <p:pic>
        <p:nvPicPr>
          <p:cNvPr id="2" name="Picture Placeholder 1">
            <a:extLst>
              <a:ext uri="{FF2B5EF4-FFF2-40B4-BE49-F238E27FC236}">
                <a16:creationId xmlns:a16="http://schemas.microsoft.com/office/drawing/2014/main" id="{78BE3DD4-8AD0-400D-9978-2F6EB3CEE5EE}"/>
              </a:ext>
            </a:extLst>
          </p:cNvPr>
          <p:cNvPicPr>
            <a:picLocks noGrp="1" noChangeAspect="1"/>
          </p:cNvPicPr>
          <p:nvPr>
            <p:ph idx="1"/>
          </p:nvPr>
        </p:nvPicPr>
        <p:blipFill>
          <a:blip r:embed="rId2"/>
          <a:stretch>
            <a:fillRect/>
          </a:stretch>
        </p:blipFill>
        <p:spPr>
          <a:xfrm>
            <a:off x="1729357" y="2286000"/>
            <a:ext cx="5761482" cy="4321112"/>
          </a:xfrm>
          <a:prstGeom prst="rect">
            <a:avLst/>
          </a:prstGeom>
        </p:spPr>
      </p:pic>
    </p:spTree>
    <p:extLst>
      <p:ext uri="{BB962C8B-B14F-4D97-AF65-F5344CB8AC3E}">
        <p14:creationId xmlns:p14="http://schemas.microsoft.com/office/powerpoint/2010/main" val="318065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85800" y="1676400"/>
            <a:ext cx="3962400" cy="4572000"/>
          </a:xfrm>
        </p:spPr>
        <p:txBody>
          <a:bodyPr>
            <a:normAutofit/>
          </a:bodyPr>
          <a:lstStyle/>
          <a:p>
            <a:r>
              <a:rPr lang="en-US" sz="3400" b="1" dirty="0">
                <a:solidFill>
                  <a:srgbClr val="C00000"/>
                </a:solidFill>
                <a:effectLst>
                  <a:outerShdw blurRad="38100" dist="38100" dir="2700000" algn="tl">
                    <a:srgbClr val="000000">
                      <a:alpha val="43137"/>
                    </a:srgbClr>
                  </a:outerShdw>
                </a:effectLst>
              </a:rPr>
              <a:t>State Law</a:t>
            </a:r>
          </a:p>
          <a:p>
            <a:r>
              <a:rPr lang="en-US" sz="3400" dirty="0">
                <a:solidFill>
                  <a:srgbClr val="002060"/>
                </a:solidFill>
              </a:rPr>
              <a:t>Practice:  Healing</a:t>
            </a:r>
          </a:p>
          <a:p>
            <a:br>
              <a:rPr lang="en-US" sz="3400" dirty="0"/>
            </a:br>
            <a:r>
              <a:rPr lang="en-US" sz="3400" b="1" dirty="0">
                <a:solidFill>
                  <a:srgbClr val="C00000"/>
                </a:solidFill>
                <a:effectLst>
                  <a:outerShdw blurRad="38100" dist="38100" dir="2700000" algn="tl">
                    <a:srgbClr val="000000">
                      <a:alpha val="43137"/>
                    </a:srgbClr>
                  </a:outerShdw>
                </a:effectLst>
              </a:rPr>
              <a:t>Federal Law</a:t>
            </a:r>
          </a:p>
          <a:p>
            <a:r>
              <a:rPr lang="en-US" sz="3400" dirty="0">
                <a:solidFill>
                  <a:srgbClr val="000066"/>
                </a:solidFill>
              </a:rPr>
              <a:t>Products:  Dietary Supplements and Drugs</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89474" y="2286000"/>
            <a:ext cx="3886200" cy="2590800"/>
          </a:xfrm>
        </p:spPr>
      </p:pic>
    </p:spTree>
    <p:extLst>
      <p:ext uri="{BB962C8B-B14F-4D97-AF65-F5344CB8AC3E}">
        <p14:creationId xmlns:p14="http://schemas.microsoft.com/office/powerpoint/2010/main" val="3643057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BA8A40-0F34-4EA8-BF36-38585CF66CF5}"/>
              </a:ext>
            </a:extLst>
          </p:cNvPr>
          <p:cNvSpPr>
            <a:spLocks noGrp="1"/>
          </p:cNvSpPr>
          <p:nvPr>
            <p:ph type="title" idx="4294967295"/>
          </p:nvPr>
        </p:nvSpPr>
        <p:spPr>
          <a:xfrm>
            <a:off x="457200" y="5105400"/>
            <a:ext cx="8229600" cy="566738"/>
          </a:xfrm>
        </p:spPr>
        <p:txBody>
          <a:bodyPr>
            <a:noAutofit/>
          </a:bodyPr>
          <a:lstStyle/>
          <a:p>
            <a:pPr algn="ctr"/>
            <a:br>
              <a:rPr lang="en-US" sz="3200" b="1" dirty="0">
                <a:solidFill>
                  <a:srgbClr val="FF0000"/>
                </a:solidFill>
              </a:rPr>
            </a:br>
            <a:br>
              <a:rPr lang="en-US" sz="3200" b="1" dirty="0">
                <a:solidFill>
                  <a:srgbClr val="FF0000"/>
                </a:solidFill>
              </a:rPr>
            </a:br>
            <a:br>
              <a:rPr lang="en-US" sz="3200" b="1" dirty="0">
                <a:solidFill>
                  <a:srgbClr val="FF0000"/>
                </a:solidFill>
              </a:rPr>
            </a:br>
            <a:r>
              <a:rPr lang="en-US" sz="3200" b="1" dirty="0">
                <a:solidFill>
                  <a:srgbClr val="C00000"/>
                </a:solidFill>
              </a:rPr>
              <a:t>Nevada’s Collaboration with Lobbyist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847" y="1246309"/>
            <a:ext cx="6460305" cy="3567523"/>
          </a:xfrm>
          <a:prstGeom prst="rect">
            <a:avLst/>
          </a:prstGeom>
        </p:spPr>
      </p:pic>
    </p:spTree>
    <p:extLst>
      <p:ext uri="{BB962C8B-B14F-4D97-AF65-F5344CB8AC3E}">
        <p14:creationId xmlns:p14="http://schemas.microsoft.com/office/powerpoint/2010/main" val="216435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5800" y="1143000"/>
            <a:ext cx="7772400" cy="1066800"/>
          </a:xfrm>
        </p:spPr>
        <p:txBody>
          <a:bodyPr>
            <a:noAutofit/>
          </a:bodyPr>
          <a:lstStyle/>
          <a:p>
            <a:pPr algn="ctr" eaLnBrk="1" hangingPunct="1">
              <a:defRPr/>
            </a:pPr>
            <a:r>
              <a:rPr lang="en-US" sz="4000" b="1" dirty="0">
                <a:solidFill>
                  <a:srgbClr val="C00000"/>
                </a:solidFill>
              </a:rPr>
              <a:t>State Health Freedom Groups </a:t>
            </a:r>
            <a:br>
              <a:rPr lang="en-US" b="1" dirty="0">
                <a:solidFill>
                  <a:srgbClr val="C00000"/>
                </a:solidFill>
              </a:rPr>
            </a:br>
            <a:r>
              <a:rPr lang="en-US" sz="4000" b="1" dirty="0">
                <a:solidFill>
                  <a:srgbClr val="C00000"/>
                </a:solidFill>
              </a:rPr>
              <a:t>Working on Many Issues</a:t>
            </a:r>
          </a:p>
        </p:txBody>
      </p:sp>
      <p:sp>
        <p:nvSpPr>
          <p:cNvPr id="2" name="Content Placeholder 1"/>
          <p:cNvSpPr>
            <a:spLocks noGrp="1"/>
          </p:cNvSpPr>
          <p:nvPr>
            <p:ph idx="1"/>
          </p:nvPr>
        </p:nvSpPr>
        <p:spPr>
          <a:xfrm>
            <a:off x="938107" y="2309446"/>
            <a:ext cx="7704667" cy="4114800"/>
          </a:xfrm>
        </p:spPr>
        <p:txBody>
          <a:bodyPr>
            <a:noAutofit/>
          </a:bodyPr>
          <a:lstStyle/>
          <a:p>
            <a:r>
              <a:rPr lang="en-US" sz="2800" b="1" dirty="0">
                <a:solidFill>
                  <a:srgbClr val="000066"/>
                </a:solidFill>
              </a:rPr>
              <a:t>Practitioner Rights</a:t>
            </a:r>
          </a:p>
          <a:p>
            <a:r>
              <a:rPr lang="en-US" sz="2800" b="1" dirty="0">
                <a:solidFill>
                  <a:srgbClr val="000066"/>
                </a:solidFill>
              </a:rPr>
              <a:t>Vaccine Exemption Rights</a:t>
            </a:r>
          </a:p>
          <a:p>
            <a:r>
              <a:rPr lang="en-US" sz="2800" b="1" dirty="0">
                <a:solidFill>
                  <a:srgbClr val="000066"/>
                </a:solidFill>
              </a:rPr>
              <a:t>Bodily Autonomy Right to Refuse</a:t>
            </a:r>
          </a:p>
          <a:p>
            <a:r>
              <a:rPr lang="en-US" sz="2800" b="1" dirty="0">
                <a:solidFill>
                  <a:srgbClr val="000066"/>
                </a:solidFill>
              </a:rPr>
              <a:t>Organic Food and Sovereignty</a:t>
            </a:r>
          </a:p>
          <a:p>
            <a:r>
              <a:rPr lang="en-US" sz="2800" b="1" dirty="0">
                <a:solidFill>
                  <a:srgbClr val="000066"/>
                </a:solidFill>
              </a:rPr>
              <a:t>Geo-engineering</a:t>
            </a:r>
          </a:p>
          <a:p>
            <a:r>
              <a:rPr lang="en-US" sz="2800" b="1" dirty="0">
                <a:solidFill>
                  <a:srgbClr val="000066"/>
                </a:solidFill>
              </a:rPr>
              <a:t>Microwave Radiation and EMFs</a:t>
            </a:r>
          </a:p>
          <a:p>
            <a:r>
              <a:rPr lang="en-US" sz="2800" b="1" dirty="0">
                <a:solidFill>
                  <a:srgbClr val="000066"/>
                </a:solidFill>
              </a:rPr>
              <a:t>Glyphosates Roundup Levels</a:t>
            </a:r>
          </a:p>
          <a:p>
            <a:r>
              <a:rPr lang="en-US" sz="2800" b="1" dirty="0">
                <a:solidFill>
                  <a:srgbClr val="000066"/>
                </a:solidFill>
              </a:rPr>
              <a:t>Regenerative Agricultural Projects</a:t>
            </a:r>
          </a:p>
        </p:txBody>
      </p:sp>
    </p:spTree>
    <p:extLst>
      <p:ext uri="{BB962C8B-B14F-4D97-AF65-F5344CB8AC3E}">
        <p14:creationId xmlns:p14="http://schemas.microsoft.com/office/powerpoint/2010/main" val="1331497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46" name="Oval 2"/>
          <p:cNvSpPr>
            <a:spLocks noChangeArrowheads="1"/>
          </p:cNvSpPr>
          <p:nvPr/>
        </p:nvSpPr>
        <p:spPr bwMode="auto">
          <a:xfrm>
            <a:off x="1143000" y="1524000"/>
            <a:ext cx="4724400" cy="3276600"/>
          </a:xfrm>
          <a:prstGeom prst="ellipse">
            <a:avLst/>
          </a:prstGeom>
          <a:solidFill>
            <a:schemeClr val="tx2">
              <a:lumMod val="20000"/>
              <a:lumOff val="80000"/>
            </a:schemeClr>
          </a:solidFill>
          <a:ln w="9525">
            <a:solidFill>
              <a:schemeClr val="tx1"/>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CC0000"/>
                </a:solidFill>
                <a:effectLst>
                  <a:outerShdw blurRad="38100" dist="38100" dir="2700000" algn="tl">
                    <a:srgbClr val="000000"/>
                  </a:outerShdw>
                </a:effectLst>
                <a:uLnTx/>
                <a:uFillTx/>
              </a:rPr>
              <a:t>Federal Activism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99"/>
              </a:solidFill>
              <a:effectLst>
                <a:outerShdw blurRad="38100" dist="38100" dir="2700000" algn="tl">
                  <a:srgbClr val="000000"/>
                </a:outerShdw>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99"/>
                </a:solidFill>
                <a:effectLst>
                  <a:outerShdw blurRad="38100" dist="38100" dir="2700000" algn="tl">
                    <a:srgbClr val="000000"/>
                  </a:outerShdw>
                </a:effectLst>
                <a:uLnTx/>
                <a:uFillTx/>
              </a:rPr>
              <a:t>Commerce</a:t>
            </a:r>
          </a:p>
        </p:txBody>
      </p:sp>
    </p:spTree>
    <p:extLst>
      <p:ext uri="{BB962C8B-B14F-4D97-AF65-F5344CB8AC3E}">
        <p14:creationId xmlns:p14="http://schemas.microsoft.com/office/powerpoint/2010/main" val="1267627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Grp="1" noChangeArrowheads="1"/>
          </p:cNvSpPr>
          <p:nvPr>
            <p:ph type="title" idx="4294967295"/>
          </p:nvPr>
        </p:nvSpPr>
        <p:spPr>
          <a:xfrm>
            <a:off x="1544515" y="685800"/>
            <a:ext cx="5867400" cy="1143000"/>
          </a:xfrm>
        </p:spPr>
        <p:txBody>
          <a:bodyPr>
            <a:normAutofit/>
          </a:bodyPr>
          <a:lstStyle/>
          <a:p>
            <a:pPr algn="ctr" eaLnBrk="1" hangingPunct="1">
              <a:defRPr/>
            </a:pPr>
            <a:r>
              <a:rPr lang="en-US" sz="4800" b="1" dirty="0">
                <a:solidFill>
                  <a:srgbClr val="CC0000"/>
                </a:solidFill>
                <a:effectLst>
                  <a:outerShdw blurRad="38100" dist="38100" dir="2700000" algn="tl">
                    <a:srgbClr val="000000">
                      <a:alpha val="43137"/>
                    </a:srgbClr>
                  </a:outerShdw>
                </a:effectLst>
              </a:rPr>
              <a:t>Federal Issues</a:t>
            </a:r>
          </a:p>
        </p:txBody>
      </p:sp>
      <p:sp>
        <p:nvSpPr>
          <p:cNvPr id="129027" name="Rectangle 3"/>
          <p:cNvSpPr>
            <a:spLocks noGrp="1" noChangeArrowheads="1"/>
          </p:cNvSpPr>
          <p:nvPr>
            <p:ph type="body" idx="4294967295"/>
          </p:nvPr>
        </p:nvSpPr>
        <p:spPr>
          <a:xfrm>
            <a:off x="1201615" y="2133600"/>
            <a:ext cx="6553200" cy="4038600"/>
          </a:xfrm>
          <a:noFill/>
        </p:spPr>
        <p:txBody>
          <a:bodyPr>
            <a:normAutofit/>
          </a:bodyPr>
          <a:lstStyle/>
          <a:p>
            <a:pPr marL="533400" indent="-533400" eaLnBrk="1" hangingPunct="1">
              <a:lnSpc>
                <a:spcPct val="90000"/>
              </a:lnSpc>
              <a:buFontTx/>
              <a:buNone/>
            </a:pPr>
            <a:r>
              <a:rPr lang="en-US" altLang="en-US" sz="2400" b="1" dirty="0">
                <a:solidFill>
                  <a:srgbClr val="CC0000"/>
                </a:solidFill>
                <a:effectLst>
                  <a:outerShdw blurRad="38100" dist="38100" dir="2700000" algn="tl">
                    <a:srgbClr val="000000">
                      <a:alpha val="43137"/>
                    </a:srgbClr>
                  </a:outerShdw>
                </a:effectLst>
              </a:rPr>
              <a:t>Dietary Supplements – </a:t>
            </a:r>
            <a:r>
              <a:rPr lang="en-US" altLang="en-US" sz="2400" b="1" dirty="0">
                <a:solidFill>
                  <a:srgbClr val="000066"/>
                </a:solidFill>
                <a:effectLst>
                  <a:outerShdw blurRad="38100" dist="38100" dir="2700000" algn="tl">
                    <a:srgbClr val="000000">
                      <a:alpha val="43137"/>
                    </a:srgbClr>
                  </a:outerShdw>
                </a:effectLst>
              </a:rPr>
              <a:t>health claims</a:t>
            </a:r>
          </a:p>
          <a:p>
            <a:pPr marL="533400" indent="-533400" eaLnBrk="1" hangingPunct="1">
              <a:lnSpc>
                <a:spcPct val="90000"/>
              </a:lnSpc>
              <a:buFontTx/>
              <a:buNone/>
            </a:pPr>
            <a:endParaRPr lang="en-US" altLang="en-US" sz="2400" b="1" dirty="0">
              <a:solidFill>
                <a:srgbClr val="CC0000"/>
              </a:solidFill>
              <a:effectLst>
                <a:outerShdw blurRad="38100" dist="38100" dir="2700000" algn="tl">
                  <a:srgbClr val="000000">
                    <a:alpha val="43137"/>
                  </a:srgbClr>
                </a:outerShdw>
              </a:effectLst>
            </a:endParaRPr>
          </a:p>
          <a:p>
            <a:pPr marL="533400" indent="-533400" eaLnBrk="1" hangingPunct="1">
              <a:lnSpc>
                <a:spcPct val="90000"/>
              </a:lnSpc>
              <a:buFontTx/>
              <a:buNone/>
            </a:pPr>
            <a:r>
              <a:rPr lang="en-US" altLang="en-US" sz="2400" b="1" dirty="0">
                <a:solidFill>
                  <a:srgbClr val="CC0000"/>
                </a:solidFill>
                <a:effectLst>
                  <a:outerShdw blurRad="38100" dist="38100" dir="2700000" algn="tl">
                    <a:srgbClr val="000000">
                      <a:alpha val="43137"/>
                    </a:srgbClr>
                  </a:outerShdw>
                </a:effectLst>
              </a:rPr>
              <a:t>Homeopathic Remedies – </a:t>
            </a:r>
            <a:r>
              <a:rPr lang="en-US" altLang="en-US" sz="2400" b="1" dirty="0">
                <a:solidFill>
                  <a:srgbClr val="000066"/>
                </a:solidFill>
                <a:effectLst>
                  <a:outerShdw blurRad="38100" dist="38100" dir="2700000" algn="tl">
                    <a:srgbClr val="000000">
                      <a:alpha val="43137"/>
                    </a:srgbClr>
                  </a:outerShdw>
                </a:effectLst>
              </a:rPr>
              <a:t>Draft Guidance</a:t>
            </a:r>
          </a:p>
          <a:p>
            <a:pPr marL="533400" indent="-533400" eaLnBrk="1" hangingPunct="1">
              <a:lnSpc>
                <a:spcPct val="90000"/>
              </a:lnSpc>
              <a:buFontTx/>
              <a:buNone/>
            </a:pPr>
            <a:endParaRPr lang="en-US" altLang="en-US" sz="2400" b="1" dirty="0">
              <a:solidFill>
                <a:srgbClr val="CC0000"/>
              </a:solidFill>
              <a:effectLst>
                <a:outerShdw blurRad="38100" dist="38100" dir="2700000" algn="tl">
                  <a:srgbClr val="000000">
                    <a:alpha val="43137"/>
                  </a:srgbClr>
                </a:outerShdw>
              </a:effectLst>
            </a:endParaRPr>
          </a:p>
          <a:p>
            <a:pPr marL="533400" indent="-533400" eaLnBrk="1" hangingPunct="1">
              <a:lnSpc>
                <a:spcPct val="90000"/>
              </a:lnSpc>
              <a:buFontTx/>
              <a:buNone/>
            </a:pPr>
            <a:r>
              <a:rPr lang="en-US" altLang="en-US" sz="2400" b="1" dirty="0">
                <a:solidFill>
                  <a:srgbClr val="CC0000"/>
                </a:solidFill>
                <a:effectLst>
                  <a:outerShdw blurRad="38100" dist="38100" dir="2700000" algn="tl">
                    <a:srgbClr val="000000">
                      <a:alpha val="43137"/>
                    </a:srgbClr>
                  </a:outerShdw>
                </a:effectLst>
              </a:rPr>
              <a:t>Emergency COVID – </a:t>
            </a:r>
            <a:r>
              <a:rPr lang="en-US" altLang="en-US" sz="2400" b="1" dirty="0">
                <a:solidFill>
                  <a:srgbClr val="000066"/>
                </a:solidFill>
                <a:effectLst>
                  <a:outerShdw blurRad="38100" dist="38100" dir="2700000" algn="tl">
                    <a:srgbClr val="000000">
                      <a:alpha val="43137"/>
                    </a:srgbClr>
                  </a:outerShdw>
                </a:effectLst>
              </a:rPr>
              <a:t>Ex Orders</a:t>
            </a:r>
            <a:br>
              <a:rPr lang="en-US" altLang="en-US" sz="2400" b="1" dirty="0">
                <a:solidFill>
                  <a:srgbClr val="CC0000"/>
                </a:solidFill>
                <a:effectLst>
                  <a:outerShdw blurRad="38100" dist="38100" dir="2700000" algn="tl">
                    <a:srgbClr val="000000">
                      <a:alpha val="43137"/>
                    </a:srgbClr>
                  </a:outerShdw>
                </a:effectLst>
              </a:rPr>
            </a:br>
            <a:endParaRPr lang="en-US" altLang="en-US" sz="2400" b="1" dirty="0">
              <a:solidFill>
                <a:srgbClr val="CC0000"/>
              </a:solidFill>
              <a:effectLst>
                <a:outerShdw blurRad="38100" dist="38100" dir="2700000" algn="tl">
                  <a:srgbClr val="000000">
                    <a:alpha val="43137"/>
                  </a:srgbClr>
                </a:outerShdw>
              </a:effectLst>
            </a:endParaRPr>
          </a:p>
          <a:p>
            <a:pPr marL="533400" indent="-533400" eaLnBrk="1" hangingPunct="1">
              <a:lnSpc>
                <a:spcPct val="90000"/>
              </a:lnSpc>
              <a:buFontTx/>
              <a:buNone/>
            </a:pPr>
            <a:r>
              <a:rPr lang="en-US" altLang="en-US" sz="2400" b="1" dirty="0">
                <a:solidFill>
                  <a:srgbClr val="CC0000"/>
                </a:solidFill>
                <a:effectLst>
                  <a:outerShdw blurRad="38100" dist="38100" dir="2700000" algn="tl">
                    <a:srgbClr val="000000">
                      <a:alpha val="43137"/>
                    </a:srgbClr>
                  </a:outerShdw>
                </a:effectLst>
              </a:rPr>
              <a:t>Geoengineering – </a:t>
            </a:r>
            <a:r>
              <a:rPr lang="en-US" altLang="en-US" sz="2400" b="1" dirty="0">
                <a:solidFill>
                  <a:srgbClr val="000066"/>
                </a:solidFill>
                <a:effectLst>
                  <a:outerShdw blurRad="38100" dist="38100" dir="2700000" algn="tl">
                    <a:srgbClr val="000000">
                      <a:alpha val="43137"/>
                    </a:srgbClr>
                  </a:outerShdw>
                </a:effectLst>
              </a:rPr>
              <a:t>who regulates the climate</a:t>
            </a:r>
          </a:p>
          <a:p>
            <a:pPr marL="533400" indent="-533400" eaLnBrk="1" hangingPunct="1">
              <a:lnSpc>
                <a:spcPct val="90000"/>
              </a:lnSpc>
              <a:buFontTx/>
              <a:buNone/>
            </a:pPr>
            <a:endParaRPr lang="en-US" altLang="en-US" sz="2400" b="1" dirty="0">
              <a:solidFill>
                <a:srgbClr val="CC0000"/>
              </a:solidFill>
              <a:effectLst>
                <a:outerShdw blurRad="38100" dist="38100" dir="2700000" algn="tl">
                  <a:srgbClr val="000000">
                    <a:alpha val="43137"/>
                  </a:srgbClr>
                </a:outerShdw>
              </a:effectLst>
            </a:endParaRPr>
          </a:p>
          <a:p>
            <a:pPr marL="533400" indent="-533400" eaLnBrk="1" hangingPunct="1">
              <a:lnSpc>
                <a:spcPct val="90000"/>
              </a:lnSpc>
              <a:buFontTx/>
              <a:buNone/>
            </a:pPr>
            <a:r>
              <a:rPr lang="en-US" altLang="en-US" sz="2400" b="1" dirty="0">
                <a:solidFill>
                  <a:srgbClr val="CC0000"/>
                </a:solidFill>
                <a:effectLst>
                  <a:outerShdw blurRad="38100" dist="38100" dir="2700000" algn="tl">
                    <a:srgbClr val="000000">
                      <a:alpha val="43137"/>
                    </a:srgbClr>
                  </a:outerShdw>
                </a:effectLst>
              </a:rPr>
              <a:t>Microwave Radiation and EMFs - </a:t>
            </a:r>
            <a:r>
              <a:rPr lang="en-US" altLang="en-US" sz="2400" b="1" dirty="0">
                <a:solidFill>
                  <a:srgbClr val="000066"/>
                </a:solidFill>
                <a:effectLst>
                  <a:outerShdw blurRad="38100" dist="38100" dir="2700000" algn="tl">
                    <a:srgbClr val="000000">
                      <a:alpha val="43137"/>
                    </a:srgbClr>
                  </a:outerShdw>
                </a:effectLst>
              </a:rPr>
              <a:t>satellites</a:t>
            </a:r>
          </a:p>
        </p:txBody>
      </p:sp>
    </p:spTree>
    <p:extLst>
      <p:ext uri="{BB962C8B-B14F-4D97-AF65-F5344CB8AC3E}">
        <p14:creationId xmlns:p14="http://schemas.microsoft.com/office/powerpoint/2010/main" val="1080199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Grp="1" noChangeArrowheads="1"/>
          </p:cNvSpPr>
          <p:nvPr>
            <p:ph type="title" idx="4294967295"/>
          </p:nvPr>
        </p:nvSpPr>
        <p:spPr>
          <a:xfrm>
            <a:off x="1447800" y="762000"/>
            <a:ext cx="6248400" cy="1143000"/>
          </a:xfrm>
        </p:spPr>
        <p:txBody>
          <a:bodyPr>
            <a:normAutofit fontScale="90000"/>
          </a:bodyPr>
          <a:lstStyle/>
          <a:p>
            <a:pPr algn="ctr" eaLnBrk="1" hangingPunct="1">
              <a:defRPr/>
            </a:pPr>
            <a:r>
              <a:rPr lang="en-US" sz="4800" b="1" dirty="0">
                <a:solidFill>
                  <a:srgbClr val="C00000"/>
                </a:solidFill>
                <a:effectLst>
                  <a:outerShdw blurRad="38100" dist="38100" dir="2700000" algn="tl">
                    <a:srgbClr val="000000">
                      <a:alpha val="43137"/>
                    </a:srgbClr>
                  </a:outerShdw>
                </a:effectLst>
              </a:rPr>
              <a:t>FDA</a:t>
            </a:r>
            <a:br>
              <a:rPr lang="en-US" sz="3600" b="1" dirty="0">
                <a:solidFill>
                  <a:srgbClr val="C00000"/>
                </a:solidFill>
                <a:effectLst>
                  <a:outerShdw blurRad="38100" dist="38100" dir="2700000" algn="tl">
                    <a:srgbClr val="000000">
                      <a:alpha val="43137"/>
                    </a:srgbClr>
                  </a:outerShdw>
                </a:effectLst>
              </a:rPr>
            </a:br>
            <a:r>
              <a:rPr lang="en-US" sz="3600" b="1" dirty="0">
                <a:solidFill>
                  <a:srgbClr val="C00000"/>
                </a:solidFill>
                <a:effectLst>
                  <a:outerShdw blurRad="38100" dist="38100" dir="2700000" algn="tl">
                    <a:srgbClr val="000000">
                      <a:alpha val="43137"/>
                    </a:srgbClr>
                  </a:outerShdw>
                </a:effectLst>
              </a:rPr>
              <a:t>Definition of Drug</a:t>
            </a:r>
          </a:p>
        </p:txBody>
      </p:sp>
      <p:sp>
        <p:nvSpPr>
          <p:cNvPr id="131075" name="Rectangle 3"/>
          <p:cNvSpPr>
            <a:spLocks noGrp="1" noChangeArrowheads="1"/>
          </p:cNvSpPr>
          <p:nvPr>
            <p:ph type="body" idx="4294967295"/>
          </p:nvPr>
        </p:nvSpPr>
        <p:spPr>
          <a:xfrm>
            <a:off x="457200" y="2209800"/>
            <a:ext cx="8229600" cy="4494628"/>
          </a:xfrm>
          <a:noFill/>
        </p:spPr>
        <p:txBody>
          <a:bodyPr>
            <a:normAutofit/>
          </a:bodyPr>
          <a:lstStyle/>
          <a:p>
            <a:pPr marL="533400" indent="-533400" eaLnBrk="1" hangingPunct="1">
              <a:lnSpc>
                <a:spcPct val="90000"/>
              </a:lnSpc>
              <a:buFontTx/>
              <a:buNone/>
            </a:pPr>
            <a:r>
              <a:rPr lang="en-US" altLang="en-US" sz="2000" b="1" dirty="0">
                <a:solidFill>
                  <a:srgbClr val="000066"/>
                </a:solidFill>
              </a:rPr>
              <a:t>The term </a:t>
            </a:r>
            <a:r>
              <a:rPr lang="en-US" altLang="en-US" sz="2000" b="1" dirty="0">
                <a:solidFill>
                  <a:srgbClr val="C00000"/>
                </a:solidFill>
              </a:rPr>
              <a:t>“drug” </a:t>
            </a:r>
            <a:r>
              <a:rPr lang="en-US" altLang="en-US" sz="2000" b="1" dirty="0">
                <a:solidFill>
                  <a:srgbClr val="000066"/>
                </a:solidFill>
              </a:rPr>
              <a:t>means</a:t>
            </a:r>
          </a:p>
          <a:p>
            <a:pPr marL="533400" indent="-533400" eaLnBrk="1" hangingPunct="1">
              <a:lnSpc>
                <a:spcPct val="90000"/>
              </a:lnSpc>
              <a:buFontTx/>
              <a:buNone/>
            </a:pPr>
            <a:r>
              <a:rPr lang="en-US" altLang="en-US" sz="2000" b="1" dirty="0">
                <a:solidFill>
                  <a:srgbClr val="000066"/>
                </a:solidFill>
              </a:rPr>
              <a:t>(A) articles recognized in the official United States</a:t>
            </a:r>
          </a:p>
          <a:p>
            <a:pPr marL="533400" indent="-533400" eaLnBrk="1" hangingPunct="1">
              <a:lnSpc>
                <a:spcPct val="90000"/>
              </a:lnSpc>
              <a:buFontTx/>
              <a:buNone/>
            </a:pPr>
            <a:r>
              <a:rPr lang="en-US" altLang="en-US" sz="2000" b="1" dirty="0">
                <a:solidFill>
                  <a:srgbClr val="000066"/>
                </a:solidFill>
              </a:rPr>
              <a:t> Pharmacopoeia, official Homeopathic Pharmacopoeia of the United States, or official national Formulary, or any supplement to any of them; and</a:t>
            </a:r>
          </a:p>
          <a:p>
            <a:pPr marL="533400" indent="-533400" eaLnBrk="1" hangingPunct="1">
              <a:lnSpc>
                <a:spcPct val="90000"/>
              </a:lnSpc>
              <a:buFontTx/>
              <a:buNone/>
            </a:pPr>
            <a:r>
              <a:rPr lang="en-US" altLang="en-US" sz="2000" b="1" dirty="0">
                <a:solidFill>
                  <a:srgbClr val="000066"/>
                </a:solidFill>
              </a:rPr>
              <a:t>(B) articles </a:t>
            </a:r>
            <a:r>
              <a:rPr lang="en-US" altLang="en-US" sz="2000" b="1" dirty="0">
                <a:solidFill>
                  <a:srgbClr val="C00000"/>
                </a:solidFill>
              </a:rPr>
              <a:t>intended for use in the diagnosis, cure, mitigation, treatment or prevention of disease </a:t>
            </a:r>
            <a:r>
              <a:rPr lang="en-US" altLang="en-US" sz="2000" b="1" dirty="0">
                <a:solidFill>
                  <a:srgbClr val="000066"/>
                </a:solidFill>
              </a:rPr>
              <a:t>in man or other animals; and </a:t>
            </a:r>
          </a:p>
          <a:p>
            <a:pPr marL="533400" indent="-533400" eaLnBrk="1" hangingPunct="1">
              <a:lnSpc>
                <a:spcPct val="90000"/>
              </a:lnSpc>
              <a:buFontTx/>
              <a:buNone/>
            </a:pPr>
            <a:r>
              <a:rPr lang="en-US" altLang="en-US" sz="2000" b="1" dirty="0">
                <a:solidFill>
                  <a:srgbClr val="000066"/>
                </a:solidFill>
              </a:rPr>
              <a:t>(C ) articles (other than food) </a:t>
            </a:r>
            <a:r>
              <a:rPr lang="en-US" altLang="en-US" sz="2000" b="1" dirty="0">
                <a:solidFill>
                  <a:srgbClr val="C00000"/>
                </a:solidFill>
              </a:rPr>
              <a:t>intended to affect the structure or any function  of the body</a:t>
            </a:r>
            <a:r>
              <a:rPr lang="en-US" altLang="en-US" sz="2000" b="1" dirty="0">
                <a:solidFill>
                  <a:srgbClr val="000066"/>
                </a:solidFill>
              </a:rPr>
              <a:t> of man or other animals; and </a:t>
            </a:r>
          </a:p>
          <a:p>
            <a:pPr marL="533400" indent="-533400" eaLnBrk="1" hangingPunct="1">
              <a:lnSpc>
                <a:spcPct val="90000"/>
              </a:lnSpc>
              <a:buFontTx/>
              <a:buNone/>
            </a:pPr>
            <a:r>
              <a:rPr lang="en-US" altLang="en-US" sz="2000" b="1" dirty="0">
                <a:solidFill>
                  <a:srgbClr val="000066"/>
                </a:solidFill>
              </a:rPr>
              <a:t>(D) articles intended for use as a component of any article specified in Clauses (A), (B) or (C ) of this paragraph. A food or dietary supplement for which a claim ….”. 			</a:t>
            </a:r>
          </a:p>
          <a:p>
            <a:pPr marL="533400" indent="-533400" algn="ctr" eaLnBrk="1" hangingPunct="1">
              <a:lnSpc>
                <a:spcPct val="90000"/>
              </a:lnSpc>
              <a:buFontTx/>
              <a:buNone/>
            </a:pPr>
            <a:r>
              <a:rPr lang="en-US" altLang="en-US" sz="2000" b="1" dirty="0">
                <a:solidFill>
                  <a:srgbClr val="000066"/>
                </a:solidFill>
              </a:rPr>
              <a:t>						21 U.S.C. 321(g)1</a:t>
            </a:r>
          </a:p>
        </p:txBody>
      </p:sp>
    </p:spTree>
    <p:extLst>
      <p:ext uri="{BB962C8B-B14F-4D97-AF65-F5344CB8AC3E}">
        <p14:creationId xmlns:p14="http://schemas.microsoft.com/office/powerpoint/2010/main" val="4247894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a:xfrm>
            <a:off x="685799" y="1105367"/>
            <a:ext cx="7772400" cy="1366200"/>
          </a:xfrm>
          <a:solidFill>
            <a:schemeClr val="tx2">
              <a:lumMod val="20000"/>
              <a:lumOff val="80000"/>
            </a:schemeClr>
          </a:solidFill>
        </p:spPr>
        <p:txBody>
          <a:bodyPr>
            <a:normAutofit fontScale="90000"/>
          </a:bodyPr>
          <a:lstStyle/>
          <a:p>
            <a:pPr algn="ctr" eaLnBrk="1" hangingPunct="1">
              <a:defRPr/>
            </a:pPr>
            <a:r>
              <a:rPr lang="en-US" sz="5300" b="1" dirty="0">
                <a:solidFill>
                  <a:srgbClr val="C00000"/>
                </a:solidFill>
                <a:effectLst>
                  <a:outerShdw blurRad="38100" dist="38100" dir="2700000" algn="tl">
                    <a:srgbClr val="000000">
                      <a:alpha val="43137"/>
                    </a:srgbClr>
                  </a:outerShdw>
                </a:effectLst>
              </a:rPr>
              <a:t>1994 </a:t>
            </a:r>
            <a:br>
              <a:rPr lang="en-US" sz="4800" b="1" dirty="0">
                <a:solidFill>
                  <a:srgbClr val="C00000"/>
                </a:solidFill>
                <a:effectLst>
                  <a:outerShdw blurRad="38100" dist="38100" dir="2700000" algn="tl">
                    <a:srgbClr val="000000">
                      <a:alpha val="43137"/>
                    </a:srgbClr>
                  </a:outerShdw>
                </a:effectLst>
              </a:rPr>
            </a:br>
            <a:r>
              <a:rPr lang="en-US" sz="4000" b="1" dirty="0">
                <a:solidFill>
                  <a:srgbClr val="C00000"/>
                </a:solidFill>
                <a:effectLst>
                  <a:outerShdw blurRad="38100" dist="38100" dir="2700000" algn="tl">
                    <a:srgbClr val="000000">
                      <a:alpha val="43137"/>
                    </a:srgbClr>
                  </a:outerShdw>
                </a:effectLst>
              </a:rPr>
              <a:t>Drug Definition Revised</a:t>
            </a:r>
          </a:p>
        </p:txBody>
      </p:sp>
      <p:sp>
        <p:nvSpPr>
          <p:cNvPr id="1236995" name="Rectangle 3"/>
          <p:cNvSpPr>
            <a:spLocks noGrp="1" noChangeArrowheads="1"/>
          </p:cNvSpPr>
          <p:nvPr>
            <p:ph idx="1"/>
          </p:nvPr>
        </p:nvSpPr>
        <p:spPr>
          <a:xfrm>
            <a:off x="304800" y="2743200"/>
            <a:ext cx="7924800" cy="3271200"/>
          </a:xfrm>
          <a:noFill/>
        </p:spPr>
        <p:txBody>
          <a:bodyPr/>
          <a:lstStyle/>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algn="ctr" eaLnBrk="1" hangingPunct="1">
              <a:buFontTx/>
              <a:buNone/>
              <a:defRPr/>
            </a:pPr>
            <a:endParaRPr lang="en-US" sz="1800" b="1" i="1" dirty="0">
              <a:solidFill>
                <a:srgbClr val="003300"/>
              </a:solidFill>
              <a:effectLst>
                <a:outerShdw blurRad="38100" dist="38100" dir="2700000" algn="tl">
                  <a:srgbClr val="000000"/>
                </a:outerShdw>
              </a:effectLst>
            </a:endParaRPr>
          </a:p>
        </p:txBody>
      </p:sp>
      <p:sp>
        <p:nvSpPr>
          <p:cNvPr id="2" name="Rectangle 1">
            <a:extLst>
              <a:ext uri="{FF2B5EF4-FFF2-40B4-BE49-F238E27FC236}">
                <a16:creationId xmlns:a16="http://schemas.microsoft.com/office/drawing/2014/main" id="{492E0FC0-E8BE-4878-8DF2-2E673AB11157}"/>
              </a:ext>
            </a:extLst>
          </p:cNvPr>
          <p:cNvSpPr/>
          <p:nvPr/>
        </p:nvSpPr>
        <p:spPr>
          <a:xfrm>
            <a:off x="761999" y="2967334"/>
            <a:ext cx="7924799" cy="2862322"/>
          </a:xfrm>
          <a:prstGeom prst="rect">
            <a:avLst/>
          </a:prstGeom>
        </p:spPr>
        <p:txBody>
          <a:bodyPr wrap="square">
            <a:spAutoFit/>
          </a:bodyPr>
          <a:lstStyle/>
          <a:p>
            <a:r>
              <a:rPr lang="en-US" altLang="en-US" sz="3600" b="1" dirty="0">
                <a:solidFill>
                  <a:srgbClr val="000066"/>
                </a:solidFill>
              </a:rPr>
              <a:t>Drugs:…</a:t>
            </a:r>
          </a:p>
          <a:p>
            <a:r>
              <a:rPr lang="en-US" altLang="en-US" sz="3600" b="1" dirty="0">
                <a:solidFill>
                  <a:srgbClr val="000066"/>
                </a:solidFill>
              </a:rPr>
              <a:t>(C ) articles (</a:t>
            </a:r>
            <a:r>
              <a:rPr lang="en-US" altLang="en-US" sz="3600" b="1" dirty="0">
                <a:solidFill>
                  <a:srgbClr val="CC0000"/>
                </a:solidFill>
              </a:rPr>
              <a:t>other than food</a:t>
            </a:r>
            <a:r>
              <a:rPr lang="en-US" altLang="en-US" sz="3600" b="1" dirty="0">
                <a:solidFill>
                  <a:srgbClr val="000066"/>
                </a:solidFill>
              </a:rPr>
              <a:t>) intended to affect the structure or any function  of the body of man or other animals;</a:t>
            </a:r>
            <a:endParaRPr lang="en-US" sz="3600" dirty="0">
              <a:solidFill>
                <a:srgbClr val="000066"/>
              </a:solidFill>
            </a:endParaRPr>
          </a:p>
        </p:txBody>
      </p:sp>
    </p:spTree>
    <p:extLst>
      <p:ext uri="{BB962C8B-B14F-4D97-AF65-F5344CB8AC3E}">
        <p14:creationId xmlns:p14="http://schemas.microsoft.com/office/powerpoint/2010/main" val="2988049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a:xfrm>
            <a:off x="762000" y="849462"/>
            <a:ext cx="7772400" cy="1360338"/>
          </a:xfrm>
          <a:solidFill>
            <a:schemeClr val="tx2">
              <a:lumMod val="20000"/>
              <a:lumOff val="80000"/>
            </a:schemeClr>
          </a:solidFill>
        </p:spPr>
        <p:txBody>
          <a:bodyPr>
            <a:normAutofit fontScale="90000"/>
          </a:bodyPr>
          <a:lstStyle/>
          <a:p>
            <a:pPr algn="ctr" eaLnBrk="1" hangingPunct="1">
              <a:defRPr/>
            </a:pPr>
            <a:r>
              <a:rPr lang="en-US" sz="5300" b="1" dirty="0">
                <a:solidFill>
                  <a:srgbClr val="C00000"/>
                </a:solidFill>
                <a:effectLst>
                  <a:outerShdw blurRad="38100" dist="38100" dir="2700000" algn="tl">
                    <a:srgbClr val="000000"/>
                  </a:outerShdw>
                </a:effectLst>
              </a:rPr>
              <a:t>Food </a:t>
            </a:r>
            <a:br>
              <a:rPr lang="en-US" sz="4800" b="1" dirty="0">
                <a:solidFill>
                  <a:srgbClr val="C00000"/>
                </a:solidFill>
                <a:effectLst>
                  <a:outerShdw blurRad="38100" dist="38100" dir="2700000" algn="tl">
                    <a:srgbClr val="000000"/>
                  </a:outerShdw>
                </a:effectLst>
              </a:rPr>
            </a:br>
            <a:r>
              <a:rPr lang="en-US" sz="4000" b="1" dirty="0">
                <a:solidFill>
                  <a:srgbClr val="C00000"/>
                </a:solidFill>
                <a:effectLst>
                  <a:outerShdw blurRad="38100" dist="38100" dir="2700000" algn="tl">
                    <a:srgbClr val="000000"/>
                  </a:outerShdw>
                </a:effectLst>
              </a:rPr>
              <a:t>Includes Dietary Supplements</a:t>
            </a:r>
          </a:p>
        </p:txBody>
      </p:sp>
      <p:sp>
        <p:nvSpPr>
          <p:cNvPr id="1236995" name="Rectangle 3"/>
          <p:cNvSpPr>
            <a:spLocks noGrp="1" noChangeArrowheads="1"/>
          </p:cNvSpPr>
          <p:nvPr>
            <p:ph idx="1"/>
          </p:nvPr>
        </p:nvSpPr>
        <p:spPr>
          <a:xfrm>
            <a:off x="330591" y="2209800"/>
            <a:ext cx="8229600" cy="4038600"/>
          </a:xfrm>
          <a:noFill/>
        </p:spPr>
        <p:txBody>
          <a:bodyPr/>
          <a:lstStyle/>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eaLnBrk="1" hangingPunct="1">
              <a:buFontTx/>
              <a:buNone/>
              <a:defRPr/>
            </a:pPr>
            <a:r>
              <a:rPr lang="en-US" sz="2800" b="1" i="1" dirty="0">
                <a:solidFill>
                  <a:srgbClr val="C00000"/>
                </a:solidFill>
              </a:rPr>
              <a:t> </a:t>
            </a:r>
            <a:r>
              <a:rPr lang="en-US" sz="2800" b="1" i="1" dirty="0">
                <a:solidFill>
                  <a:srgbClr val="000066"/>
                </a:solidFill>
              </a:rPr>
              <a:t>“A vitamin; A mineral; </a:t>
            </a:r>
            <a:r>
              <a:rPr lang="en-US" sz="2800" b="1" i="1" dirty="0">
                <a:solidFill>
                  <a:srgbClr val="CC0000"/>
                </a:solidFill>
                <a:effectLst>
                  <a:outerShdw blurRad="38100" dist="38100" dir="2700000" algn="tl">
                    <a:srgbClr val="000000">
                      <a:alpha val="43137"/>
                    </a:srgbClr>
                  </a:outerShdw>
                </a:effectLst>
              </a:rPr>
              <a:t>An herb or other botanical; </a:t>
            </a:r>
            <a:r>
              <a:rPr lang="en-US" sz="2800" b="1" i="1" dirty="0">
                <a:solidFill>
                  <a:srgbClr val="000066"/>
                </a:solidFill>
              </a:rPr>
              <a:t>An amino acid; A dietary substance for use by man to supplement the diet by increasing the total dietary intake; or A concentrate, metabolite, constituent, extract, or combination of any ingredient mentioned above…”</a:t>
            </a:r>
          </a:p>
        </p:txBody>
      </p:sp>
    </p:spTree>
    <p:extLst>
      <p:ext uri="{BB962C8B-B14F-4D97-AF65-F5344CB8AC3E}">
        <p14:creationId xmlns:p14="http://schemas.microsoft.com/office/powerpoint/2010/main" val="1911690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a:xfrm>
            <a:off x="685800" y="990600"/>
            <a:ext cx="7772400" cy="1219200"/>
          </a:xfrm>
          <a:solidFill>
            <a:schemeClr val="tx2">
              <a:lumMod val="20000"/>
              <a:lumOff val="80000"/>
            </a:schemeClr>
          </a:solidFill>
        </p:spPr>
        <p:txBody>
          <a:bodyPr>
            <a:normAutofit fontScale="90000"/>
          </a:bodyPr>
          <a:lstStyle/>
          <a:p>
            <a:pPr algn="ctr" eaLnBrk="1" hangingPunct="1">
              <a:defRPr/>
            </a:pPr>
            <a:r>
              <a:rPr lang="en-US" sz="5300" b="1" dirty="0">
                <a:solidFill>
                  <a:srgbClr val="C00000"/>
                </a:solidFill>
                <a:effectLst>
                  <a:outerShdw blurRad="38100" dist="38100" dir="2700000" algn="tl">
                    <a:srgbClr val="000000">
                      <a:alpha val="43137"/>
                    </a:srgbClr>
                  </a:outerShdw>
                </a:effectLst>
              </a:rPr>
              <a:t>Dietary Supplements </a:t>
            </a:r>
            <a:br>
              <a:rPr lang="en-US" sz="4000" b="1" dirty="0">
                <a:solidFill>
                  <a:srgbClr val="C00000"/>
                </a:solidFill>
                <a:effectLst>
                  <a:outerShdw blurRad="38100" dist="38100" dir="2700000" algn="tl">
                    <a:srgbClr val="000000">
                      <a:alpha val="43137"/>
                    </a:srgbClr>
                  </a:outerShdw>
                </a:effectLst>
              </a:rPr>
            </a:br>
            <a:r>
              <a:rPr lang="en-US" sz="4000" b="1" dirty="0">
                <a:solidFill>
                  <a:srgbClr val="C00000"/>
                </a:solidFill>
                <a:effectLst>
                  <a:outerShdw blurRad="38100" dist="38100" dir="2700000" algn="tl">
                    <a:srgbClr val="000000">
                      <a:alpha val="43137"/>
                    </a:srgbClr>
                  </a:outerShdw>
                </a:effectLst>
              </a:rPr>
              <a:t>Include HERBS</a:t>
            </a:r>
          </a:p>
        </p:txBody>
      </p:sp>
      <p:sp>
        <p:nvSpPr>
          <p:cNvPr id="1236995" name="Rectangle 3"/>
          <p:cNvSpPr>
            <a:spLocks noGrp="1" noChangeArrowheads="1"/>
          </p:cNvSpPr>
          <p:nvPr>
            <p:ph idx="1"/>
          </p:nvPr>
        </p:nvSpPr>
        <p:spPr>
          <a:xfrm>
            <a:off x="457199" y="2209800"/>
            <a:ext cx="8001001" cy="4038600"/>
          </a:xfrm>
          <a:noFill/>
        </p:spPr>
        <p:txBody>
          <a:bodyPr/>
          <a:lstStyle/>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eaLnBrk="1" hangingPunct="1">
              <a:buFontTx/>
              <a:buNone/>
              <a:defRPr/>
            </a:pPr>
            <a:r>
              <a:rPr lang="en-US" sz="2800" b="1" i="1" dirty="0">
                <a:solidFill>
                  <a:srgbClr val="C00000"/>
                </a:solidFill>
              </a:rPr>
              <a:t> </a:t>
            </a:r>
            <a:r>
              <a:rPr lang="en-US" sz="2800" b="1" i="1" dirty="0">
                <a:solidFill>
                  <a:srgbClr val="000066"/>
                </a:solidFill>
              </a:rPr>
              <a:t>“A vitamin; A mineral; </a:t>
            </a:r>
            <a:r>
              <a:rPr lang="en-US" sz="2800" b="1" i="1" dirty="0">
                <a:solidFill>
                  <a:srgbClr val="CC0000"/>
                </a:solidFill>
              </a:rPr>
              <a:t>An herb or other botanical; </a:t>
            </a:r>
            <a:r>
              <a:rPr lang="en-US" sz="2800" b="1" i="1" dirty="0">
                <a:solidFill>
                  <a:srgbClr val="000066"/>
                </a:solidFill>
              </a:rPr>
              <a:t>An amino acid; A dietary substance for use by man to supplement the diet by increasing the total dietary intake; or A concentrate, metabolite, constituent, extract, or combination of any ingredient mentioned above…”</a:t>
            </a:r>
          </a:p>
        </p:txBody>
      </p:sp>
    </p:spTree>
    <p:extLst>
      <p:ext uri="{BB962C8B-B14F-4D97-AF65-F5344CB8AC3E}">
        <p14:creationId xmlns:p14="http://schemas.microsoft.com/office/powerpoint/2010/main" val="38233975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a:xfrm>
            <a:off x="713326" y="1447800"/>
            <a:ext cx="7772400" cy="762000"/>
          </a:xfrm>
          <a:solidFill>
            <a:schemeClr val="tx2">
              <a:lumMod val="20000"/>
              <a:lumOff val="80000"/>
            </a:schemeClr>
          </a:solidFill>
        </p:spPr>
        <p:txBody>
          <a:bodyPr>
            <a:normAutofit fontScale="90000"/>
          </a:bodyPr>
          <a:lstStyle/>
          <a:p>
            <a:pPr algn="ctr" eaLnBrk="1" hangingPunct="1">
              <a:defRPr/>
            </a:pPr>
            <a:r>
              <a:rPr lang="en-US" sz="4800" b="1" dirty="0">
                <a:solidFill>
                  <a:srgbClr val="C00000"/>
                </a:solidFill>
                <a:effectLst>
                  <a:outerShdw blurRad="38100" dist="38100" dir="2700000" algn="tl">
                    <a:srgbClr val="000000">
                      <a:alpha val="43137"/>
                    </a:srgbClr>
                  </a:outerShdw>
                </a:effectLst>
              </a:rPr>
              <a:t>U.S. Dietary Supplements </a:t>
            </a:r>
          </a:p>
        </p:txBody>
      </p:sp>
      <p:sp>
        <p:nvSpPr>
          <p:cNvPr id="1236995" name="Rectangle 3"/>
          <p:cNvSpPr>
            <a:spLocks noGrp="1" noChangeArrowheads="1"/>
          </p:cNvSpPr>
          <p:nvPr>
            <p:ph idx="1"/>
          </p:nvPr>
        </p:nvSpPr>
        <p:spPr>
          <a:xfrm>
            <a:off x="1066800" y="2209800"/>
            <a:ext cx="7543800" cy="4038600"/>
          </a:xfrm>
          <a:noFill/>
        </p:spPr>
        <p:txBody>
          <a:bodyPr/>
          <a:lstStyle/>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algn="ctr" eaLnBrk="1" hangingPunct="1">
              <a:buFontTx/>
              <a:buNone/>
              <a:defRPr/>
            </a:pPr>
            <a:endParaRPr lang="en-US" sz="2800" b="1" i="1" dirty="0">
              <a:solidFill>
                <a:srgbClr val="003300"/>
              </a:solidFill>
              <a:effectLst>
                <a:outerShdw blurRad="38100" dist="38100" dir="2700000" algn="tl">
                  <a:srgbClr val="000000"/>
                </a:outerShdw>
              </a:effectLst>
            </a:endParaRPr>
          </a:p>
          <a:p>
            <a:pPr marL="0" indent="0" eaLnBrk="1" hangingPunct="1">
              <a:buNone/>
              <a:defRPr/>
            </a:pPr>
            <a:r>
              <a:rPr lang="en-US" sz="2800" b="1" dirty="0">
                <a:solidFill>
                  <a:srgbClr val="000066"/>
                </a:solidFill>
              </a:rPr>
              <a:t>Regulated as FOODS and not drugs</a:t>
            </a:r>
          </a:p>
          <a:p>
            <a:pPr marL="0" indent="0" eaLnBrk="1" hangingPunct="1">
              <a:buNone/>
              <a:defRPr/>
            </a:pPr>
            <a:endParaRPr lang="en-US" sz="2800" b="1" dirty="0">
              <a:solidFill>
                <a:srgbClr val="000066"/>
              </a:solidFill>
            </a:endParaRPr>
          </a:p>
          <a:p>
            <a:pPr eaLnBrk="1" hangingPunct="1">
              <a:buFontTx/>
              <a:buNone/>
              <a:defRPr/>
            </a:pPr>
            <a:r>
              <a:rPr lang="en-US" sz="2800" b="1" dirty="0">
                <a:solidFill>
                  <a:srgbClr val="000066"/>
                </a:solidFill>
              </a:rPr>
              <a:t>Generally Regarded as Safe (GRAS)</a:t>
            </a:r>
          </a:p>
          <a:p>
            <a:pPr eaLnBrk="1" hangingPunct="1">
              <a:buFontTx/>
              <a:buNone/>
              <a:defRPr/>
            </a:pPr>
            <a:r>
              <a:rPr lang="en-US" sz="2800" b="1" dirty="0">
                <a:solidFill>
                  <a:srgbClr val="000066"/>
                </a:solidFill>
              </a:rPr>
              <a:t>       unless proven otherwise</a:t>
            </a:r>
          </a:p>
          <a:p>
            <a:pPr eaLnBrk="1" hangingPunct="1">
              <a:buFontTx/>
              <a:buNone/>
              <a:defRPr/>
            </a:pPr>
            <a:r>
              <a:rPr lang="en-US" sz="2800" b="1" i="1" dirty="0">
                <a:solidFill>
                  <a:srgbClr val="FF0000"/>
                </a:solidFill>
                <a:effectLst>
                  <a:outerShdw blurRad="38100" dist="38100" dir="2700000" algn="tl">
                    <a:srgbClr val="000000"/>
                  </a:outerShdw>
                </a:effectLst>
              </a:rPr>
              <a:t>	</a:t>
            </a:r>
          </a:p>
        </p:txBody>
      </p:sp>
    </p:spTree>
    <p:extLst>
      <p:ext uri="{BB962C8B-B14F-4D97-AF65-F5344CB8AC3E}">
        <p14:creationId xmlns:p14="http://schemas.microsoft.com/office/powerpoint/2010/main" val="18158091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295400"/>
            <a:ext cx="7391400" cy="833369"/>
          </a:xfrm>
          <a:solidFill>
            <a:schemeClr val="tx2">
              <a:lumMod val="20000"/>
              <a:lumOff val="80000"/>
            </a:schemeClr>
          </a:solidFill>
        </p:spPr>
        <p:txBody>
          <a:bodyPr/>
          <a:lstStyle/>
          <a:p>
            <a:pPr algn="ctr"/>
            <a:r>
              <a:rPr lang="en-US" sz="4800" b="1" dirty="0">
                <a:solidFill>
                  <a:srgbClr val="CC0000"/>
                </a:solidFill>
                <a:effectLst>
                  <a:outerShdw blurRad="38100" dist="38100" dir="2700000" algn="tl">
                    <a:srgbClr val="000000">
                      <a:alpha val="43137"/>
                    </a:srgbClr>
                  </a:outerShdw>
                </a:effectLst>
              </a:rPr>
              <a:t>Homeopathic Remedies </a:t>
            </a:r>
          </a:p>
        </p:txBody>
      </p:sp>
      <p:sp>
        <p:nvSpPr>
          <p:cNvPr id="3" name="Text Placeholder 2"/>
          <p:cNvSpPr>
            <a:spLocks noGrp="1"/>
          </p:cNvSpPr>
          <p:nvPr>
            <p:ph type="body" idx="2"/>
          </p:nvPr>
        </p:nvSpPr>
        <p:spPr>
          <a:xfrm>
            <a:off x="869266" y="3205231"/>
            <a:ext cx="7696200" cy="2590800"/>
          </a:xfrm>
        </p:spPr>
        <p:txBody>
          <a:bodyPr>
            <a:normAutofit/>
          </a:bodyPr>
          <a:lstStyle/>
          <a:p>
            <a:r>
              <a:rPr lang="en-US" sz="3000" b="1" dirty="0">
                <a:solidFill>
                  <a:srgbClr val="000066"/>
                </a:solidFill>
                <a:effectLst>
                  <a:outerShdw blurRad="38100" dist="38100" dir="2700000" algn="tl">
                    <a:srgbClr val="000000">
                      <a:alpha val="43137"/>
                    </a:srgbClr>
                  </a:outerShdw>
                </a:effectLst>
              </a:rPr>
              <a:t>How are homeopathic products regulated?</a:t>
            </a:r>
          </a:p>
          <a:p>
            <a:br>
              <a:rPr lang="en-US" sz="2800" dirty="0"/>
            </a:br>
            <a:r>
              <a:rPr lang="en-US" sz="2800" b="1" i="1" dirty="0">
                <a:solidFill>
                  <a:srgbClr val="000066"/>
                </a:solidFill>
              </a:rPr>
              <a:t>			</a:t>
            </a:r>
            <a:r>
              <a:rPr lang="en-US" sz="3600" b="1" i="1" dirty="0">
                <a:solidFill>
                  <a:srgbClr val="000066"/>
                </a:solidFill>
              </a:rPr>
              <a:t>Drugs	</a:t>
            </a:r>
          </a:p>
        </p:txBody>
      </p:sp>
    </p:spTree>
    <p:extLst>
      <p:ext uri="{BB962C8B-B14F-4D97-AF65-F5344CB8AC3E}">
        <p14:creationId xmlns:p14="http://schemas.microsoft.com/office/powerpoint/2010/main" val="2597956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990600" y="1158717"/>
            <a:ext cx="6705600" cy="2011680"/>
          </a:xfrm>
        </p:spPr>
        <p:txBody>
          <a:bodyPr>
            <a:normAutofit/>
          </a:bodyPr>
          <a:lstStyle/>
          <a:p>
            <a:pPr algn="ctr">
              <a:defRPr/>
            </a:pPr>
            <a:r>
              <a:rPr lang="en-US" sz="4400" b="1" dirty="0">
                <a:solidFill>
                  <a:srgbClr val="C00000"/>
                </a:solidFill>
                <a:effectLst>
                  <a:outerShdw blurRad="38100" dist="38100" dir="2700000" algn="tl">
                    <a:srgbClr val="000000">
                      <a:alpha val="43137"/>
                    </a:srgbClr>
                  </a:outerShdw>
                </a:effectLst>
                <a:cs typeface="Times New Roman" pitchFamily="18" charset="0"/>
              </a:rPr>
              <a:t>State Law - Practice</a:t>
            </a:r>
            <a:br>
              <a:rPr lang="en-US" b="1" dirty="0">
                <a:solidFill>
                  <a:srgbClr val="FF0000"/>
                </a:solidFill>
                <a:effectLst>
                  <a:outerShdw blurRad="38100" dist="38100" dir="2700000" algn="tl">
                    <a:srgbClr val="000000"/>
                  </a:outerShdw>
                </a:effectLst>
                <a:cs typeface="Times New Roman" pitchFamily="18" charset="0"/>
              </a:rPr>
            </a:br>
            <a:r>
              <a:rPr lang="en-US" altLang="en-US" sz="3600" b="1" dirty="0">
                <a:solidFill>
                  <a:srgbClr val="000066"/>
                </a:solidFill>
                <a:latin typeface="+mn-lt"/>
                <a:cs typeface="Times New Roman" panose="02020603050405020304" pitchFamily="18" charset="0"/>
              </a:rPr>
              <a:t>Are you helping someone with a health problem?</a:t>
            </a:r>
            <a:endParaRPr lang="en-US" sz="3600" b="1" dirty="0">
              <a:solidFill>
                <a:srgbClr val="FF0000"/>
              </a:solidFill>
              <a:effectLst>
                <a:outerShdw blurRad="38100" dist="38100" dir="2700000" algn="tl">
                  <a:srgbClr val="000000"/>
                </a:outerShdw>
              </a:effectLst>
              <a:latin typeface="+mn-lt"/>
              <a:cs typeface="Times New Roman" panose="02020603050405020304" pitchFamily="18" charset="0"/>
            </a:endParaRPr>
          </a:p>
        </p:txBody>
      </p:sp>
      <p:sp>
        <p:nvSpPr>
          <p:cNvPr id="79875" name="Rectangle 3"/>
          <p:cNvSpPr>
            <a:spLocks noGrp="1" noChangeArrowheads="1"/>
          </p:cNvSpPr>
          <p:nvPr>
            <p:ph idx="1"/>
          </p:nvPr>
        </p:nvSpPr>
        <p:spPr>
          <a:xfrm>
            <a:off x="457200" y="3810477"/>
            <a:ext cx="7772400" cy="1888806"/>
          </a:xfrm>
        </p:spPr>
        <p:txBody>
          <a:bodyPr>
            <a:normAutofit/>
          </a:bodyPr>
          <a:lstStyle/>
          <a:p>
            <a:pPr algn="ctr">
              <a:buNone/>
            </a:pPr>
            <a:r>
              <a:rPr lang="en-US" sz="4000" b="1" dirty="0">
                <a:solidFill>
                  <a:srgbClr val="C00000"/>
                </a:solidFill>
                <a:effectLst>
                  <a:outerShdw blurRad="38100" dist="38100" dir="2700000" algn="tl">
                    <a:srgbClr val="000000">
                      <a:alpha val="43137"/>
                    </a:srgbClr>
                  </a:outerShdw>
                </a:effectLst>
                <a:cs typeface="Times New Roman" pitchFamily="18" charset="0"/>
              </a:rPr>
              <a:t>Federal Law - Selling </a:t>
            </a:r>
            <a:br>
              <a:rPr lang="en-US" sz="3600" b="1" dirty="0">
                <a:solidFill>
                  <a:srgbClr val="FF0000"/>
                </a:solidFill>
                <a:effectLst>
                  <a:outerShdw blurRad="38100" dist="38100" dir="2700000" algn="tl">
                    <a:srgbClr val="000000"/>
                  </a:outerShdw>
                </a:effectLst>
                <a:cs typeface="Times New Roman" pitchFamily="18" charset="0"/>
              </a:rPr>
            </a:br>
            <a:r>
              <a:rPr lang="en-US" altLang="en-US" sz="3600" b="1" dirty="0">
                <a:solidFill>
                  <a:srgbClr val="000066"/>
                </a:solidFill>
                <a:cs typeface="Times New Roman" panose="02020603050405020304" pitchFamily="18" charset="0"/>
              </a:rPr>
              <a:t>Are you selling and staying within the what it says on the label?</a:t>
            </a:r>
            <a:endParaRPr lang="en-US" altLang="en-US" sz="3600" b="1" dirty="0">
              <a:solidFill>
                <a:srgbClr val="006600"/>
              </a:solidFill>
              <a:cs typeface="Times New Roman" panose="02020603050405020304" pitchFamily="18" charset="0"/>
            </a:endParaRP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2914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Grp="1" noChangeArrowheads="1"/>
          </p:cNvSpPr>
          <p:nvPr>
            <p:ph type="title" idx="4294967295"/>
          </p:nvPr>
        </p:nvSpPr>
        <p:spPr>
          <a:xfrm>
            <a:off x="1447800" y="838200"/>
            <a:ext cx="6248400" cy="1143000"/>
          </a:xfrm>
        </p:spPr>
        <p:txBody>
          <a:bodyPr>
            <a:normAutofit fontScale="90000"/>
          </a:bodyPr>
          <a:lstStyle/>
          <a:p>
            <a:pPr algn="ctr" eaLnBrk="1" hangingPunct="1">
              <a:defRPr/>
            </a:pPr>
            <a:r>
              <a:rPr lang="en-US" sz="4800" b="1" dirty="0">
                <a:solidFill>
                  <a:srgbClr val="C00000"/>
                </a:solidFill>
                <a:effectLst>
                  <a:outerShdw blurRad="38100" dist="38100" dir="2700000" algn="tl">
                    <a:srgbClr val="000000"/>
                  </a:outerShdw>
                </a:effectLst>
              </a:rPr>
              <a:t>FDA</a:t>
            </a:r>
            <a:br>
              <a:rPr lang="en-US" sz="3600" b="1" dirty="0">
                <a:solidFill>
                  <a:srgbClr val="C00000"/>
                </a:solidFill>
                <a:effectLst>
                  <a:outerShdw blurRad="38100" dist="38100" dir="2700000" algn="tl">
                    <a:srgbClr val="000000"/>
                  </a:outerShdw>
                </a:effectLst>
              </a:rPr>
            </a:br>
            <a:r>
              <a:rPr lang="en-US" sz="3600" b="1" dirty="0">
                <a:solidFill>
                  <a:srgbClr val="C00000"/>
                </a:solidFill>
                <a:effectLst>
                  <a:outerShdw blurRad="38100" dist="38100" dir="2700000" algn="tl">
                    <a:srgbClr val="000000"/>
                  </a:outerShdw>
                </a:effectLst>
              </a:rPr>
              <a:t>Definition of Drug</a:t>
            </a:r>
          </a:p>
        </p:txBody>
      </p:sp>
      <p:sp>
        <p:nvSpPr>
          <p:cNvPr id="131075" name="Rectangle 3"/>
          <p:cNvSpPr>
            <a:spLocks noGrp="1" noChangeArrowheads="1"/>
          </p:cNvSpPr>
          <p:nvPr>
            <p:ph type="body" idx="4294967295"/>
          </p:nvPr>
        </p:nvSpPr>
        <p:spPr>
          <a:xfrm>
            <a:off x="457200" y="2209800"/>
            <a:ext cx="8229600" cy="4494628"/>
          </a:xfrm>
          <a:noFill/>
        </p:spPr>
        <p:txBody>
          <a:bodyPr>
            <a:normAutofit/>
          </a:bodyPr>
          <a:lstStyle/>
          <a:p>
            <a:pPr marL="533400" indent="-533400" eaLnBrk="1" hangingPunct="1">
              <a:lnSpc>
                <a:spcPct val="90000"/>
              </a:lnSpc>
              <a:buFontTx/>
              <a:buNone/>
            </a:pPr>
            <a:r>
              <a:rPr lang="en-US" altLang="en-US" sz="2000" b="1" dirty="0">
                <a:solidFill>
                  <a:srgbClr val="000066"/>
                </a:solidFill>
              </a:rPr>
              <a:t>The term “drug” means</a:t>
            </a:r>
          </a:p>
          <a:p>
            <a:pPr marL="533400" indent="-533400" eaLnBrk="1" hangingPunct="1">
              <a:lnSpc>
                <a:spcPct val="90000"/>
              </a:lnSpc>
              <a:buFontTx/>
              <a:buNone/>
            </a:pPr>
            <a:r>
              <a:rPr lang="en-US" altLang="en-US" sz="2000" b="1" dirty="0">
                <a:solidFill>
                  <a:srgbClr val="000066"/>
                </a:solidFill>
              </a:rPr>
              <a:t>(A) articles recognized in the official United States</a:t>
            </a:r>
          </a:p>
          <a:p>
            <a:pPr marL="533400" indent="-533400" eaLnBrk="1" hangingPunct="1">
              <a:lnSpc>
                <a:spcPct val="90000"/>
              </a:lnSpc>
              <a:buFontTx/>
              <a:buNone/>
            </a:pPr>
            <a:r>
              <a:rPr lang="en-US" altLang="en-US" sz="2000" b="1" dirty="0">
                <a:solidFill>
                  <a:srgbClr val="000066"/>
                </a:solidFill>
              </a:rPr>
              <a:t> 	Pharmacopoeia, </a:t>
            </a:r>
            <a:r>
              <a:rPr lang="en-US" altLang="en-US" sz="2000" b="1" dirty="0">
                <a:solidFill>
                  <a:srgbClr val="C00000"/>
                </a:solidFill>
              </a:rPr>
              <a:t>official Homeopathic Pharmacopoeia of the United States, or official national Formulary, or any supplement to any of them</a:t>
            </a:r>
            <a:r>
              <a:rPr lang="en-US" altLang="en-US" sz="2000" b="1" dirty="0">
                <a:solidFill>
                  <a:srgbClr val="000066"/>
                </a:solidFill>
              </a:rPr>
              <a:t>; and</a:t>
            </a:r>
          </a:p>
          <a:p>
            <a:pPr marL="533400" indent="-533400" eaLnBrk="1" hangingPunct="1">
              <a:lnSpc>
                <a:spcPct val="90000"/>
              </a:lnSpc>
              <a:buFontTx/>
              <a:buNone/>
            </a:pPr>
            <a:r>
              <a:rPr lang="en-US" altLang="en-US" sz="2000" b="1" dirty="0">
                <a:solidFill>
                  <a:srgbClr val="000066"/>
                </a:solidFill>
              </a:rPr>
              <a:t>(B) articles intended for use in the diagnosis, cure, mitigation, treatment or prevention of disease in man or other animals; and </a:t>
            </a:r>
          </a:p>
          <a:p>
            <a:pPr marL="533400" indent="-533400" eaLnBrk="1" hangingPunct="1">
              <a:lnSpc>
                <a:spcPct val="90000"/>
              </a:lnSpc>
              <a:buFontTx/>
              <a:buNone/>
            </a:pPr>
            <a:r>
              <a:rPr lang="en-US" altLang="en-US" sz="2000" b="1" dirty="0">
                <a:solidFill>
                  <a:srgbClr val="000066"/>
                </a:solidFill>
              </a:rPr>
              <a:t>(C ) articles (other than food) intended to affect the structure or any function  of the body of man or other animals; and </a:t>
            </a:r>
          </a:p>
          <a:p>
            <a:pPr marL="533400" indent="-533400" eaLnBrk="1" hangingPunct="1">
              <a:lnSpc>
                <a:spcPct val="90000"/>
              </a:lnSpc>
              <a:buFontTx/>
              <a:buNone/>
            </a:pPr>
            <a:r>
              <a:rPr lang="en-US" altLang="en-US" sz="2000" b="1" dirty="0">
                <a:solidFill>
                  <a:srgbClr val="000066"/>
                </a:solidFill>
              </a:rPr>
              <a:t>(D) articles intended for use as a component of any article specified in Clauses (A), (B) or (C ) of this paragraph. A food or dietary supplement for which a claim ….”. 			</a:t>
            </a:r>
          </a:p>
          <a:p>
            <a:pPr marL="533400" indent="-533400" algn="ctr" eaLnBrk="1" hangingPunct="1">
              <a:lnSpc>
                <a:spcPct val="90000"/>
              </a:lnSpc>
              <a:buFontTx/>
              <a:buNone/>
            </a:pPr>
            <a:r>
              <a:rPr lang="en-US" altLang="en-US" sz="2000" b="1" dirty="0">
                <a:solidFill>
                  <a:srgbClr val="000066"/>
                </a:solidFill>
              </a:rPr>
              <a:t>				21 U.S.C. 321(g)1</a:t>
            </a:r>
          </a:p>
        </p:txBody>
      </p:sp>
    </p:spTree>
    <p:extLst>
      <p:ext uri="{BB962C8B-B14F-4D97-AF65-F5344CB8AC3E}">
        <p14:creationId xmlns:p14="http://schemas.microsoft.com/office/powerpoint/2010/main" val="6241760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990600"/>
            <a:ext cx="7391400" cy="1442969"/>
          </a:xfrm>
          <a:solidFill>
            <a:schemeClr val="tx2">
              <a:lumMod val="20000"/>
              <a:lumOff val="80000"/>
            </a:schemeClr>
          </a:solidFill>
        </p:spPr>
        <p:txBody>
          <a:bodyPr/>
          <a:lstStyle/>
          <a:p>
            <a:pPr algn="ctr"/>
            <a:r>
              <a:rPr lang="en-US" sz="4800" b="1" dirty="0">
                <a:solidFill>
                  <a:srgbClr val="C00000"/>
                </a:solidFill>
                <a:effectLst>
                  <a:outerShdw blurRad="38100" dist="38100" dir="2700000" algn="tl">
                    <a:srgbClr val="000000">
                      <a:alpha val="43137"/>
                    </a:srgbClr>
                  </a:outerShdw>
                </a:effectLst>
              </a:rPr>
              <a:t>Homeopathic Remedies</a:t>
            </a:r>
            <a:br>
              <a:rPr lang="en-US" sz="4800" b="1" dirty="0">
                <a:solidFill>
                  <a:srgbClr val="C00000"/>
                </a:solidFill>
                <a:effectLst>
                  <a:outerShdw blurRad="38100" dist="38100" dir="2700000" algn="tl">
                    <a:srgbClr val="000000">
                      <a:alpha val="43137"/>
                    </a:srgbClr>
                  </a:outerShdw>
                </a:effectLst>
              </a:rPr>
            </a:br>
            <a:r>
              <a:rPr lang="en-US" sz="3600" b="1" dirty="0">
                <a:solidFill>
                  <a:srgbClr val="C00000"/>
                </a:solidFill>
                <a:effectLst>
                  <a:outerShdw blurRad="38100" dist="38100" dir="2700000" algn="tl">
                    <a:srgbClr val="000000">
                      <a:alpha val="43137"/>
                    </a:srgbClr>
                  </a:outerShdw>
                </a:effectLst>
              </a:rPr>
              <a:t>Unapproved Drugs </a:t>
            </a:r>
          </a:p>
        </p:txBody>
      </p:sp>
      <p:sp>
        <p:nvSpPr>
          <p:cNvPr id="3" name="Text Placeholder 2"/>
          <p:cNvSpPr>
            <a:spLocks noGrp="1"/>
          </p:cNvSpPr>
          <p:nvPr>
            <p:ph type="body" idx="2"/>
          </p:nvPr>
        </p:nvSpPr>
        <p:spPr>
          <a:xfrm>
            <a:off x="609600" y="2743200"/>
            <a:ext cx="8001000" cy="3429000"/>
          </a:xfrm>
        </p:spPr>
        <p:txBody>
          <a:bodyPr>
            <a:normAutofit lnSpcReduction="10000"/>
          </a:bodyPr>
          <a:lstStyle/>
          <a:p>
            <a:br>
              <a:rPr lang="en-US" sz="2800" dirty="0"/>
            </a:br>
            <a:r>
              <a:rPr lang="en-US" sz="2800" dirty="0"/>
              <a:t>“</a:t>
            </a:r>
            <a:r>
              <a:rPr lang="en-US" sz="2800" b="1" i="1" dirty="0">
                <a:solidFill>
                  <a:srgbClr val="000066"/>
                </a:solidFill>
              </a:rPr>
              <a:t>Under the Federal Food, Drug, and Cosmetic Act, homeopathic products are subject to the same requirements related to approval, adulteration and misbranding as other drug products. </a:t>
            </a:r>
            <a:r>
              <a:rPr lang="en-US" sz="2800" b="1" i="1" dirty="0">
                <a:solidFill>
                  <a:srgbClr val="C00000"/>
                </a:solidFill>
              </a:rPr>
              <a:t>There are currently no homeopathic products approved by FDA.”</a:t>
            </a:r>
            <a:br>
              <a:rPr lang="en-US" sz="2800" b="1" i="1" dirty="0">
                <a:solidFill>
                  <a:srgbClr val="C00000"/>
                </a:solidFill>
              </a:rPr>
            </a:br>
            <a:r>
              <a:rPr lang="en-US" sz="2800" b="1" i="1" dirty="0">
                <a:solidFill>
                  <a:srgbClr val="000066"/>
                </a:solidFill>
              </a:rPr>
              <a:t>					</a:t>
            </a:r>
            <a:r>
              <a:rPr lang="en-US" sz="1500" b="1" i="1" dirty="0">
                <a:solidFill>
                  <a:srgbClr val="000066"/>
                </a:solidFill>
              </a:rPr>
              <a:t>FDA Website September 23, 2020</a:t>
            </a:r>
          </a:p>
        </p:txBody>
      </p:sp>
    </p:spTree>
    <p:extLst>
      <p:ext uri="{BB962C8B-B14F-4D97-AF65-F5344CB8AC3E}">
        <p14:creationId xmlns:p14="http://schemas.microsoft.com/office/powerpoint/2010/main" val="16831067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990600"/>
            <a:ext cx="6348567" cy="1108861"/>
          </a:xfrm>
        </p:spPr>
        <p:txBody>
          <a:bodyPr/>
          <a:lstStyle/>
          <a:p>
            <a:pPr algn="ctr"/>
            <a:r>
              <a:rPr lang="en-US" sz="4800" b="1" dirty="0">
                <a:solidFill>
                  <a:srgbClr val="C00000"/>
                </a:solidFill>
                <a:effectLst>
                  <a:outerShdw blurRad="38100" dist="38100" dir="2700000" algn="tl">
                    <a:srgbClr val="000000">
                      <a:alpha val="43137"/>
                    </a:srgbClr>
                  </a:outerShdw>
                </a:effectLst>
              </a:rPr>
              <a:t>Homeopathic Remedies </a:t>
            </a:r>
          </a:p>
        </p:txBody>
      </p:sp>
      <p:sp>
        <p:nvSpPr>
          <p:cNvPr id="3" name="Text Placeholder 2"/>
          <p:cNvSpPr>
            <a:spLocks noGrp="1"/>
          </p:cNvSpPr>
          <p:nvPr>
            <p:ph type="body" idx="2"/>
          </p:nvPr>
        </p:nvSpPr>
        <p:spPr>
          <a:xfrm>
            <a:off x="685800" y="2819401"/>
            <a:ext cx="6539067" cy="3276599"/>
          </a:xfrm>
        </p:spPr>
        <p:txBody>
          <a:bodyPr>
            <a:normAutofit/>
          </a:bodyPr>
          <a:lstStyle/>
          <a:p>
            <a:r>
              <a:rPr lang="en-US" sz="3200" b="1" dirty="0">
                <a:solidFill>
                  <a:srgbClr val="000066"/>
                </a:solidFill>
                <a:effectLst>
                  <a:outerShdw blurRad="38100" dist="38100" dir="2700000" algn="tl">
                    <a:srgbClr val="000000">
                      <a:alpha val="43137"/>
                    </a:srgbClr>
                  </a:outerShdw>
                </a:effectLst>
              </a:rPr>
              <a:t>1988 Compliance Policy Guide Sec. 400.400 </a:t>
            </a:r>
          </a:p>
          <a:p>
            <a:endParaRPr lang="en-US" sz="2800" dirty="0"/>
          </a:p>
          <a:p>
            <a:r>
              <a:rPr lang="en-US" sz="2800" dirty="0">
                <a:solidFill>
                  <a:srgbClr val="002060"/>
                </a:solidFill>
              </a:rPr>
              <a:t>“Conditions Under Which Homeopathic Drugs May be Marketed”</a:t>
            </a:r>
          </a:p>
          <a:p>
            <a:endParaRPr lang="en-US" sz="2800" dirty="0"/>
          </a:p>
          <a:p>
            <a:endParaRPr lang="en-US" sz="28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353792" y="990601"/>
            <a:ext cx="1333008" cy="1828800"/>
          </a:xfrm>
        </p:spPr>
      </p:pic>
    </p:spTree>
    <p:extLst>
      <p:ext uri="{BB962C8B-B14F-4D97-AF65-F5344CB8AC3E}">
        <p14:creationId xmlns:p14="http://schemas.microsoft.com/office/powerpoint/2010/main" val="11393810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6715975" cy="1138169"/>
          </a:xfrm>
        </p:spPr>
        <p:txBody>
          <a:bodyPr/>
          <a:lstStyle/>
          <a:p>
            <a:pPr algn="ctr"/>
            <a:r>
              <a:rPr lang="en-US" sz="4800" b="1" dirty="0">
                <a:solidFill>
                  <a:srgbClr val="CC0000"/>
                </a:solidFill>
                <a:effectLst>
                  <a:outerShdw blurRad="38100" dist="38100" dir="2700000" algn="tl">
                    <a:srgbClr val="000000">
                      <a:alpha val="43137"/>
                    </a:srgbClr>
                  </a:outerShdw>
                </a:effectLst>
              </a:rPr>
              <a:t>Homeopathic Remedies </a:t>
            </a:r>
          </a:p>
        </p:txBody>
      </p:sp>
      <p:sp>
        <p:nvSpPr>
          <p:cNvPr id="3" name="Text Placeholder 2"/>
          <p:cNvSpPr>
            <a:spLocks noGrp="1"/>
          </p:cNvSpPr>
          <p:nvPr>
            <p:ph type="body" idx="2"/>
          </p:nvPr>
        </p:nvSpPr>
        <p:spPr>
          <a:xfrm>
            <a:off x="685800" y="2843877"/>
            <a:ext cx="6549618" cy="2819399"/>
          </a:xfrm>
        </p:spPr>
        <p:txBody>
          <a:bodyPr>
            <a:normAutofit fontScale="70000" lnSpcReduction="20000"/>
          </a:bodyPr>
          <a:lstStyle/>
          <a:p>
            <a:r>
              <a:rPr lang="en-US" sz="4600" b="1" dirty="0">
                <a:solidFill>
                  <a:srgbClr val="000066"/>
                </a:solidFill>
                <a:effectLst>
                  <a:outerShdw blurRad="38100" dist="38100" dir="2700000" algn="tl">
                    <a:srgbClr val="000000">
                      <a:alpha val="43137"/>
                    </a:srgbClr>
                  </a:outerShdw>
                </a:effectLst>
              </a:rPr>
              <a:t>2017 FDA Draft Guidance</a:t>
            </a:r>
          </a:p>
          <a:p>
            <a:endParaRPr lang="en-US" sz="3200" b="1" dirty="0">
              <a:solidFill>
                <a:srgbClr val="000066"/>
              </a:solidFill>
              <a:effectLst>
                <a:outerShdw blurRad="38100" dist="38100" dir="2700000" algn="tl">
                  <a:srgbClr val="000000">
                    <a:alpha val="43137"/>
                  </a:srgbClr>
                </a:outerShdw>
              </a:effectLst>
            </a:endParaRPr>
          </a:p>
          <a:p>
            <a:r>
              <a:rPr lang="en-US" sz="4000" b="1" dirty="0">
                <a:solidFill>
                  <a:srgbClr val="000066"/>
                </a:solidFill>
                <a:effectLst>
                  <a:outerShdw blurRad="38100" dist="38100" dir="2700000" algn="tl">
                    <a:srgbClr val="000000">
                      <a:alpha val="43137"/>
                    </a:srgbClr>
                  </a:outerShdw>
                </a:effectLst>
              </a:rPr>
              <a:t>Plan to repeal 400.400 and do risk assessment</a:t>
            </a:r>
          </a:p>
          <a:p>
            <a:endParaRPr lang="en-US" sz="2800" dirty="0"/>
          </a:p>
          <a:p>
            <a:r>
              <a:rPr lang="en-US" sz="4000" dirty="0">
                <a:solidFill>
                  <a:srgbClr val="002060"/>
                </a:solidFill>
              </a:rPr>
              <a:t>“Drug Products Labeled as Homeopathic: Guidance for FDA Staff and Industry”</a:t>
            </a:r>
          </a:p>
          <a:p>
            <a:endParaRPr lang="en-US" sz="28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401775" y="990600"/>
            <a:ext cx="1350849" cy="1853277"/>
          </a:xfrm>
        </p:spPr>
      </p:pic>
    </p:spTree>
    <p:extLst>
      <p:ext uri="{BB962C8B-B14F-4D97-AF65-F5344CB8AC3E}">
        <p14:creationId xmlns:p14="http://schemas.microsoft.com/office/powerpoint/2010/main" val="12658721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574" y="762000"/>
            <a:ext cx="7391400" cy="1108861"/>
          </a:xfrm>
        </p:spPr>
        <p:txBody>
          <a:bodyPr/>
          <a:lstStyle/>
          <a:p>
            <a:pPr algn="ctr"/>
            <a:r>
              <a:rPr lang="en-US" sz="4800" b="1" dirty="0">
                <a:solidFill>
                  <a:srgbClr val="CC0000"/>
                </a:solidFill>
                <a:effectLst>
                  <a:outerShdw blurRad="38100" dist="38100" dir="2700000" algn="tl">
                    <a:srgbClr val="000000">
                      <a:alpha val="43137"/>
                    </a:srgbClr>
                  </a:outerShdw>
                </a:effectLst>
              </a:rPr>
              <a:t>Homeopathic Remedies </a:t>
            </a:r>
          </a:p>
        </p:txBody>
      </p:sp>
      <p:sp>
        <p:nvSpPr>
          <p:cNvPr id="3" name="Text Placeholder 2"/>
          <p:cNvSpPr>
            <a:spLocks noGrp="1"/>
          </p:cNvSpPr>
          <p:nvPr>
            <p:ph type="body" idx="2"/>
          </p:nvPr>
        </p:nvSpPr>
        <p:spPr>
          <a:xfrm>
            <a:off x="457200" y="2286001"/>
            <a:ext cx="6019800" cy="3590778"/>
          </a:xfrm>
        </p:spPr>
        <p:txBody>
          <a:bodyPr>
            <a:normAutofit fontScale="92500"/>
          </a:bodyPr>
          <a:lstStyle/>
          <a:p>
            <a:r>
              <a:rPr lang="en-US" sz="3200" b="1" dirty="0">
                <a:solidFill>
                  <a:srgbClr val="000066"/>
                </a:solidFill>
                <a:effectLst>
                  <a:outerShdw blurRad="38100" dist="38100" dir="2700000" algn="tl">
                    <a:srgbClr val="000000">
                      <a:alpha val="43137"/>
                    </a:srgbClr>
                  </a:outerShdw>
                </a:effectLst>
              </a:rPr>
              <a:t>October 24, 2019 </a:t>
            </a:r>
          </a:p>
          <a:p>
            <a:endParaRPr lang="en-US" sz="3200" b="1" dirty="0">
              <a:solidFill>
                <a:srgbClr val="000066"/>
              </a:solidFill>
              <a:effectLst>
                <a:outerShdw blurRad="38100" dist="38100" dir="2700000" algn="tl">
                  <a:srgbClr val="000000">
                    <a:alpha val="43137"/>
                  </a:srgbClr>
                </a:outerShdw>
              </a:effectLst>
            </a:endParaRPr>
          </a:p>
          <a:p>
            <a:r>
              <a:rPr lang="en-US" sz="2800" b="1" dirty="0">
                <a:solidFill>
                  <a:srgbClr val="000066"/>
                </a:solidFill>
                <a:effectLst>
                  <a:outerShdw blurRad="38100" dist="38100" dir="2700000" algn="tl">
                    <a:srgbClr val="000000">
                      <a:alpha val="43137"/>
                    </a:srgbClr>
                  </a:outerShdw>
                </a:effectLst>
              </a:rPr>
              <a:t>Compliance Policy Guide Sec. 400.400 </a:t>
            </a:r>
            <a:endParaRPr lang="en-US" sz="2800" dirty="0">
              <a:solidFill>
                <a:srgbClr val="000066"/>
              </a:solidFill>
            </a:endParaRPr>
          </a:p>
          <a:p>
            <a:r>
              <a:rPr lang="en-US" sz="2800" b="1" dirty="0">
                <a:solidFill>
                  <a:srgbClr val="CC0000"/>
                </a:solidFill>
                <a:effectLst>
                  <a:outerShdw blurRad="38100" dist="38100" dir="2700000" algn="tl">
                    <a:srgbClr val="000000">
                      <a:alpha val="43137"/>
                    </a:srgbClr>
                  </a:outerShdw>
                </a:effectLst>
              </a:rPr>
              <a:t>Repealed/Withdrawn</a:t>
            </a:r>
          </a:p>
          <a:p>
            <a:endParaRPr lang="en-US" sz="2800" b="1" dirty="0">
              <a:solidFill>
                <a:srgbClr val="C00000"/>
              </a:solidFill>
              <a:effectLst>
                <a:outerShdw blurRad="38100" dist="38100" dir="2700000" algn="tl">
                  <a:srgbClr val="000000">
                    <a:alpha val="43137"/>
                  </a:srgbClr>
                </a:outerShdw>
              </a:effectLst>
            </a:endParaRPr>
          </a:p>
          <a:p>
            <a:r>
              <a:rPr lang="en-US" sz="2800" b="1" dirty="0">
                <a:solidFill>
                  <a:srgbClr val="000066"/>
                </a:solidFill>
                <a:effectLst>
                  <a:outerShdw blurRad="38100" dist="38100" dir="2700000" algn="tl">
                    <a:srgbClr val="000000">
                      <a:alpha val="43137"/>
                    </a:srgbClr>
                  </a:outerShdw>
                </a:effectLst>
              </a:rPr>
              <a:t>Second Draft Guidance 	</a:t>
            </a:r>
          </a:p>
          <a:p>
            <a:r>
              <a:rPr lang="en-US" sz="2800" b="1" dirty="0">
                <a:solidFill>
                  <a:srgbClr val="CC0000"/>
                </a:solidFill>
                <a:effectLst>
                  <a:outerShdw blurRad="38100" dist="38100" dir="2700000" algn="tl">
                    <a:srgbClr val="000000">
                      <a:alpha val="43137"/>
                    </a:srgbClr>
                  </a:outerShdw>
                </a:effectLst>
              </a:rPr>
              <a:t>Distributed for Comment</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05767" y="3078551"/>
            <a:ext cx="1461933" cy="2005677"/>
          </a:xfrm>
        </p:spPr>
      </p:pic>
    </p:spTree>
    <p:extLst>
      <p:ext uri="{BB962C8B-B14F-4D97-AF65-F5344CB8AC3E}">
        <p14:creationId xmlns:p14="http://schemas.microsoft.com/office/powerpoint/2010/main" val="16208504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62000"/>
            <a:ext cx="7391400" cy="1108861"/>
          </a:xfrm>
        </p:spPr>
        <p:txBody>
          <a:bodyPr/>
          <a:lstStyle/>
          <a:p>
            <a:pPr algn="ctr"/>
            <a:r>
              <a:rPr lang="en-US" sz="4800" b="1" dirty="0">
                <a:solidFill>
                  <a:srgbClr val="CC0000"/>
                </a:solidFill>
                <a:effectLst>
                  <a:outerShdw blurRad="38100" dist="38100" dir="2700000" algn="tl">
                    <a:srgbClr val="000000">
                      <a:alpha val="43137"/>
                    </a:srgbClr>
                  </a:outerShdw>
                </a:effectLst>
              </a:rPr>
              <a:t>Homeopathic Remedies </a:t>
            </a:r>
          </a:p>
        </p:txBody>
      </p:sp>
      <p:sp>
        <p:nvSpPr>
          <p:cNvPr id="3" name="Text Placeholder 2"/>
          <p:cNvSpPr>
            <a:spLocks noGrp="1"/>
          </p:cNvSpPr>
          <p:nvPr>
            <p:ph type="body" idx="2"/>
          </p:nvPr>
        </p:nvSpPr>
        <p:spPr>
          <a:xfrm>
            <a:off x="1281266" y="2600179"/>
            <a:ext cx="4967133" cy="3276599"/>
          </a:xfrm>
        </p:spPr>
        <p:txBody>
          <a:bodyPr>
            <a:normAutofit/>
          </a:bodyPr>
          <a:lstStyle/>
          <a:p>
            <a:r>
              <a:rPr lang="en-US" sz="3200" b="1" dirty="0">
                <a:solidFill>
                  <a:srgbClr val="000066"/>
                </a:solidFill>
                <a:effectLst>
                  <a:outerShdw blurRad="38100" dist="38100" dir="2700000" algn="tl">
                    <a:srgbClr val="000000">
                      <a:alpha val="43137"/>
                    </a:srgbClr>
                  </a:outerShdw>
                </a:effectLst>
              </a:rPr>
              <a:t>April 2021</a:t>
            </a:r>
          </a:p>
          <a:p>
            <a:endParaRPr lang="en-US" sz="2800" dirty="0"/>
          </a:p>
          <a:p>
            <a:pPr algn="ctr"/>
            <a:r>
              <a:rPr lang="en-US" sz="2800" b="1" dirty="0">
                <a:solidFill>
                  <a:srgbClr val="000066"/>
                </a:solidFill>
              </a:rPr>
              <a:t>NO NEW FINAL REVISED GUIDANCE DOCUMENT</a:t>
            </a:r>
          </a:p>
          <a:p>
            <a:endParaRPr lang="en-US" sz="2800" dirty="0"/>
          </a:p>
          <a:p>
            <a:endParaRPr lang="en-US" sz="28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775287" y="2971800"/>
            <a:ext cx="1461933" cy="2005677"/>
          </a:xfrm>
        </p:spPr>
      </p:pic>
    </p:spTree>
    <p:extLst>
      <p:ext uri="{BB962C8B-B14F-4D97-AF65-F5344CB8AC3E}">
        <p14:creationId xmlns:p14="http://schemas.microsoft.com/office/powerpoint/2010/main" val="8180094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748" y="838200"/>
            <a:ext cx="7391400" cy="1066800"/>
          </a:xfrm>
        </p:spPr>
        <p:txBody>
          <a:bodyPr/>
          <a:lstStyle/>
          <a:p>
            <a:pPr algn="ctr"/>
            <a:r>
              <a:rPr lang="en-US" sz="4800" b="1" dirty="0">
                <a:solidFill>
                  <a:srgbClr val="CC0000"/>
                </a:solidFill>
                <a:effectLst>
                  <a:outerShdw blurRad="38100" dist="38100" dir="2700000" algn="tl">
                    <a:srgbClr val="000000">
                      <a:alpha val="43137"/>
                    </a:srgbClr>
                  </a:outerShdw>
                </a:effectLst>
              </a:rPr>
              <a:t>Homeopathic Remedies </a:t>
            </a:r>
          </a:p>
        </p:txBody>
      </p:sp>
      <p:sp>
        <p:nvSpPr>
          <p:cNvPr id="3" name="Text Placeholder 2"/>
          <p:cNvSpPr>
            <a:spLocks noGrp="1"/>
          </p:cNvSpPr>
          <p:nvPr>
            <p:ph type="body" idx="2"/>
          </p:nvPr>
        </p:nvSpPr>
        <p:spPr>
          <a:xfrm>
            <a:off x="526299" y="2286000"/>
            <a:ext cx="8084299" cy="4114800"/>
          </a:xfrm>
        </p:spPr>
        <p:txBody>
          <a:bodyPr>
            <a:normAutofit fontScale="92500"/>
          </a:bodyPr>
          <a:lstStyle/>
          <a:p>
            <a:r>
              <a:rPr lang="en-US" sz="3200" b="1" dirty="0">
                <a:solidFill>
                  <a:srgbClr val="000066"/>
                </a:solidFill>
                <a:effectLst>
                  <a:outerShdw blurRad="38100" dist="38100" dir="2700000" algn="tl">
                    <a:srgbClr val="000000">
                      <a:alpha val="43137"/>
                    </a:srgbClr>
                  </a:outerShdw>
                </a:effectLst>
              </a:rPr>
              <a:t>Is FDA going to remove homeopathic products from the market?</a:t>
            </a:r>
          </a:p>
          <a:p>
            <a:endParaRPr lang="en-US" sz="3200" b="1" dirty="0">
              <a:solidFill>
                <a:srgbClr val="C00000"/>
              </a:solidFill>
              <a:effectLst>
                <a:outerShdw blurRad="38100" dist="38100" dir="2700000" algn="tl">
                  <a:srgbClr val="000000">
                    <a:alpha val="43137"/>
                  </a:srgbClr>
                </a:outerShdw>
              </a:effectLst>
            </a:endParaRPr>
          </a:p>
          <a:p>
            <a:r>
              <a:rPr lang="en-US" sz="2400" b="1" i="1" dirty="0">
                <a:solidFill>
                  <a:srgbClr val="000066"/>
                </a:solidFill>
              </a:rPr>
              <a:t>“FDA’s top concern is patient safety. When the draft guidance is finalized, it will specify the categories of products the agency intends to prioritize for enforcement. In the interim, before the draft guidance is finalized, FDA intends to apply its general approach to prioritizing risk-based regulatory and enforcement action.” </a:t>
            </a:r>
          </a:p>
          <a:p>
            <a:r>
              <a:rPr lang="en-US" sz="1600" dirty="0">
                <a:solidFill>
                  <a:srgbClr val="000066"/>
                </a:solidFill>
              </a:rPr>
              <a:t>					FDA Website September 23, 2020</a:t>
            </a:r>
          </a:p>
          <a:p>
            <a:endParaRPr lang="en-US" sz="1600" dirty="0">
              <a:solidFill>
                <a:srgbClr val="000066"/>
              </a:solidFill>
            </a:endParaRPr>
          </a:p>
        </p:txBody>
      </p:sp>
    </p:spTree>
    <p:extLst>
      <p:ext uri="{BB962C8B-B14F-4D97-AF65-F5344CB8AC3E}">
        <p14:creationId xmlns:p14="http://schemas.microsoft.com/office/powerpoint/2010/main" val="38795077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a:xfrm>
            <a:off x="304800" y="611473"/>
            <a:ext cx="8458200" cy="1981200"/>
          </a:xfrm>
          <a:noFill/>
        </p:spPr>
        <p:txBody>
          <a:bodyPr/>
          <a:lstStyle/>
          <a:p>
            <a:pPr algn="ctr" eaLnBrk="1" hangingPunct="1">
              <a:defRPr/>
            </a:pPr>
            <a:br>
              <a:rPr lang="en-US" sz="4000" b="1" dirty="0">
                <a:solidFill>
                  <a:srgbClr val="CC0000"/>
                </a:solidFill>
                <a:effectLst>
                  <a:outerShdw blurRad="38100" dist="38100" dir="2700000" algn="tl">
                    <a:srgbClr val="000000"/>
                  </a:outerShdw>
                </a:effectLst>
                <a:latin typeface="Albertus Extra Bold" pitchFamily="34" charset="0"/>
              </a:rPr>
            </a:br>
            <a:r>
              <a:rPr lang="en-US" sz="4800" b="1" dirty="0">
                <a:solidFill>
                  <a:srgbClr val="C00000"/>
                </a:solidFill>
                <a:effectLst>
                  <a:outerShdw blurRad="38100" dist="38100" dir="2700000" algn="tl">
                    <a:srgbClr val="000000">
                      <a:alpha val="43137"/>
                    </a:srgbClr>
                  </a:outerShdw>
                </a:effectLst>
              </a:rPr>
              <a:t>WHO is representing YOU?</a:t>
            </a:r>
          </a:p>
        </p:txBody>
      </p:sp>
      <p:sp>
        <p:nvSpPr>
          <p:cNvPr id="634883" name="Rectangle 3"/>
          <p:cNvSpPr>
            <a:spLocks noGrp="1" noChangeArrowheads="1"/>
          </p:cNvSpPr>
          <p:nvPr>
            <p:ph idx="1"/>
          </p:nvPr>
        </p:nvSpPr>
        <p:spPr>
          <a:xfrm>
            <a:off x="304800" y="2827836"/>
            <a:ext cx="8458200" cy="2743200"/>
          </a:xfrm>
          <a:noFill/>
        </p:spPr>
        <p:txBody>
          <a:bodyPr/>
          <a:lstStyle/>
          <a:p>
            <a:pPr algn="ctr" eaLnBrk="1" hangingPunct="1">
              <a:lnSpc>
                <a:spcPct val="80000"/>
              </a:lnSpc>
              <a:buFontTx/>
              <a:buNone/>
              <a:defRPr/>
            </a:pPr>
            <a:r>
              <a:rPr lang="en-US" sz="2400" b="1" i="1" dirty="0"/>
              <a:t>  </a:t>
            </a:r>
          </a:p>
          <a:p>
            <a:pPr eaLnBrk="1" hangingPunct="1">
              <a:buFontTx/>
              <a:buNone/>
              <a:defRPr/>
            </a:pPr>
            <a:r>
              <a:rPr lang="en-US" sz="3200" b="1" i="1" dirty="0"/>
              <a:t> </a:t>
            </a:r>
            <a:r>
              <a:rPr lang="en-US" sz="3200" b="1" i="1" dirty="0">
                <a:solidFill>
                  <a:srgbClr val="000066"/>
                </a:solidFill>
              </a:rPr>
              <a:t>We need to </a:t>
            </a:r>
            <a:r>
              <a:rPr lang="en-US" sz="3200" b="1" i="1" u="sng" dirty="0">
                <a:solidFill>
                  <a:srgbClr val="000066"/>
                </a:solidFill>
              </a:rPr>
              <a:t>be at the table long term</a:t>
            </a:r>
            <a:r>
              <a:rPr lang="en-US" sz="3200" b="1" i="1" dirty="0">
                <a:solidFill>
                  <a:srgbClr val="000066"/>
                </a:solidFill>
              </a:rPr>
              <a:t> if we plan to make a difference and protect health freedom.</a:t>
            </a:r>
          </a:p>
        </p:txBody>
      </p:sp>
    </p:spTree>
    <p:extLst>
      <p:ext uri="{BB962C8B-B14F-4D97-AF65-F5344CB8AC3E}">
        <p14:creationId xmlns:p14="http://schemas.microsoft.com/office/powerpoint/2010/main" val="23324565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6" name="Rectangle 6"/>
          <p:cNvSpPr>
            <a:spLocks noChangeArrowheads="1"/>
          </p:cNvSpPr>
          <p:nvPr/>
        </p:nvSpPr>
        <p:spPr bwMode="auto">
          <a:xfrm>
            <a:off x="838200" y="2362200"/>
            <a:ext cx="7467600" cy="340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0066"/>
                </a:solidFill>
                <a:effectLst>
                  <a:outerShdw blurRad="38100" dist="38100" dir="2700000" algn="tl">
                    <a:srgbClr val="000000"/>
                  </a:outerShdw>
                </a:effectLst>
                <a:uLnTx/>
                <a:uFillTx/>
              </a:rPr>
              <a:t>NATIONAL HEALTH FREEDOM </a:t>
            </a:r>
            <a:r>
              <a:rPr kumimoji="0" lang="en-US" sz="3600" b="1" i="0" u="sng" strike="noStrike" kern="0" cap="none" spc="0" normalizeH="0" baseline="0" noProof="0" dirty="0">
                <a:ln>
                  <a:noFill/>
                </a:ln>
                <a:solidFill>
                  <a:srgbClr val="C00000"/>
                </a:solidFill>
                <a:effectLst>
                  <a:outerShdw blurRad="38100" dist="38100" dir="2700000" algn="tl">
                    <a:srgbClr val="000000"/>
                  </a:outerShdw>
                </a:effectLst>
                <a:uLnTx/>
                <a:uFillTx/>
              </a:rPr>
              <a:t>ACTION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000066"/>
                </a:solidFill>
                <a:effectLst>
                  <a:outerShdw blurRad="38100" dist="38100" dir="2700000" algn="tl">
                    <a:srgbClr val="000000"/>
                  </a:outerShdw>
                </a:effectLst>
                <a:uLnTx/>
                <a:uFillTx/>
              </a:rPr>
              <a:t>A 501 (c ) 4 Lobbying Organization</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0066"/>
                </a:solidFill>
                <a:effectLst>
                  <a:outerShdw blurRad="38100" dist="38100" dir="2700000" algn="tl">
                    <a:srgbClr val="000000"/>
                  </a:outerShdw>
                </a:effectLst>
                <a:uLnTx/>
                <a:uFillTx/>
              </a:rPr>
              <a:t>Diane Miller JD</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0066"/>
                </a:solidFill>
                <a:effectLst>
                  <a:outerShdw blurRad="38100" dist="38100" dir="2700000" algn="tl">
                    <a:srgbClr val="000000"/>
                  </a:outerShdw>
                </a:effectLst>
                <a:uLnTx/>
                <a:uFillTx/>
              </a:rPr>
              <a:t>Director of Law and Public Policy</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0066"/>
                </a:solidFill>
                <a:effectLst>
                  <a:outerShdw blurRad="38100" dist="38100" dir="2700000" algn="tl">
                    <a:srgbClr val="000000"/>
                  </a:outerShdw>
                </a:effectLst>
                <a:uLnTx/>
                <a:uFillTx/>
              </a:rPr>
              <a:t>PMB 218,  2136 Ford Parkway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0066"/>
                </a:solidFill>
                <a:effectLst>
                  <a:outerShdw blurRad="38100" dist="38100" dir="2700000" algn="tl">
                    <a:srgbClr val="000000"/>
                  </a:outerShdw>
                </a:effectLst>
                <a:uLnTx/>
                <a:uFillTx/>
              </a:rPr>
              <a:t>St. Paul, MN  55116-1863</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000066"/>
                </a:solidFill>
                <a:effectLst>
                  <a:outerShdw blurRad="38100" dist="38100" dir="2700000" algn="tl">
                    <a:srgbClr val="000000"/>
                  </a:outerShdw>
                </a:effectLst>
                <a:uLnTx/>
                <a:uFillTx/>
              </a:rPr>
              <a:t>E-mail: </a:t>
            </a:r>
            <a:r>
              <a:rPr kumimoji="0" lang="en-US" sz="1800" b="1" i="1" u="none" strike="noStrike" kern="0" cap="none" spc="0" normalizeH="0" baseline="0" noProof="0" dirty="0">
                <a:ln>
                  <a:noFill/>
                </a:ln>
                <a:solidFill>
                  <a:srgbClr val="000066"/>
                </a:solidFill>
                <a:effectLst>
                  <a:outerShdw blurRad="38100" dist="38100" dir="2700000" algn="tl">
                    <a:srgbClr val="000000"/>
                  </a:outerShdw>
                </a:effectLst>
                <a:uLnTx/>
                <a:uFillTx/>
                <a:hlinkClick r:id="rId2">
                  <a:extLst>
                    <a:ext uri="{A12FA001-AC4F-418D-AE19-62706E023703}">
                      <ahyp:hlinkClr xmlns:ahyp="http://schemas.microsoft.com/office/drawing/2018/hyperlinkcolor" val="tx"/>
                    </a:ext>
                  </a:extLst>
                </a:hlinkClick>
              </a:rPr>
              <a:t>similars@aol.com</a:t>
            </a:r>
            <a:endParaRPr kumimoji="0" lang="en-US" sz="1800" b="1" i="1" u="none" strike="noStrike" kern="0" cap="none" spc="0" normalizeH="0" baseline="0" noProof="0" dirty="0">
              <a:ln>
                <a:noFill/>
              </a:ln>
              <a:solidFill>
                <a:srgbClr val="000066"/>
              </a:solidFill>
              <a:effectLst>
                <a:outerShdw blurRad="38100" dist="38100" dir="2700000" algn="tl">
                  <a:srgbClr val="000000"/>
                </a:outerShdw>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000066"/>
                </a:solidFill>
                <a:effectLst>
                  <a:outerShdw blurRad="38100" dist="38100" dir="2700000" algn="tl">
                    <a:srgbClr val="000000"/>
                  </a:outerShdw>
                </a:effectLst>
                <a:uLnTx/>
                <a:uFillTx/>
              </a:rPr>
              <a:t>651-470-7367</a:t>
            </a:r>
          </a:p>
          <a:p>
            <a:pPr marL="0" marR="0" lvl="0" indent="0" defTabSz="914400" eaLnBrk="1" fontAlgn="auto" latinLnBrk="0" hangingPunct="1">
              <a:lnSpc>
                <a:spcPct val="90000"/>
              </a:lnSpc>
              <a:spcBef>
                <a:spcPct val="50000"/>
              </a:spcBef>
              <a:spcAft>
                <a:spcPts val="0"/>
              </a:spcAft>
              <a:buClrTx/>
              <a:buSzTx/>
              <a:buFontTx/>
              <a:buNone/>
              <a:tabLst/>
              <a:defRPr/>
            </a:pPr>
            <a:endParaRPr kumimoji="0" lang="en-US" sz="1800" b="1" i="1" u="none" strike="noStrike" kern="0" cap="none" spc="0" normalizeH="0" baseline="0" noProof="0" dirty="0">
              <a:ln>
                <a:noFill/>
              </a:ln>
              <a:solidFill>
                <a:srgbClr val="FFFF66"/>
              </a:solidFill>
              <a:effectLst>
                <a:outerShdw blurRad="38100" dist="38100" dir="2700000" algn="tl">
                  <a:srgbClr val="000000"/>
                </a:outerShdw>
              </a:effectLst>
              <a:uLnTx/>
              <a:uFillTx/>
              <a:cs typeface="Times New Roman" pitchFamily="18" charset="0"/>
            </a:endParaRPr>
          </a:p>
        </p:txBody>
      </p:sp>
      <p:sp>
        <p:nvSpPr>
          <p:cNvPr id="2" name="Rectangle 1">
            <a:extLst>
              <a:ext uri="{FF2B5EF4-FFF2-40B4-BE49-F238E27FC236}">
                <a16:creationId xmlns:a16="http://schemas.microsoft.com/office/drawing/2014/main" id="{5B4DDFBA-F855-4742-8B06-F8C14654D5F9}"/>
              </a:ext>
            </a:extLst>
          </p:cNvPr>
          <p:cNvSpPr/>
          <p:nvPr/>
        </p:nvSpPr>
        <p:spPr>
          <a:xfrm>
            <a:off x="838200" y="1091791"/>
            <a:ext cx="7467600" cy="523220"/>
          </a:xfrm>
          <a:prstGeom prst="rect">
            <a:avLst/>
          </a:prstGeom>
        </p:spPr>
        <p:txBody>
          <a:bodyPr wrap="square">
            <a:spAutoFit/>
          </a:bodyPr>
          <a:lstStyle/>
          <a:p>
            <a:pPr lvl="0" algn="r" defTabSz="914400">
              <a:defRPr/>
            </a:pPr>
            <a:r>
              <a:rPr lang="en-US" sz="2800" b="1" i="1" kern="0" dirty="0">
                <a:solidFill>
                  <a:srgbClr val="C00000"/>
                </a:solidFill>
                <a:effectLst>
                  <a:outerShdw blurRad="38100" dist="38100" dir="2700000" algn="tl">
                    <a:srgbClr val="000000"/>
                  </a:outerShdw>
                </a:effectLst>
                <a:hlinkClick r:id="rId3">
                  <a:extLst>
                    <a:ext uri="{A12FA001-AC4F-418D-AE19-62706E023703}">
                      <ahyp:hlinkClr xmlns:ahyp="http://schemas.microsoft.com/office/drawing/2018/hyperlinkcolor" val="tx"/>
                    </a:ext>
                  </a:extLst>
                </a:hlinkClick>
              </a:rPr>
              <a:t>www.nationalhealthfreedomaction.org</a:t>
            </a:r>
            <a:r>
              <a:rPr lang="en-US" sz="2800" b="1" i="1" kern="0" dirty="0">
                <a:solidFill>
                  <a:srgbClr val="C00000"/>
                </a:solidFill>
                <a:effectLst>
                  <a:outerShdw blurRad="38100" dist="38100" dir="2700000" algn="tl">
                    <a:srgbClr val="000000"/>
                  </a:outerShdw>
                </a:effectLst>
              </a:rPr>
              <a:t>  </a:t>
            </a:r>
          </a:p>
        </p:txBody>
      </p:sp>
    </p:spTree>
    <p:extLst>
      <p:ext uri="{BB962C8B-B14F-4D97-AF65-F5344CB8AC3E}">
        <p14:creationId xmlns:p14="http://schemas.microsoft.com/office/powerpoint/2010/main" val="37415369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2493264"/>
          </a:xfrm>
        </p:spPr>
        <p:txBody>
          <a:bodyPr/>
          <a:lstStyle/>
          <a:p>
            <a:pPr algn="ctr"/>
            <a:br>
              <a:rPr lang="en-US" dirty="0"/>
            </a:br>
            <a:br>
              <a:rPr lang="en-US" dirty="0"/>
            </a:br>
            <a:br>
              <a:rPr lang="en-US" dirty="0"/>
            </a:br>
            <a:br>
              <a:rPr lang="en-US" dirty="0"/>
            </a:br>
            <a:br>
              <a:rPr lang="en-US" dirty="0"/>
            </a:br>
            <a:r>
              <a:rPr lang="en-US" dirty="0">
                <a:solidFill>
                  <a:srgbClr val="FF0000"/>
                </a:solidFill>
              </a:rPr>
              <a:t>National Health Freedom Coalition </a:t>
            </a:r>
            <a:br>
              <a:rPr lang="en-US" dirty="0">
                <a:solidFill>
                  <a:srgbClr val="FF0000"/>
                </a:solidFill>
              </a:rPr>
            </a:br>
            <a:r>
              <a:rPr lang="en-US" sz="2800" dirty="0">
                <a:solidFill>
                  <a:srgbClr val="FF0000"/>
                </a:solidFill>
              </a:rPr>
              <a:t>a non-profit educational organization</a:t>
            </a:r>
          </a:p>
        </p:txBody>
      </p:sp>
      <p:sp>
        <p:nvSpPr>
          <p:cNvPr id="3" name="Text Placeholder 2"/>
          <p:cNvSpPr>
            <a:spLocks noGrp="1"/>
          </p:cNvSpPr>
          <p:nvPr>
            <p:ph type="body" idx="1"/>
          </p:nvPr>
        </p:nvSpPr>
        <p:spPr>
          <a:xfrm>
            <a:off x="533400" y="4724400"/>
            <a:ext cx="7772400" cy="1509712"/>
          </a:xfrm>
        </p:spPr>
        <p:txBody>
          <a:bodyPr/>
          <a:lstStyle/>
          <a:p>
            <a:r>
              <a:rPr lang="en-US" dirty="0"/>
              <a:t>PMB 218,  2136 Ford Parkway,  St. Paul, MN , USA 55116-1863</a:t>
            </a:r>
          </a:p>
          <a:p>
            <a:r>
              <a:rPr lang="en-US" dirty="0"/>
              <a:t>www.nationalhealthfreedom.org </a:t>
            </a:r>
          </a:p>
          <a:p>
            <a:r>
              <a:rPr lang="en-US" dirty="0"/>
              <a:t> E-mail: similars@aol.com</a:t>
            </a:r>
          </a:p>
          <a:p>
            <a:endParaRPr lang="en-US" dirty="0"/>
          </a:p>
        </p:txBody>
      </p:sp>
    </p:spTree>
    <p:extLst>
      <p:ext uri="{BB962C8B-B14F-4D97-AF65-F5344CB8AC3E}">
        <p14:creationId xmlns:p14="http://schemas.microsoft.com/office/powerpoint/2010/main" val="2327828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457200" y="1219200"/>
            <a:ext cx="6705600" cy="1173480"/>
          </a:xfrm>
        </p:spPr>
        <p:txBody>
          <a:bodyPr/>
          <a:lstStyle/>
          <a:p>
            <a:pPr algn="ctr" eaLnBrk="1" hangingPunct="1">
              <a:defRPr/>
            </a:pPr>
            <a:r>
              <a:rPr lang="en-US" b="1" dirty="0">
                <a:solidFill>
                  <a:srgbClr val="C00000"/>
                </a:solidFill>
                <a:effectLst>
                  <a:outerShdw blurRad="38100" dist="38100" dir="2700000" algn="tl">
                    <a:srgbClr val="000000">
                      <a:alpha val="43137"/>
                    </a:srgbClr>
                  </a:outerShdw>
                </a:effectLst>
                <a:cs typeface="Times New Roman" pitchFamily="18" charset="0"/>
              </a:rPr>
              <a:t>State Law - Practicing</a:t>
            </a:r>
          </a:p>
        </p:txBody>
      </p:sp>
      <p:sp>
        <p:nvSpPr>
          <p:cNvPr id="79875" name="Rectangle 3"/>
          <p:cNvSpPr>
            <a:spLocks noGrp="1" noChangeArrowheads="1"/>
          </p:cNvSpPr>
          <p:nvPr>
            <p:ph idx="1"/>
          </p:nvPr>
        </p:nvSpPr>
        <p:spPr>
          <a:xfrm>
            <a:off x="1066800" y="2759394"/>
            <a:ext cx="6324600" cy="3367086"/>
          </a:xfrm>
        </p:spPr>
        <p:txBody>
          <a:bodyPr>
            <a:normAutofit/>
          </a:bodyPr>
          <a:lstStyle/>
          <a:p>
            <a:pPr eaLnBrk="1" hangingPunct="1">
              <a:buFontTx/>
              <a:buNone/>
            </a:pPr>
            <a:r>
              <a:rPr lang="en-US" altLang="en-US" sz="3600" b="1" dirty="0">
                <a:solidFill>
                  <a:srgbClr val="000066"/>
                </a:solidFill>
                <a:cs typeface="Times New Roman" panose="02020603050405020304" pitchFamily="18" charset="0"/>
              </a:rPr>
              <a:t>Are you helping someone with a health problem?</a:t>
            </a:r>
          </a:p>
          <a:p>
            <a:pPr eaLnBrk="1" hangingPunct="1">
              <a:buFontTx/>
              <a:buNone/>
            </a:pPr>
            <a:endParaRPr lang="en-US" altLang="en-US" sz="3600" b="1" dirty="0">
              <a:solidFill>
                <a:srgbClr val="006600"/>
              </a:solidFill>
              <a:cs typeface="Times New Roman" panose="02020603050405020304" pitchFamily="18" charset="0"/>
            </a:endParaRP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0063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381000" y="495300"/>
            <a:ext cx="8229600" cy="1676400"/>
          </a:xfrm>
        </p:spPr>
        <p:txBody>
          <a:bodyPr>
            <a:normAutofit/>
          </a:bodyPr>
          <a:lstStyle/>
          <a:p>
            <a:pPr algn="ctr" eaLnBrk="1" hangingPunct="1">
              <a:defRPr/>
            </a:pPr>
            <a:r>
              <a:rPr lang="en-US" sz="5400" b="1" dirty="0">
                <a:solidFill>
                  <a:srgbClr val="C00000"/>
                </a:solidFill>
                <a:effectLst>
                  <a:outerShdw blurRad="38100" dist="38100" dir="2700000" algn="tl">
                    <a:srgbClr val="C0C0C0"/>
                  </a:outerShdw>
                </a:effectLst>
                <a:latin typeface="+mn-lt"/>
              </a:rPr>
              <a:t>U.S.</a:t>
            </a:r>
            <a:br>
              <a:rPr lang="en-US" sz="5400" b="1" dirty="0">
                <a:solidFill>
                  <a:srgbClr val="C00000"/>
                </a:solidFill>
                <a:effectLst>
                  <a:outerShdw blurRad="38100" dist="38100" dir="2700000" algn="tl">
                    <a:srgbClr val="C0C0C0"/>
                  </a:outerShdw>
                </a:effectLst>
                <a:latin typeface="+mn-lt"/>
              </a:rPr>
            </a:br>
            <a:r>
              <a:rPr lang="en-US" sz="4800" b="1" dirty="0">
                <a:solidFill>
                  <a:srgbClr val="C00000"/>
                </a:solidFill>
                <a:effectLst>
                  <a:outerShdw blurRad="38100" dist="38100" dir="2700000" algn="tl">
                    <a:srgbClr val="C0C0C0"/>
                  </a:outerShdw>
                </a:effectLst>
                <a:latin typeface="+mn-lt"/>
              </a:rPr>
              <a:t>Health Freedom Congress</a:t>
            </a:r>
          </a:p>
        </p:txBody>
      </p:sp>
      <p:sp>
        <p:nvSpPr>
          <p:cNvPr id="628739" name="Rectangle 3"/>
          <p:cNvSpPr>
            <a:spLocks noGrp="1" noChangeArrowheads="1"/>
          </p:cNvSpPr>
          <p:nvPr>
            <p:ph idx="1"/>
          </p:nvPr>
        </p:nvSpPr>
        <p:spPr>
          <a:xfrm>
            <a:off x="685800" y="5334000"/>
            <a:ext cx="7772400" cy="1219200"/>
          </a:xfrm>
        </p:spPr>
        <p:txBody>
          <a:bodyPr>
            <a:normAutofit/>
          </a:bodyPr>
          <a:lstStyle/>
          <a:p>
            <a:pPr algn="ctr" eaLnBrk="1" hangingPunct="1">
              <a:lnSpc>
                <a:spcPct val="90000"/>
              </a:lnSpc>
              <a:buFontTx/>
              <a:buNone/>
              <a:defRPr/>
            </a:pPr>
            <a:r>
              <a:rPr lang="en-US" sz="4800" b="1" dirty="0">
                <a:solidFill>
                  <a:srgbClr val="C00000"/>
                </a:solidFill>
                <a:effectLst>
                  <a:outerShdw blurRad="38100" dist="38100" dir="2700000" algn="tl">
                    <a:srgbClr val="C0C0C0"/>
                  </a:outerShdw>
                </a:effectLst>
              </a:rPr>
              <a:t>Voting Members</a:t>
            </a:r>
            <a:endParaRPr lang="en-US" sz="2400" b="1" dirty="0">
              <a:solidFill>
                <a:srgbClr val="FFFF00"/>
              </a:solidFill>
              <a:effectLst>
                <a:outerShdw blurRad="38100" dist="38100" dir="2700000" algn="tl">
                  <a:srgbClr val="000000">
                    <a:alpha val="43137"/>
                  </a:srgbClr>
                </a:outerShdw>
              </a:effectLst>
            </a:endParaRPr>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6119" y="2362200"/>
            <a:ext cx="38993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4032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304800" y="762000"/>
            <a:ext cx="8001000" cy="4495800"/>
          </a:xfrm>
        </p:spPr>
        <p:txBody>
          <a:bodyPr/>
          <a:lstStyle/>
          <a:p>
            <a:pPr eaLnBrk="1" hangingPunct="1">
              <a:defRPr/>
            </a:pPr>
            <a:endParaRPr lang="en-US" sz="4800" b="1" dirty="0">
              <a:solidFill>
                <a:srgbClr val="000099"/>
              </a:solidFill>
              <a:effectLst>
                <a:outerShdw blurRad="38100" dist="38100" dir="2700000" algn="tl">
                  <a:srgbClr val="C0C0C0"/>
                </a:outerShdw>
              </a:effectLst>
            </a:endParaRPr>
          </a:p>
        </p:txBody>
      </p:sp>
      <p:sp>
        <p:nvSpPr>
          <p:cNvPr id="628739"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pic>
        <p:nvPicPr>
          <p:cNvPr id="3" name="Picture 2">
            <a:extLst>
              <a:ext uri="{FF2B5EF4-FFF2-40B4-BE49-F238E27FC236}">
                <a16:creationId xmlns:a16="http://schemas.microsoft.com/office/drawing/2014/main" id="{20B7F91F-3494-48FD-9E96-D8BDDF90C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0"/>
            <a:ext cx="8839200" cy="4980682"/>
          </a:xfrm>
          <a:prstGeom prst="rect">
            <a:avLst/>
          </a:prstGeom>
        </p:spPr>
      </p:pic>
    </p:spTree>
    <p:extLst>
      <p:ext uri="{BB962C8B-B14F-4D97-AF65-F5344CB8AC3E}">
        <p14:creationId xmlns:p14="http://schemas.microsoft.com/office/powerpoint/2010/main" val="9957529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4191000"/>
          </a:xfrm>
        </p:spPr>
        <p:txBody>
          <a:bodyPr>
            <a:normAutofit/>
          </a:bodyPr>
          <a:lstStyle/>
          <a:p>
            <a:r>
              <a:rPr lang="en-US" sz="8000" dirty="0"/>
              <a:t>Principles of Health Freedom</a:t>
            </a:r>
          </a:p>
        </p:txBody>
      </p:sp>
    </p:spTree>
    <p:extLst>
      <p:ext uri="{BB962C8B-B14F-4D97-AF65-F5344CB8AC3E}">
        <p14:creationId xmlns:p14="http://schemas.microsoft.com/office/powerpoint/2010/main" val="37016254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a:xfrm>
            <a:off x="685800" y="1111348"/>
            <a:ext cx="7772400" cy="4114800"/>
          </a:xfrm>
        </p:spPr>
        <p:txBody>
          <a:bodyPr>
            <a:normAutofit/>
          </a:bodyPr>
          <a:lstStyle/>
          <a:p>
            <a:pPr eaLnBrk="1" hangingPunct="1">
              <a:defRPr/>
            </a:pPr>
            <a:r>
              <a:rPr lang="en-US" sz="4000" b="1" dirty="0">
                <a:solidFill>
                  <a:srgbClr val="C00000"/>
                </a:solidFill>
                <a:effectLst>
                  <a:outerShdw blurRad="38100" dist="38100" dir="2700000" algn="tl">
                    <a:srgbClr val="C0C0C0"/>
                  </a:outerShdw>
                </a:effectLst>
              </a:rPr>
              <a:t>Principle  #1</a:t>
            </a:r>
            <a:br>
              <a:rPr lang="en-US" sz="4000" b="1" dirty="0">
                <a:solidFill>
                  <a:srgbClr val="C00000"/>
                </a:solidFill>
                <a:effectLst>
                  <a:outerShdw blurRad="38100" dist="38100" dir="2700000" algn="tl">
                    <a:srgbClr val="C0C0C0"/>
                  </a:outerShdw>
                </a:effectLst>
              </a:rPr>
            </a:br>
            <a:br>
              <a:rPr lang="en-US" sz="4000" b="1" i="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The fundamental right of self-determination of individuals, to be let alone to survive on their own terms and in their own manner.</a:t>
            </a:r>
          </a:p>
        </p:txBody>
      </p:sp>
      <p:sp>
        <p:nvSpPr>
          <p:cNvPr id="1190915"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9189182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Rectangle 2"/>
          <p:cNvSpPr>
            <a:spLocks noGrp="1" noChangeArrowheads="1"/>
          </p:cNvSpPr>
          <p:nvPr>
            <p:ph type="title"/>
          </p:nvPr>
        </p:nvSpPr>
        <p:spPr>
          <a:xfrm>
            <a:off x="685800" y="1593288"/>
            <a:ext cx="7772400" cy="297180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Principle  #2</a:t>
            </a:r>
            <a:br>
              <a:rPr lang="en-US" sz="4000" b="1" dirty="0">
                <a:solidFill>
                  <a:srgbClr val="C00000"/>
                </a:solidFill>
                <a:effectLst>
                  <a:outerShdw blurRad="38100" dist="38100" dir="2700000" algn="tl">
                    <a:srgbClr val="C0C0C0"/>
                  </a:outerShdw>
                </a:effectLst>
              </a:rPr>
            </a:br>
            <a:br>
              <a:rPr lang="en-US" sz="4000" b="1" i="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The freedom to perceive and to act as one wishes to secure health and survival.</a:t>
            </a:r>
            <a:endParaRPr lang="en-US" sz="4000" dirty="0">
              <a:solidFill>
                <a:srgbClr val="C00000"/>
              </a:solidFill>
            </a:endParaRPr>
          </a:p>
        </p:txBody>
      </p:sp>
      <p:sp>
        <p:nvSpPr>
          <p:cNvPr id="156675" name="Rectangle 3"/>
          <p:cNvSpPr>
            <a:spLocks noGrp="1" noChangeArrowheads="1"/>
          </p:cNvSpPr>
          <p:nvPr>
            <p:ph idx="1"/>
          </p:nvPr>
        </p:nvSpPr>
        <p:spPr/>
        <p:txBody>
          <a:bodyPr/>
          <a:lstStyle/>
          <a:p>
            <a:pPr eaLnBrk="1" hangingPunct="1">
              <a:buFontTx/>
              <a:buNone/>
            </a:pPr>
            <a:r>
              <a:rPr lang="en-US" altLang="en-US" dirty="0"/>
              <a:t> </a:t>
            </a:r>
          </a:p>
        </p:txBody>
      </p:sp>
    </p:spTree>
    <p:extLst>
      <p:ext uri="{BB962C8B-B14F-4D97-AF65-F5344CB8AC3E}">
        <p14:creationId xmlns:p14="http://schemas.microsoft.com/office/powerpoint/2010/main" val="6968319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685800" y="1371600"/>
            <a:ext cx="7772400" cy="3200400"/>
          </a:xfrm>
        </p:spPr>
        <p:txBody>
          <a:bodyPr>
            <a:normAutofit/>
          </a:bodyPr>
          <a:lstStyle/>
          <a:p>
            <a:pPr eaLnBrk="1" hangingPunct="1">
              <a:defRPr/>
            </a:pPr>
            <a:r>
              <a:rPr lang="en-US" sz="4000" b="1" dirty="0">
                <a:solidFill>
                  <a:srgbClr val="C00000"/>
                </a:solidFill>
                <a:effectLst>
                  <a:outerShdw blurRad="38100" dist="38100" dir="2700000" algn="tl">
                    <a:srgbClr val="C0C0C0"/>
                  </a:outerShdw>
                </a:effectLst>
              </a:rPr>
              <a:t>Principle #3</a:t>
            </a:r>
            <a:br>
              <a:rPr lang="en-US" sz="4000" b="1" dirty="0">
                <a:solidFill>
                  <a:srgbClr val="C00000"/>
                </a:solidFill>
                <a:effectLst>
                  <a:outerShdw blurRad="38100" dist="38100" dir="2700000" algn="tl">
                    <a:srgbClr val="C0C0C0"/>
                  </a:outerShdw>
                </a:effectLst>
              </a:rPr>
            </a:br>
            <a:br>
              <a:rPr lang="en-US" sz="4000" b="1" i="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The freedom to access who and what one needs or prefers for ones health and survival.</a:t>
            </a:r>
          </a:p>
        </p:txBody>
      </p:sp>
      <p:sp>
        <p:nvSpPr>
          <p:cNvPr id="1195011"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11871266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58" name="Rectangle 2"/>
          <p:cNvSpPr>
            <a:spLocks noGrp="1" noChangeArrowheads="1"/>
          </p:cNvSpPr>
          <p:nvPr>
            <p:ph type="title"/>
          </p:nvPr>
        </p:nvSpPr>
        <p:spPr>
          <a:xfrm>
            <a:off x="703385" y="1295400"/>
            <a:ext cx="7772400" cy="2133600"/>
          </a:xfrm>
        </p:spPr>
        <p:txBody>
          <a:bodyPr>
            <a:normAutofit/>
          </a:bodyPr>
          <a:lstStyle/>
          <a:p>
            <a:pPr eaLnBrk="1" hangingPunct="1">
              <a:defRPr/>
            </a:pPr>
            <a:r>
              <a:rPr lang="en-US" sz="4000" b="1" dirty="0">
                <a:solidFill>
                  <a:srgbClr val="C00000"/>
                </a:solidFill>
                <a:effectLst>
                  <a:outerShdw blurRad="38100" dist="38100" dir="2700000" algn="tl">
                    <a:srgbClr val="C0C0C0"/>
                  </a:outerShdw>
                </a:effectLst>
              </a:rPr>
              <a:t>Principle #4</a:t>
            </a:r>
            <a:br>
              <a:rPr lang="en-US" sz="4000" b="1" dirty="0">
                <a:solidFill>
                  <a:srgbClr val="C00000"/>
                </a:solidFill>
                <a:effectLst>
                  <a:outerShdw blurRad="38100" dist="38100" dir="2700000" algn="tl">
                    <a:srgbClr val="C0C0C0"/>
                  </a:outerShdw>
                </a:effectLst>
              </a:rPr>
            </a:br>
            <a:br>
              <a:rPr lang="en-US" sz="4000" b="1" i="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The responsibility to do no harm.</a:t>
            </a:r>
          </a:p>
        </p:txBody>
      </p:sp>
      <p:sp>
        <p:nvSpPr>
          <p:cNvPr id="1197059"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4540516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a:xfrm>
            <a:off x="804203" y="1752600"/>
            <a:ext cx="7620000" cy="281940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Principle #5</a:t>
            </a:r>
            <a:br>
              <a:rPr lang="en-US" sz="4000" b="1" dirty="0">
                <a:solidFill>
                  <a:srgbClr val="C00000"/>
                </a:solidFill>
                <a:effectLst>
                  <a:outerShdw blurRad="38100" dist="38100" dir="2700000" algn="tl">
                    <a:srgbClr val="C0C0C0"/>
                  </a:outerShdw>
                </a:effectLst>
              </a:rPr>
            </a:br>
            <a:br>
              <a:rPr lang="en-US" sz="4000" b="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The responsibility to respectfully tolerate diverse options in health, healing, and survival choices.</a:t>
            </a:r>
          </a:p>
        </p:txBody>
      </p:sp>
      <p:sp>
        <p:nvSpPr>
          <p:cNvPr id="1199107"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11455143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54" name="Rectangle 2"/>
          <p:cNvSpPr>
            <a:spLocks noGrp="1" noChangeArrowheads="1"/>
          </p:cNvSpPr>
          <p:nvPr>
            <p:ph type="title"/>
          </p:nvPr>
        </p:nvSpPr>
        <p:spPr>
          <a:xfrm>
            <a:off x="838200" y="1752600"/>
            <a:ext cx="7620000" cy="464820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Principle #6</a:t>
            </a:r>
            <a:br>
              <a:rPr lang="en-US" sz="4000" b="1" dirty="0">
                <a:solidFill>
                  <a:srgbClr val="C00000"/>
                </a:solidFill>
                <a:effectLst>
                  <a:outerShdw blurRad="38100" dist="38100" dir="2700000" algn="tl">
                    <a:srgbClr val="C0C0C0"/>
                  </a:outerShdw>
                </a:effectLst>
              </a:rPr>
            </a:br>
            <a:br>
              <a:rPr lang="en-US" sz="4000" b="1" i="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The duty of corporations and institutions to be trustworthy entities upholding health freedom rights and liberties of members of the human family, and abiding by health freedom responsibilities.</a:t>
            </a:r>
          </a:p>
        </p:txBody>
      </p:sp>
      <p:sp>
        <p:nvSpPr>
          <p:cNvPr id="1201155"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16623468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2" name="Rectangle 2"/>
          <p:cNvSpPr>
            <a:spLocks noGrp="1" noChangeArrowheads="1"/>
          </p:cNvSpPr>
          <p:nvPr>
            <p:ph type="title"/>
          </p:nvPr>
        </p:nvSpPr>
        <p:spPr>
          <a:xfrm>
            <a:off x="838201" y="2362200"/>
            <a:ext cx="7620000" cy="281940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Principle #7</a:t>
            </a:r>
            <a:br>
              <a:rPr lang="en-US" sz="4000" b="1" dirty="0">
                <a:solidFill>
                  <a:srgbClr val="C00000"/>
                </a:solidFill>
                <a:effectLst>
                  <a:outerShdw blurRad="38100" dist="38100" dir="2700000" algn="tl">
                    <a:srgbClr val="C0C0C0"/>
                  </a:outerShdw>
                </a:effectLst>
              </a:rPr>
            </a:br>
            <a:br>
              <a:rPr lang="en-US" sz="4000" b="1" i="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And in light of the special legal nature of corporate entities and their systemic impact on the human family, the duty to:</a:t>
            </a:r>
          </a:p>
        </p:txBody>
      </p:sp>
      <p:sp>
        <p:nvSpPr>
          <p:cNvPr id="1203203"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3966264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51" y="838200"/>
            <a:ext cx="8229600" cy="1600200"/>
          </a:xfrm>
        </p:spPr>
        <p:txBody>
          <a:bodyPr>
            <a:noAutofit/>
          </a:bodyPr>
          <a:lstStyle/>
          <a:p>
            <a:pPr algn="ctr"/>
            <a:r>
              <a:rPr lang="en-US" sz="4800" b="1" dirty="0">
                <a:solidFill>
                  <a:srgbClr val="CC0000"/>
                </a:solidFill>
                <a:effectLst>
                  <a:outerShdw blurRad="38100" dist="38100" dir="2700000" algn="tl">
                    <a:srgbClr val="000000">
                      <a:alpha val="43137"/>
                    </a:srgbClr>
                  </a:outerShdw>
                </a:effectLst>
              </a:rPr>
              <a:t>State of Minnesota</a:t>
            </a:r>
            <a:br>
              <a:rPr lang="en-US" sz="4800" b="1" dirty="0">
                <a:solidFill>
                  <a:srgbClr val="CC0000"/>
                </a:solidFill>
                <a:effectLst>
                  <a:outerShdw blurRad="38100" dist="38100" dir="2700000" algn="tl">
                    <a:srgbClr val="000000">
                      <a:alpha val="43137"/>
                    </a:srgbClr>
                  </a:outerShdw>
                </a:effectLst>
              </a:rPr>
            </a:br>
            <a:r>
              <a:rPr lang="en-US" sz="4800" b="1" dirty="0">
                <a:solidFill>
                  <a:srgbClr val="CC0000"/>
                </a:solidFill>
                <a:effectLst>
                  <a:outerShdw blurRad="38100" dist="38100" dir="2700000" algn="tl">
                    <a:srgbClr val="000000">
                      <a:alpha val="43137"/>
                    </a:srgbClr>
                  </a:outerShdw>
                </a:effectLst>
              </a:rPr>
              <a:t>Practice of Medicine Defined</a:t>
            </a:r>
          </a:p>
        </p:txBody>
      </p:sp>
      <p:sp>
        <p:nvSpPr>
          <p:cNvPr id="3" name="Content Placeholder 2"/>
          <p:cNvSpPr>
            <a:spLocks noGrp="1"/>
          </p:cNvSpPr>
          <p:nvPr>
            <p:ph idx="1"/>
          </p:nvPr>
        </p:nvSpPr>
        <p:spPr>
          <a:xfrm>
            <a:off x="762000" y="2895600"/>
            <a:ext cx="7772400" cy="3722077"/>
          </a:xfrm>
        </p:spPr>
        <p:txBody>
          <a:bodyPr>
            <a:normAutofit/>
          </a:bodyPr>
          <a:lstStyle/>
          <a:p>
            <a:pPr marL="0" indent="0">
              <a:buNone/>
            </a:pPr>
            <a:r>
              <a:rPr lang="en-US" sz="2800" b="1" i="1" dirty="0">
                <a:solidFill>
                  <a:srgbClr val="000066"/>
                </a:solidFill>
              </a:rPr>
              <a:t>(3) Offers or undertakes to prevent or diagnose, correct or treat by any means, methods, devices, or instrumentalities, any disease, illness, pain, wound, fracture, infirmity, deformity, or defect of any person</a:t>
            </a:r>
          </a:p>
          <a:p>
            <a:pPr marL="0" indent="0">
              <a:buNone/>
            </a:pPr>
            <a:endParaRPr lang="en-US" sz="2800" b="1" i="1" dirty="0">
              <a:solidFill>
                <a:srgbClr val="000066"/>
              </a:solidFill>
            </a:endParaRPr>
          </a:p>
          <a:p>
            <a:pPr marL="0" indent="0">
              <a:buNone/>
            </a:pPr>
            <a:r>
              <a:rPr lang="en-US" sz="2800" b="1" i="1" dirty="0">
                <a:solidFill>
                  <a:srgbClr val="000066"/>
                </a:solidFill>
              </a:rPr>
              <a:t>			</a:t>
            </a:r>
            <a:r>
              <a:rPr lang="en-US" sz="2000" b="1" i="1" dirty="0">
                <a:solidFill>
                  <a:srgbClr val="000066"/>
                </a:solidFill>
              </a:rPr>
              <a:t>MN State 147.081 Gross Misdemeanor</a:t>
            </a:r>
          </a:p>
          <a:p>
            <a:pPr marL="0" indent="0">
              <a:buNone/>
            </a:pPr>
            <a:endParaRPr lang="en-US" sz="2800" dirty="0"/>
          </a:p>
        </p:txBody>
      </p:sp>
    </p:spTree>
    <p:extLst>
      <p:ext uri="{BB962C8B-B14F-4D97-AF65-F5344CB8AC3E}">
        <p14:creationId xmlns:p14="http://schemas.microsoft.com/office/powerpoint/2010/main" val="26410857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50" name="Rectangle 2"/>
          <p:cNvSpPr>
            <a:spLocks noGrp="1" noChangeArrowheads="1"/>
          </p:cNvSpPr>
          <p:nvPr>
            <p:ph type="title"/>
          </p:nvPr>
        </p:nvSpPr>
        <p:spPr>
          <a:xfrm>
            <a:off x="838200" y="2468880"/>
            <a:ext cx="7620000" cy="393192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#7-1</a:t>
            </a:r>
            <a:br>
              <a:rPr lang="en-US" sz="4000" b="1" dirty="0">
                <a:solidFill>
                  <a:srgbClr val="C00000"/>
                </a:solidFill>
                <a:effectLst>
                  <a:outerShdw blurRad="38100" dist="38100" dir="2700000" algn="tl">
                    <a:srgbClr val="C0C0C0"/>
                  </a:outerShdw>
                </a:effectLst>
              </a:rPr>
            </a:br>
            <a:br>
              <a:rPr lang="en-US" sz="4000" b="1" dirty="0">
                <a:solidFill>
                  <a:srgbClr val="C00000"/>
                </a:solidFill>
                <a:effectLst>
                  <a:outerShdw blurRad="38100" dist="38100" dir="2700000" algn="tl">
                    <a:srgbClr val="C0C0C0"/>
                  </a:outerShdw>
                </a:effectLst>
              </a:rPr>
            </a:br>
            <a:r>
              <a:rPr lang="en-US" sz="4000" b="1" dirty="0">
                <a:solidFill>
                  <a:srgbClr val="C00000"/>
                </a:solidFill>
                <a:effectLst>
                  <a:outerShdw blurRad="38100" dist="38100" dir="2700000" algn="tl">
                    <a:srgbClr val="C0C0C0"/>
                  </a:outerShdw>
                </a:effectLst>
              </a:rPr>
              <a:t>-</a:t>
            </a:r>
            <a:r>
              <a:rPr lang="en-US" sz="4000" b="1" i="1" dirty="0">
                <a:solidFill>
                  <a:srgbClr val="C00000"/>
                </a:solidFill>
                <a:effectLst>
                  <a:outerShdw blurRad="38100" dist="38100" dir="2700000" algn="tl">
                    <a:srgbClr val="C0C0C0"/>
                  </a:outerShdw>
                </a:effectLst>
              </a:rPr>
              <a:t>honor and preserve the sovereign nature of individuals, the sovereignty of the United States; and avoid any negative impact on the sovereignty of other nation states;</a:t>
            </a:r>
          </a:p>
        </p:txBody>
      </p:sp>
      <p:sp>
        <p:nvSpPr>
          <p:cNvPr id="1205251"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8613288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p:cNvSpPr>
            <a:spLocks noGrp="1" noChangeArrowheads="1"/>
          </p:cNvSpPr>
          <p:nvPr>
            <p:ph type="title"/>
          </p:nvPr>
        </p:nvSpPr>
        <p:spPr>
          <a:xfrm>
            <a:off x="762000" y="2971800"/>
            <a:ext cx="7680960" cy="281940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#7-2</a:t>
            </a:r>
            <a:br>
              <a:rPr lang="en-US" sz="4000" b="1" dirty="0">
                <a:solidFill>
                  <a:srgbClr val="C00000"/>
                </a:solidFill>
                <a:effectLst>
                  <a:outerShdw blurRad="38100" dist="38100" dir="2700000" algn="tl">
                    <a:srgbClr val="C0C0C0"/>
                  </a:outerShdw>
                </a:effectLst>
              </a:rPr>
            </a:br>
            <a:br>
              <a:rPr lang="en-US" sz="4000" b="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-honor and preserve American financial and cultural diversity and multicultural systems, and avoid negative financial or cultural impacts on other nation states;</a:t>
            </a:r>
            <a:endParaRPr lang="en-US" b="1" i="1" dirty="0">
              <a:solidFill>
                <a:srgbClr val="FF0000"/>
              </a:solidFill>
              <a:effectLst>
                <a:outerShdw blurRad="38100" dist="38100" dir="2700000" algn="tl">
                  <a:srgbClr val="C0C0C0"/>
                </a:outerShdw>
              </a:effectLst>
            </a:endParaRPr>
          </a:p>
        </p:txBody>
      </p:sp>
      <p:sp>
        <p:nvSpPr>
          <p:cNvPr id="1207299"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25274490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Rectangle 2"/>
          <p:cNvSpPr>
            <a:spLocks noGrp="1" noChangeArrowheads="1"/>
          </p:cNvSpPr>
          <p:nvPr>
            <p:ph type="title"/>
          </p:nvPr>
        </p:nvSpPr>
        <p:spPr>
          <a:xfrm>
            <a:off x="762000" y="3581400"/>
            <a:ext cx="7620000" cy="281940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#7-3</a:t>
            </a:r>
            <a:br>
              <a:rPr lang="en-US" sz="4000" b="1" dirty="0">
                <a:solidFill>
                  <a:srgbClr val="C00000"/>
                </a:solidFill>
                <a:effectLst>
                  <a:outerShdw blurRad="38100" dist="38100" dir="2700000" algn="tl">
                    <a:srgbClr val="C0C0C0"/>
                  </a:outerShdw>
                </a:effectLst>
              </a:rPr>
            </a:br>
            <a:br>
              <a:rPr lang="en-US" sz="4000" b="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-avoid creating or being monopolies, and avoid the use of large monopolistic ownership of resources to dominate cultures, public policies, regulations and laws;</a:t>
            </a:r>
          </a:p>
        </p:txBody>
      </p:sp>
      <p:sp>
        <p:nvSpPr>
          <p:cNvPr id="1209347"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27606830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4" name="Rectangle 2"/>
          <p:cNvSpPr>
            <a:spLocks noGrp="1" noChangeArrowheads="1"/>
          </p:cNvSpPr>
          <p:nvPr>
            <p:ph type="title"/>
          </p:nvPr>
        </p:nvSpPr>
        <p:spPr>
          <a:xfrm>
            <a:off x="685800" y="3581400"/>
            <a:ext cx="7658100" cy="281940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 #7-4</a:t>
            </a:r>
            <a:br>
              <a:rPr lang="en-US" sz="4000" b="1" dirty="0">
                <a:solidFill>
                  <a:srgbClr val="C00000"/>
                </a:solidFill>
                <a:effectLst>
                  <a:outerShdw blurRad="38100" dist="38100" dir="2700000" algn="tl">
                    <a:srgbClr val="C0C0C0"/>
                  </a:outerShdw>
                </a:effectLst>
              </a:rPr>
            </a:br>
            <a:br>
              <a:rPr lang="en-US" sz="4000" b="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-avoid dominant control of natural resources, avoid the suppression of access to natural resources, and avoid potentially harmful modification or destruction of natural resources; and</a:t>
            </a:r>
          </a:p>
        </p:txBody>
      </p:sp>
      <p:sp>
        <p:nvSpPr>
          <p:cNvPr id="1211395"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33986319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442" name="Rectangle 2"/>
          <p:cNvSpPr>
            <a:spLocks noGrp="1" noChangeArrowheads="1"/>
          </p:cNvSpPr>
          <p:nvPr>
            <p:ph type="title"/>
          </p:nvPr>
        </p:nvSpPr>
        <p:spPr>
          <a:xfrm>
            <a:off x="685800" y="2971800"/>
            <a:ext cx="7772400" cy="3352800"/>
          </a:xfrm>
        </p:spPr>
        <p:txBody>
          <a:bodyPr>
            <a:noAutofit/>
          </a:bodyPr>
          <a:lstStyle/>
          <a:p>
            <a:pPr eaLnBrk="1" hangingPunct="1">
              <a:defRPr/>
            </a:pPr>
            <a:r>
              <a:rPr lang="en-US" sz="3200" b="1" dirty="0">
                <a:solidFill>
                  <a:srgbClr val="C00000"/>
                </a:solidFill>
                <a:effectLst>
                  <a:outerShdw blurRad="38100" dist="38100" dir="2700000" algn="tl">
                    <a:srgbClr val="C0C0C0"/>
                  </a:outerShdw>
                </a:effectLst>
              </a:rPr>
              <a:t>#7-5</a:t>
            </a:r>
            <a:br>
              <a:rPr lang="en-US" sz="3200" b="1" dirty="0">
                <a:solidFill>
                  <a:srgbClr val="C00000"/>
                </a:solidFill>
                <a:effectLst>
                  <a:outerShdw blurRad="38100" dist="38100" dir="2700000" algn="tl">
                    <a:srgbClr val="C0C0C0"/>
                  </a:outerShdw>
                </a:effectLst>
              </a:rPr>
            </a:br>
            <a:br>
              <a:rPr lang="en-US" sz="3200" b="1" dirty="0">
                <a:solidFill>
                  <a:srgbClr val="C00000"/>
                </a:solidFill>
                <a:effectLst>
                  <a:outerShdw blurRad="38100" dist="38100" dir="2700000" algn="tl">
                    <a:srgbClr val="C0C0C0"/>
                  </a:outerShdw>
                </a:effectLst>
              </a:rPr>
            </a:br>
            <a:r>
              <a:rPr lang="en-US" sz="3200" b="1" i="1" dirty="0">
                <a:solidFill>
                  <a:srgbClr val="C00000"/>
                </a:solidFill>
                <a:effectLst>
                  <a:outerShdw blurRad="38100" dist="38100" dir="2700000" algn="tl">
                    <a:srgbClr val="C0C0C0"/>
                  </a:outerShdw>
                </a:effectLst>
              </a:rPr>
              <a:t>-avoid promotion of products, protocols, policies, regulations, or laws,  that would encourage unlimited dependence on corporations and institutions, or that would discourage, prohibit, or otherwise negatively impact the ability or  will of humans and local human communities to survive and prosper without the corporation of institution. </a:t>
            </a:r>
            <a:endParaRPr lang="en-US" sz="3200" b="1" dirty="0">
              <a:solidFill>
                <a:srgbClr val="C00000"/>
              </a:solidFill>
              <a:effectLst>
                <a:outerShdw blurRad="38100" dist="38100" dir="2700000" algn="tl">
                  <a:srgbClr val="C0C0C0"/>
                </a:outerShdw>
              </a:effectLst>
            </a:endParaRPr>
          </a:p>
        </p:txBody>
      </p:sp>
      <p:sp>
        <p:nvSpPr>
          <p:cNvPr id="1213443"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26465743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Grp="1" noChangeArrowheads="1"/>
          </p:cNvSpPr>
          <p:nvPr>
            <p:ph type="title"/>
          </p:nvPr>
        </p:nvSpPr>
        <p:spPr>
          <a:xfrm>
            <a:off x="876300" y="1219200"/>
            <a:ext cx="7315200" cy="914400"/>
          </a:xfrm>
        </p:spPr>
        <p:txBody>
          <a:bodyPr>
            <a:normAutofit fontScale="90000"/>
          </a:bodyPr>
          <a:lstStyle/>
          <a:p>
            <a:pPr>
              <a:defRPr/>
            </a:pPr>
            <a:br>
              <a:rPr lang="en-US" sz="4000" b="1" dirty="0">
                <a:solidFill>
                  <a:srgbClr val="000099"/>
                </a:solidFill>
                <a:effectLst>
                  <a:outerShdw blurRad="38100" dist="38100" dir="2700000" algn="tl">
                    <a:srgbClr val="C0C0C0"/>
                  </a:outerShdw>
                </a:effectLst>
              </a:rPr>
            </a:br>
            <a:br>
              <a:rPr lang="en-US" sz="4000" b="1" dirty="0">
                <a:solidFill>
                  <a:srgbClr val="000099"/>
                </a:solidFill>
                <a:effectLst>
                  <a:outerShdw blurRad="38100" dist="38100" dir="2700000" algn="tl">
                    <a:srgbClr val="C0C0C0"/>
                  </a:outerShdw>
                </a:effectLst>
              </a:rPr>
            </a:br>
            <a:r>
              <a:rPr lang="en-US" sz="4400" b="1" dirty="0">
                <a:solidFill>
                  <a:srgbClr val="C00000"/>
                </a:solidFill>
                <a:effectLst>
                  <a:outerShdw blurRad="38100" dist="38100" dir="2700000" algn="tl">
                    <a:srgbClr val="C0C0C0"/>
                  </a:outerShdw>
                </a:effectLst>
              </a:rPr>
              <a:t>Principle #8</a:t>
            </a:r>
            <a:endParaRPr lang="en-US" sz="4400" b="1" i="1" dirty="0">
              <a:solidFill>
                <a:srgbClr val="C00000"/>
              </a:solidFill>
              <a:effectLst>
                <a:outerShdw blurRad="38100" dist="38100" dir="2700000" algn="tl">
                  <a:srgbClr val="C0C0C0"/>
                </a:outerShdw>
              </a:effectLst>
            </a:endParaRPr>
          </a:p>
        </p:txBody>
      </p:sp>
      <p:sp>
        <p:nvSpPr>
          <p:cNvPr id="1215491" name="Rectangle 3"/>
          <p:cNvSpPr>
            <a:spLocks noGrp="1" noChangeArrowheads="1"/>
          </p:cNvSpPr>
          <p:nvPr>
            <p:ph idx="1"/>
          </p:nvPr>
        </p:nvSpPr>
        <p:spPr>
          <a:xfrm>
            <a:off x="685800" y="2438400"/>
            <a:ext cx="7696200" cy="3352800"/>
          </a:xfrm>
        </p:spPr>
        <p:txBody>
          <a:bodyPr>
            <a:noAutofit/>
          </a:bodyPr>
          <a:lstStyle/>
          <a:p>
            <a:pPr eaLnBrk="1" hangingPunct="1">
              <a:buFontTx/>
              <a:buNone/>
              <a:defRPr/>
            </a:pPr>
            <a:r>
              <a:rPr lang="en-US" sz="4000" b="1" dirty="0">
                <a:solidFill>
                  <a:srgbClr val="C00000"/>
                </a:solidFill>
                <a:effectLst>
                  <a:outerShdw blurRad="38100" dist="38100" dir="2700000" algn="tl">
                    <a:srgbClr val="C0C0C0"/>
                  </a:outerShdw>
                </a:effectLst>
              </a:rPr>
              <a:t> </a:t>
            </a:r>
            <a:r>
              <a:rPr lang="en-US" sz="4000" b="1" i="1" dirty="0">
                <a:solidFill>
                  <a:srgbClr val="C00000"/>
                </a:solidFill>
                <a:effectLst>
                  <a:outerShdw blurRad="38100" dist="38100" dir="2700000" algn="tl">
                    <a:srgbClr val="C0C0C0"/>
                  </a:outerShdw>
                </a:effectLst>
                <a:latin typeface="+mj-lt"/>
              </a:rPr>
              <a:t>The duty of the government to protect health freedom and to make no law or public policy abridging health freedom or its fundamental principles.</a:t>
            </a:r>
          </a:p>
        </p:txBody>
      </p:sp>
    </p:spTree>
    <p:extLst>
      <p:ext uri="{BB962C8B-B14F-4D97-AF65-F5344CB8AC3E}">
        <p14:creationId xmlns:p14="http://schemas.microsoft.com/office/powerpoint/2010/main" val="8451595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304800"/>
            <a:ext cx="7848600" cy="1752600"/>
          </a:xfrm>
          <a:noFill/>
        </p:spPr>
        <p:txBody>
          <a:bodyPr>
            <a:normAutofit/>
          </a:bodyPr>
          <a:lstStyle/>
          <a:p>
            <a:pPr algn="ctr" eaLnBrk="1" hangingPunct="1">
              <a:defRPr/>
            </a:pPr>
            <a:r>
              <a:rPr lang="en-US" sz="4800" b="1" dirty="0">
                <a:solidFill>
                  <a:srgbClr val="C00000"/>
                </a:solidFill>
                <a:effectLst>
                  <a:outerShdw blurRad="38100" dist="38100" dir="2700000" algn="tl">
                    <a:srgbClr val="000000"/>
                  </a:outerShdw>
                </a:effectLst>
                <a:latin typeface="Albertus Extra Bold" pitchFamily="34" charset="0"/>
              </a:rPr>
              <a:t>BE AN AGENT OF CHANGE</a:t>
            </a:r>
          </a:p>
        </p:txBody>
      </p:sp>
      <p:sp>
        <p:nvSpPr>
          <p:cNvPr id="66563" name="Rectangle 3"/>
          <p:cNvSpPr>
            <a:spLocks noGrp="1" noChangeArrowheads="1"/>
          </p:cNvSpPr>
          <p:nvPr>
            <p:ph idx="1"/>
          </p:nvPr>
        </p:nvSpPr>
        <p:spPr>
          <a:xfrm>
            <a:off x="152400" y="2522095"/>
            <a:ext cx="7772400" cy="3505200"/>
          </a:xfrm>
        </p:spPr>
        <p:txBody>
          <a:bodyPr>
            <a:normAutofit fontScale="92500"/>
          </a:bodyPr>
          <a:lstStyle/>
          <a:p>
            <a:pPr algn="ctr" eaLnBrk="1" hangingPunct="1">
              <a:lnSpc>
                <a:spcPct val="90000"/>
              </a:lnSpc>
              <a:buFontTx/>
              <a:buNone/>
              <a:defRPr/>
            </a:pPr>
            <a:r>
              <a:rPr lang="en-US" sz="3600" b="1" i="1" dirty="0">
                <a:solidFill>
                  <a:srgbClr val="000066"/>
                </a:solidFill>
                <a:effectLst>
                  <a:outerShdw blurRad="38100" dist="38100" dir="2700000" algn="tl">
                    <a:srgbClr val="000000">
                      <a:alpha val="43137"/>
                    </a:srgbClr>
                  </a:outerShdw>
                </a:effectLst>
              </a:rPr>
              <a:t>Laws and customs must be </a:t>
            </a:r>
            <a:br>
              <a:rPr lang="en-US" sz="3600" b="1" i="1" dirty="0">
                <a:solidFill>
                  <a:srgbClr val="000066"/>
                </a:solidFill>
                <a:effectLst>
                  <a:outerShdw blurRad="38100" dist="38100" dir="2700000" algn="tl">
                    <a:srgbClr val="000000">
                      <a:alpha val="43137"/>
                    </a:srgbClr>
                  </a:outerShdw>
                </a:effectLst>
              </a:rPr>
            </a:br>
            <a:r>
              <a:rPr lang="en-US" sz="3600" b="1" i="1" dirty="0">
                <a:solidFill>
                  <a:srgbClr val="000066"/>
                </a:solidFill>
                <a:effectLst>
                  <a:outerShdw blurRad="38100" dist="38100" dir="2700000" algn="tl">
                    <a:srgbClr val="000000">
                      <a:alpha val="43137"/>
                    </a:srgbClr>
                  </a:outerShdw>
                </a:effectLst>
              </a:rPr>
              <a:t>carefully reviewed, revised, and even repealed if necessary, and new laws created, to reflect the development, evolution, and spiritual maturization of a people.</a:t>
            </a:r>
            <a:br>
              <a:rPr lang="en-US" sz="3600" b="1" i="1" dirty="0">
                <a:solidFill>
                  <a:srgbClr val="000066"/>
                </a:solidFill>
                <a:effectLst>
                  <a:outerShdw blurRad="38100" dist="38100" dir="2700000" algn="tl">
                    <a:srgbClr val="000000">
                      <a:alpha val="43137"/>
                    </a:srgbClr>
                  </a:outerShdw>
                </a:effectLst>
              </a:rPr>
            </a:br>
            <a:r>
              <a:rPr lang="en-US" sz="2800" b="1" i="1" dirty="0">
                <a:solidFill>
                  <a:srgbClr val="000066"/>
                </a:solidFill>
              </a:rPr>
              <a:t>					</a:t>
            </a:r>
            <a:r>
              <a:rPr lang="en-US" sz="2000" b="1" i="1" dirty="0">
                <a:solidFill>
                  <a:srgbClr val="000066"/>
                </a:solidFill>
              </a:rPr>
              <a:t>-Diane Miller</a:t>
            </a:r>
            <a:br>
              <a:rPr lang="en-US" sz="2000" dirty="0">
                <a:solidFill>
                  <a:srgbClr val="000066"/>
                </a:solidFill>
              </a:rPr>
            </a:br>
            <a:endParaRPr lang="en-US" sz="2000" dirty="0">
              <a:solidFill>
                <a:srgbClr val="000066"/>
              </a:solidFill>
            </a:endParaRPr>
          </a:p>
        </p:txBody>
      </p:sp>
    </p:spTree>
    <p:extLst>
      <p:ext uri="{BB962C8B-B14F-4D97-AF65-F5344CB8AC3E}">
        <p14:creationId xmlns:p14="http://schemas.microsoft.com/office/powerpoint/2010/main" val="19443328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CC0000"/>
                </a:solidFill>
                <a:effectLst>
                  <a:outerShdw blurRad="38100" dist="38100" dir="2700000" algn="tl">
                    <a:srgbClr val="000000">
                      <a:alpha val="43137"/>
                    </a:srgbClr>
                  </a:outerShdw>
                </a:effectLst>
              </a:rPr>
              <a:t>Essence of True Freedom</a:t>
            </a:r>
          </a:p>
        </p:txBody>
      </p:sp>
      <p:sp>
        <p:nvSpPr>
          <p:cNvPr id="3" name="Content Placeholder 2"/>
          <p:cNvSpPr>
            <a:spLocks noGrp="1"/>
          </p:cNvSpPr>
          <p:nvPr>
            <p:ph idx="1"/>
          </p:nvPr>
        </p:nvSpPr>
        <p:spPr/>
        <p:txBody>
          <a:bodyPr>
            <a:normAutofit/>
          </a:bodyPr>
          <a:lstStyle/>
          <a:p>
            <a:pPr marL="0" indent="0">
              <a:buNone/>
            </a:pPr>
            <a:endParaRPr lang="en-US" sz="3600" i="1" dirty="0"/>
          </a:p>
          <a:p>
            <a:pPr marL="0" indent="0">
              <a:buNone/>
            </a:pPr>
            <a:r>
              <a:rPr lang="en-US" sz="3600" b="1" i="1" dirty="0">
                <a:solidFill>
                  <a:srgbClr val="000066"/>
                </a:solidFill>
              </a:rPr>
              <a:t>“Freedom is a Conversation”</a:t>
            </a:r>
          </a:p>
          <a:p>
            <a:pPr marL="0" indent="0">
              <a:buNone/>
            </a:pPr>
            <a:endParaRPr lang="en-US" sz="3600" i="1" dirty="0">
              <a:solidFill>
                <a:srgbClr val="000066"/>
              </a:solidFill>
            </a:endParaRPr>
          </a:p>
          <a:p>
            <a:pPr marL="0" indent="0">
              <a:buNone/>
            </a:pPr>
            <a:r>
              <a:rPr lang="en-US" sz="4000" dirty="0">
                <a:solidFill>
                  <a:srgbClr val="000066"/>
                </a:solidFill>
              </a:rPr>
              <a:t>		</a:t>
            </a:r>
            <a:r>
              <a:rPr lang="en-US" dirty="0">
                <a:solidFill>
                  <a:srgbClr val="000066"/>
                </a:solidFill>
              </a:rPr>
              <a:t>		                    Diane Miller JD</a:t>
            </a:r>
          </a:p>
        </p:txBody>
      </p:sp>
    </p:spTree>
    <p:extLst>
      <p:ext uri="{BB962C8B-B14F-4D97-AF65-F5344CB8AC3E}">
        <p14:creationId xmlns:p14="http://schemas.microsoft.com/office/powerpoint/2010/main" val="26861666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990600"/>
            <a:ext cx="7772400" cy="1614488"/>
          </a:xfrm>
        </p:spPr>
        <p:txBody>
          <a:bodyPr/>
          <a:lstStyle/>
          <a:p>
            <a:pPr algn="ctr"/>
            <a:r>
              <a:rPr lang="en-US" sz="4000" dirty="0">
                <a:solidFill>
                  <a:srgbClr val="FF0000"/>
                </a:solidFill>
              </a:rPr>
              <a:t>National Health Freedom </a:t>
            </a:r>
            <a:r>
              <a:rPr lang="en-US" sz="4000" dirty="0">
                <a:solidFill>
                  <a:srgbClr val="FFFF00"/>
                </a:solidFill>
              </a:rPr>
              <a:t>Coalition </a:t>
            </a:r>
            <a:br>
              <a:rPr lang="en-US" dirty="0">
                <a:solidFill>
                  <a:srgbClr val="FFFF00"/>
                </a:solidFill>
              </a:rPr>
            </a:br>
            <a:r>
              <a:rPr lang="en-US" sz="2800" dirty="0">
                <a:solidFill>
                  <a:srgbClr val="FF0000"/>
                </a:solidFill>
              </a:rPr>
              <a:t>a non-profit </a:t>
            </a:r>
            <a:r>
              <a:rPr lang="en-US" sz="2800" dirty="0">
                <a:solidFill>
                  <a:srgbClr val="FFFF00"/>
                </a:solidFill>
              </a:rPr>
              <a:t>educational</a:t>
            </a:r>
            <a:r>
              <a:rPr lang="en-US" sz="2800" dirty="0">
                <a:solidFill>
                  <a:srgbClr val="FF0000"/>
                </a:solidFill>
              </a:rPr>
              <a:t> organization</a:t>
            </a:r>
            <a:br>
              <a:rPr lang="en-US" sz="2800" dirty="0">
                <a:solidFill>
                  <a:srgbClr val="FF0000"/>
                </a:solidFill>
              </a:rPr>
            </a:br>
            <a:r>
              <a:rPr lang="en-US" sz="2800" dirty="0">
                <a:solidFill>
                  <a:srgbClr val="FF0000"/>
                </a:solidFill>
              </a:rPr>
              <a:t>www.nationalhealthfreedom.org</a:t>
            </a:r>
          </a:p>
        </p:txBody>
      </p:sp>
      <p:sp>
        <p:nvSpPr>
          <p:cNvPr id="3" name="Text Placeholder 2"/>
          <p:cNvSpPr>
            <a:spLocks noGrp="1"/>
          </p:cNvSpPr>
          <p:nvPr>
            <p:ph type="body" idx="1"/>
          </p:nvPr>
        </p:nvSpPr>
        <p:spPr>
          <a:xfrm>
            <a:off x="685800" y="3237182"/>
            <a:ext cx="8001000" cy="2043112"/>
          </a:xfrm>
        </p:spPr>
        <p:txBody>
          <a:bodyPr>
            <a:normAutofit/>
          </a:bodyPr>
          <a:lstStyle/>
          <a:p>
            <a:pPr algn="ctr"/>
            <a:r>
              <a:rPr lang="en-US" sz="4000" b="1" dirty="0">
                <a:solidFill>
                  <a:srgbClr val="FF0000"/>
                </a:solidFill>
                <a:effectLst>
                  <a:outerShdw blurRad="38100" dist="38100" dir="2700000" algn="tl">
                    <a:srgbClr val="000000">
                      <a:alpha val="43137"/>
                    </a:srgbClr>
                  </a:outerShdw>
                </a:effectLst>
                <a:latin typeface="+mj-lt"/>
              </a:rPr>
              <a:t>National Health Freedom </a:t>
            </a:r>
            <a:r>
              <a:rPr lang="en-US" sz="4000" b="1" dirty="0">
                <a:solidFill>
                  <a:srgbClr val="FFFF00"/>
                </a:solidFill>
                <a:effectLst>
                  <a:outerShdw blurRad="38100" dist="38100" dir="2700000" algn="tl">
                    <a:srgbClr val="000000">
                      <a:alpha val="43137"/>
                    </a:srgbClr>
                  </a:outerShdw>
                </a:effectLst>
                <a:latin typeface="+mj-lt"/>
              </a:rPr>
              <a:t>Action</a:t>
            </a:r>
            <a:r>
              <a:rPr lang="en-US" sz="4000" b="1" dirty="0">
                <a:solidFill>
                  <a:srgbClr val="FF0000"/>
                </a:solidFill>
                <a:effectLst>
                  <a:outerShdw blurRad="38100" dist="38100" dir="2700000" algn="tl">
                    <a:srgbClr val="000000">
                      <a:alpha val="43137"/>
                    </a:srgbClr>
                  </a:outerShdw>
                </a:effectLst>
                <a:latin typeface="+mj-lt"/>
              </a:rPr>
              <a:t> </a:t>
            </a:r>
            <a:br>
              <a:rPr lang="en-US" dirty="0">
                <a:solidFill>
                  <a:srgbClr val="FF0000"/>
                </a:solidFill>
              </a:rPr>
            </a:br>
            <a:r>
              <a:rPr lang="en-US" sz="2400" b="1" dirty="0">
                <a:solidFill>
                  <a:srgbClr val="FF0000"/>
                </a:solidFill>
              </a:rPr>
              <a:t>a non-profit </a:t>
            </a:r>
            <a:r>
              <a:rPr lang="en-US" sz="2400" b="1" dirty="0">
                <a:solidFill>
                  <a:srgbClr val="FFFF00"/>
                </a:solidFill>
              </a:rPr>
              <a:t>lobbying </a:t>
            </a:r>
            <a:r>
              <a:rPr lang="en-US" sz="2400" b="1" dirty="0">
                <a:solidFill>
                  <a:srgbClr val="FF0000"/>
                </a:solidFill>
              </a:rPr>
              <a:t>organization</a:t>
            </a:r>
          </a:p>
          <a:p>
            <a:pPr algn="ctr"/>
            <a:r>
              <a:rPr lang="en-US" sz="2400" b="1" dirty="0">
                <a:solidFill>
                  <a:srgbClr val="FF0000"/>
                </a:solidFill>
              </a:rPr>
              <a:t>www.nationalhealthfreedomaction.org</a:t>
            </a:r>
            <a:endParaRPr lang="en-US" b="1" dirty="0"/>
          </a:p>
        </p:txBody>
      </p:sp>
    </p:spTree>
    <p:extLst>
      <p:ext uri="{BB962C8B-B14F-4D97-AF65-F5344CB8AC3E}">
        <p14:creationId xmlns:p14="http://schemas.microsoft.com/office/powerpoint/2010/main" val="2482040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8A1F7A1-FF88-4357-A4FE-8861E1677BB4}"/>
              </a:ext>
            </a:extLst>
          </p:cNvPr>
          <p:cNvSpPr>
            <a:spLocks noGrp="1" noChangeArrowheads="1"/>
          </p:cNvSpPr>
          <p:nvPr>
            <p:ph type="title"/>
          </p:nvPr>
        </p:nvSpPr>
        <p:spPr>
          <a:xfrm>
            <a:off x="1295400" y="609600"/>
            <a:ext cx="7010400" cy="1066800"/>
          </a:xfrm>
        </p:spPr>
        <p:txBody>
          <a:bodyPr/>
          <a:lstStyle/>
          <a:p>
            <a:r>
              <a:rPr lang="en-US" altLang="en-US" sz="2400" b="1" dirty="0">
                <a:solidFill>
                  <a:srgbClr val="C00000"/>
                </a:solidFill>
                <a:effectLst>
                  <a:outerShdw blurRad="38100" dist="38100" dir="2700000" algn="tl">
                    <a:srgbClr val="000000">
                      <a:alpha val="43137"/>
                    </a:srgbClr>
                  </a:outerShdw>
                </a:effectLst>
              </a:rPr>
              <a:t>EXEMPTION:  </a:t>
            </a:r>
            <a:r>
              <a:rPr lang="en-US" altLang="en-US" sz="2400" b="1" dirty="0">
                <a:solidFill>
                  <a:srgbClr val="C00000"/>
                </a:solidFill>
              </a:rPr>
              <a:t>MN 146A Complementary and Alternative Practices </a:t>
            </a:r>
            <a:r>
              <a:rPr lang="en-US" altLang="en-US" sz="2400" b="1" u="sng" dirty="0">
                <a:solidFill>
                  <a:srgbClr val="C00000"/>
                </a:solidFill>
              </a:rPr>
              <a:t>include but are not limited to</a:t>
            </a:r>
            <a:r>
              <a:rPr lang="en-US" altLang="en-US" sz="2400" u="sng" dirty="0">
                <a:solidFill>
                  <a:srgbClr val="C00000"/>
                </a:solidFill>
              </a:rPr>
              <a:t>:</a:t>
            </a:r>
          </a:p>
        </p:txBody>
      </p:sp>
      <p:sp>
        <p:nvSpPr>
          <p:cNvPr id="61443" name="Rectangle 3">
            <a:extLst>
              <a:ext uri="{FF2B5EF4-FFF2-40B4-BE49-F238E27FC236}">
                <a16:creationId xmlns:a16="http://schemas.microsoft.com/office/drawing/2014/main" id="{64E6AA88-0733-4434-A137-E94AF0A636B1}"/>
              </a:ext>
            </a:extLst>
          </p:cNvPr>
          <p:cNvSpPr>
            <a:spLocks noGrp="1" noChangeArrowheads="1"/>
          </p:cNvSpPr>
          <p:nvPr>
            <p:ph type="body" idx="1"/>
          </p:nvPr>
        </p:nvSpPr>
        <p:spPr>
          <a:xfrm>
            <a:off x="457200" y="1977683"/>
            <a:ext cx="8229600" cy="4575517"/>
          </a:xfrm>
        </p:spPr>
        <p:txBody>
          <a:bodyPr/>
          <a:lstStyle/>
          <a:p>
            <a:pPr>
              <a:lnSpc>
                <a:spcPct val="140000"/>
              </a:lnSpc>
              <a:buFontTx/>
              <a:buNone/>
            </a:pPr>
            <a:r>
              <a:rPr lang="en-US" altLang="en-US" sz="1600" dirty="0">
                <a:latin typeface="Courier New" panose="02070309020205020404" pitchFamily="49" charset="0"/>
                <a:cs typeface="Courier New" panose="02070309020205020404" pitchFamily="49" charset="0"/>
              </a:rPr>
              <a:t>  </a:t>
            </a:r>
            <a:r>
              <a:rPr lang="en-US" altLang="en-US" sz="1800" b="1" i="1" dirty="0">
                <a:solidFill>
                  <a:srgbClr val="002060"/>
                </a:solidFill>
                <a:latin typeface="Courier New" panose="02070309020205020404" pitchFamily="49" charset="0"/>
                <a:cs typeface="Courier New" panose="02070309020205020404" pitchFamily="49" charset="0"/>
              </a:rPr>
              <a:t>(</a:t>
            </a:r>
            <a:r>
              <a:rPr lang="en-US" altLang="en-US" sz="1800" b="1" i="1" dirty="0">
                <a:solidFill>
                  <a:srgbClr val="002060"/>
                </a:solidFill>
                <a:cs typeface="Courier New" panose="02070309020205020404" pitchFamily="49" charset="0"/>
              </a:rPr>
              <a:t>1) acupressure; (2) anthroposophy; (3) aroma therapy; (4) ayurveda; (5) cranial sacral therapy; (6) culturally traditional healing practices; (7) detoxification  practices and therapies; (8) energetic healing; (9)polarity  therapy; (10) folk practices; (11) healing practices utilizing  food, food supplements, nutrients, and the physical forces of  heat, cold, water, touch, and light; (12) Gerson therapy and  colostrum therapy; (13) healing touch; (14) </a:t>
            </a:r>
            <a:r>
              <a:rPr lang="en-US" altLang="en-US" sz="1800" b="1" i="1" dirty="0">
                <a:solidFill>
                  <a:srgbClr val="FF0000"/>
                </a:solidFill>
                <a:cs typeface="Courier New" panose="02070309020205020404" pitchFamily="49" charset="0"/>
              </a:rPr>
              <a:t>herbology or herbalism</a:t>
            </a:r>
            <a:r>
              <a:rPr lang="en-US" altLang="en-US" sz="1800" b="1" i="1" dirty="0">
                <a:solidFill>
                  <a:srgbClr val="002060"/>
                </a:solidFill>
                <a:cs typeface="Courier New" panose="02070309020205020404" pitchFamily="49" charset="0"/>
              </a:rPr>
              <a:t>; (15) homeopathy; (16) nondiagnostic iridology; (17) body work, massage, and massage therapy; (18) meditation; (19)  mind-body healing practices; (20) naturopathy; (21) noninvasive  instrumentalities; and (22) traditional Oriental practices, such  as Qi Gong energy healing. </a:t>
            </a:r>
          </a:p>
          <a:p>
            <a:pPr>
              <a:lnSpc>
                <a:spcPct val="140000"/>
              </a:lnSpc>
            </a:pPr>
            <a:endParaRPr lang="en-US" altLang="en-US" sz="1800" b="1" dirty="0">
              <a:solidFill>
                <a:srgbClr val="00009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685800" y="903689"/>
            <a:ext cx="7772400" cy="1522988"/>
          </a:xfrm>
        </p:spPr>
        <p:txBody>
          <a:bodyPr>
            <a:noAutofit/>
          </a:bodyPr>
          <a:lstStyle/>
          <a:p>
            <a:pPr algn="ctr" eaLnBrk="1" hangingPunct="1">
              <a:defRPr/>
            </a:pPr>
            <a:r>
              <a:rPr lang="en-US" sz="4800" b="1" dirty="0">
                <a:solidFill>
                  <a:srgbClr val="CC0000"/>
                </a:solidFill>
                <a:effectLst>
                  <a:outerShdw blurRad="38100" dist="38100" dir="2700000" algn="tl">
                    <a:srgbClr val="000000">
                      <a:alpha val="43137"/>
                    </a:srgbClr>
                  </a:outerShdw>
                </a:effectLst>
              </a:rPr>
              <a:t>State of Washington</a:t>
            </a:r>
            <a:br>
              <a:rPr lang="en-US" sz="4800" b="1" dirty="0">
                <a:solidFill>
                  <a:srgbClr val="CC0000"/>
                </a:solidFill>
                <a:effectLst>
                  <a:outerShdw blurRad="38100" dist="38100" dir="2700000" algn="tl">
                    <a:srgbClr val="000000">
                      <a:alpha val="43137"/>
                    </a:srgbClr>
                  </a:outerShdw>
                </a:effectLst>
              </a:rPr>
            </a:br>
            <a:r>
              <a:rPr lang="en-US" sz="4800" b="1" dirty="0">
                <a:solidFill>
                  <a:srgbClr val="CC0000"/>
                </a:solidFill>
                <a:effectLst>
                  <a:outerShdw blurRad="38100" dist="38100" dir="2700000" algn="tl">
                    <a:srgbClr val="000000">
                      <a:alpha val="43137"/>
                    </a:srgbClr>
                  </a:outerShdw>
                </a:effectLst>
              </a:rPr>
              <a:t>Practice of Medicine Defined</a:t>
            </a:r>
            <a:endParaRPr lang="en-US" sz="4800" dirty="0"/>
          </a:p>
        </p:txBody>
      </p:sp>
      <p:sp>
        <p:nvSpPr>
          <p:cNvPr id="93187" name="Rectangle 3"/>
          <p:cNvSpPr>
            <a:spLocks noGrp="1" noChangeArrowheads="1"/>
          </p:cNvSpPr>
          <p:nvPr>
            <p:ph idx="1"/>
          </p:nvPr>
        </p:nvSpPr>
        <p:spPr>
          <a:xfrm>
            <a:off x="685800" y="3276600"/>
            <a:ext cx="7772400" cy="2819400"/>
          </a:xfrm>
        </p:spPr>
        <p:txBody>
          <a:bodyPr/>
          <a:lstStyle/>
          <a:p>
            <a:pPr eaLnBrk="1" hangingPunct="1">
              <a:buFontTx/>
              <a:buNone/>
            </a:pPr>
            <a:r>
              <a:rPr lang="en-US" sz="4000" b="1" dirty="0">
                <a:cs typeface="Times New Roman" pitchFamily="18" charset="0"/>
              </a:rPr>
              <a:t>  </a:t>
            </a:r>
            <a:endParaRPr lang="en-US" sz="1800" b="1" dirty="0">
              <a:cs typeface="Times New Roman" pitchFamily="18" charset="0"/>
            </a:endParaRPr>
          </a:p>
        </p:txBody>
      </p:sp>
      <p:sp>
        <p:nvSpPr>
          <p:cNvPr id="861188" name="Rectangle 4"/>
          <p:cNvSpPr>
            <a:spLocks noChangeArrowheads="1"/>
          </p:cNvSpPr>
          <p:nvPr/>
        </p:nvSpPr>
        <p:spPr bwMode="auto">
          <a:xfrm>
            <a:off x="838199" y="2819400"/>
            <a:ext cx="7620001" cy="3046988"/>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n-US" sz="2800" b="1" i="1" dirty="0">
                <a:solidFill>
                  <a:srgbClr val="002060"/>
                </a:solidFill>
                <a:cs typeface="Times New Roman" pitchFamily="18" charset="0"/>
              </a:rPr>
              <a:t>“…(1)  Offers or undertakes to diagnose, cure, advise, or prescribe for any human disease, ailment, injury, infirmity, deformity, pain or other condition, physical or mental, </a:t>
            </a:r>
            <a:r>
              <a:rPr lang="en-US" sz="2800" b="1" i="1" dirty="0">
                <a:solidFill>
                  <a:srgbClr val="C00000"/>
                </a:solidFill>
                <a:cs typeface="Times New Roman" pitchFamily="18" charset="0"/>
              </a:rPr>
              <a:t>real or imaginary,</a:t>
            </a:r>
            <a:r>
              <a:rPr lang="en-US" sz="2800" b="1" i="1" dirty="0">
                <a:solidFill>
                  <a:srgbClr val="002060"/>
                </a:solidFill>
                <a:cs typeface="Times New Roman" pitchFamily="18" charset="0"/>
              </a:rPr>
              <a:t> by any means or instrumentality;…”</a:t>
            </a:r>
            <a:r>
              <a:rPr lang="en-US" sz="2400" b="1" i="1" dirty="0">
                <a:solidFill>
                  <a:srgbClr val="002060"/>
                </a:solidFill>
                <a:cs typeface="Times New Roman" pitchFamily="18" charset="0"/>
              </a:rPr>
              <a:t>   		</a:t>
            </a:r>
            <a:r>
              <a:rPr lang="en-US" sz="2000" b="1" dirty="0">
                <a:solidFill>
                  <a:srgbClr val="006600"/>
                </a:solidFill>
                <a:cs typeface="Times New Roman" pitchFamily="18" charset="0"/>
              </a:rPr>
              <a:t>	</a:t>
            </a:r>
            <a:r>
              <a:rPr lang="en-US" sz="1200" b="1" dirty="0">
                <a:solidFill>
                  <a:srgbClr val="006600"/>
                </a:solidFill>
                <a:cs typeface="Times New Roman" pitchFamily="18" charset="0"/>
              </a:rPr>
              <a:t>															</a:t>
            </a:r>
            <a:r>
              <a:rPr lang="en-US" sz="1200" b="1" dirty="0">
                <a:solidFill>
                  <a:srgbClr val="002060"/>
                </a:solidFill>
                <a:cs typeface="Times New Roman" pitchFamily="18" charset="0"/>
              </a:rPr>
              <a:t>Washington RCW 18.71.011</a:t>
            </a:r>
          </a:p>
        </p:txBody>
      </p:sp>
    </p:spTree>
    <p:extLst>
      <p:ext uri="{BB962C8B-B14F-4D97-AF65-F5344CB8AC3E}">
        <p14:creationId xmlns:p14="http://schemas.microsoft.com/office/powerpoint/2010/main" val="2369506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3565</TotalTime>
  <Words>4421</Words>
  <Application>Microsoft Office PowerPoint</Application>
  <PresentationFormat>On-screen Show (4:3)</PresentationFormat>
  <Paragraphs>461</Paragraphs>
  <Slides>78</Slides>
  <Notes>47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78</vt:i4>
      </vt:variant>
    </vt:vector>
  </HeadingPairs>
  <TitlesOfParts>
    <vt:vector size="87" baseType="lpstr">
      <vt:lpstr>Albertus Extra Bold</vt:lpstr>
      <vt:lpstr>Calibri</vt:lpstr>
      <vt:lpstr>Constantia</vt:lpstr>
      <vt:lpstr>Courier New</vt:lpstr>
      <vt:lpstr>Times New Roman</vt:lpstr>
      <vt:lpstr>Trebuchet MS</vt:lpstr>
      <vt:lpstr>Wingdings 2</vt:lpstr>
      <vt:lpstr>Flow</vt:lpstr>
      <vt:lpstr>4_Flow</vt:lpstr>
      <vt:lpstr>How Health Freedom Concepts and Current Policies Impact Herbalism</vt:lpstr>
      <vt:lpstr>Freedom to Heal</vt:lpstr>
      <vt:lpstr>Law - The Voice of</vt:lpstr>
      <vt:lpstr>PowerPoint Presentation</vt:lpstr>
      <vt:lpstr>State Law - Practice Are you helping someone with a health problem?</vt:lpstr>
      <vt:lpstr>State Law - Practicing</vt:lpstr>
      <vt:lpstr>State of Minnesota Practice of Medicine Defined</vt:lpstr>
      <vt:lpstr>EXEMPTION:  MN 146A Complementary and Alternative Practices include but are not limited to:</vt:lpstr>
      <vt:lpstr>State of Washington Practice of Medicine Defined</vt:lpstr>
      <vt:lpstr>State of Maine Practice of Medicine Defined</vt:lpstr>
      <vt:lpstr>State of Wisconsin Practice of Medicine Defined</vt:lpstr>
      <vt:lpstr>Commonwealth of Massachusetts Practice of Medicine Defined</vt:lpstr>
      <vt:lpstr>State of Maryland Practice of Naturopathic Medicine</vt:lpstr>
      <vt:lpstr>State of Maryland Naturopathic Medicine Felony</vt:lpstr>
      <vt:lpstr>Kansas Healing Arts Not a Natural Right</vt:lpstr>
      <vt:lpstr>Freedom Solutions </vt:lpstr>
      <vt:lpstr>Maine New Law  Exemption  </vt:lpstr>
      <vt:lpstr>Maine New Law  Prohibited Acts  </vt:lpstr>
      <vt:lpstr>Nevada New Law Wellness Services</vt:lpstr>
      <vt:lpstr>New Mexico New Law Complementary and Alternative Health Care Services:</vt:lpstr>
      <vt:lpstr>Massachusetts Bills  Safe Harbor Exemption</vt:lpstr>
      <vt:lpstr>Wisconsin Bills  Safe Harbor Exemption</vt:lpstr>
      <vt:lpstr>PowerPoint Presentation</vt:lpstr>
      <vt:lpstr>PowerPoint Presentation</vt:lpstr>
      <vt:lpstr>PowerPoint Presentation</vt:lpstr>
      <vt:lpstr>State Laws – Police Power to protect health and welfare of citizens</vt:lpstr>
      <vt:lpstr>State Statutes</vt:lpstr>
      <vt:lpstr>Example State Statute</vt:lpstr>
      <vt:lpstr>Model State Emergency Health Powers Acts</vt:lpstr>
      <vt:lpstr>Minnesota’s 2002 Right to Refuse</vt:lpstr>
      <vt:lpstr>California Emergency Law</vt:lpstr>
      <vt:lpstr>PowerPoint Presentation</vt:lpstr>
      <vt:lpstr>How to Pass a Bill  in Your State</vt:lpstr>
      <vt:lpstr>PowerPoint Presentation</vt:lpstr>
      <vt:lpstr>2021 Safe Harbor  Health Freedom States!</vt:lpstr>
      <vt:lpstr>PowerPoint Presentation</vt:lpstr>
      <vt:lpstr>Wisconsin Leaders at the Capitol</vt:lpstr>
      <vt:lpstr>Massachusetts Leaders at the Capitol</vt:lpstr>
      <vt:lpstr>Safe Harbor Maine  Leaders at the Capitol</vt:lpstr>
      <vt:lpstr>   Nevada’s Collaboration with Lobbyist</vt:lpstr>
      <vt:lpstr>State Health Freedom Groups  Working on Many Issues</vt:lpstr>
      <vt:lpstr>PowerPoint Presentation</vt:lpstr>
      <vt:lpstr>Federal Issues</vt:lpstr>
      <vt:lpstr>FDA Definition of Drug</vt:lpstr>
      <vt:lpstr>1994  Drug Definition Revised</vt:lpstr>
      <vt:lpstr>Food  Includes Dietary Supplements</vt:lpstr>
      <vt:lpstr>Dietary Supplements  Include HERBS</vt:lpstr>
      <vt:lpstr>U.S. Dietary Supplements </vt:lpstr>
      <vt:lpstr>Homeopathic Remedies </vt:lpstr>
      <vt:lpstr>FDA Definition of Drug</vt:lpstr>
      <vt:lpstr>Homeopathic Remedies Unapproved Drugs </vt:lpstr>
      <vt:lpstr>Homeopathic Remedies </vt:lpstr>
      <vt:lpstr>Homeopathic Remedies </vt:lpstr>
      <vt:lpstr>Homeopathic Remedies </vt:lpstr>
      <vt:lpstr>Homeopathic Remedies </vt:lpstr>
      <vt:lpstr>Homeopathic Remedies </vt:lpstr>
      <vt:lpstr> WHO is representing YOU?</vt:lpstr>
      <vt:lpstr>PowerPoint Presentation</vt:lpstr>
      <vt:lpstr>     National Health Freedom Coalition  a non-profit educational organization</vt:lpstr>
      <vt:lpstr>U.S. Health Freedom Congress</vt:lpstr>
      <vt:lpstr>PowerPoint Presentation</vt:lpstr>
      <vt:lpstr>Principles of Health Freedom</vt:lpstr>
      <vt:lpstr>Principle  #1  The fundamental right of self-determination of individuals, to be let alone to survive on their own terms and in their own manner.</vt:lpstr>
      <vt:lpstr>Principle  #2  The freedom to perceive and to act as one wishes to secure health and survival.</vt:lpstr>
      <vt:lpstr>Principle #3  The freedom to access who and what one needs or prefers for ones health and survival.</vt:lpstr>
      <vt:lpstr>Principle #4  The responsibility to do no harm.</vt:lpstr>
      <vt:lpstr>Principle #5  The responsibility to respectfully tolerate diverse options in health, healing, and survival choices.</vt:lpstr>
      <vt:lpstr>Principle #6  The duty of corporations and institutions to be trustworthy entities upholding health freedom rights and liberties of members of the human family, and abiding by health freedom responsibilities.</vt:lpstr>
      <vt:lpstr>Principle #7  And in light of the special legal nature of corporate entities and their systemic impact on the human family, the duty to:</vt:lpstr>
      <vt:lpstr>#7-1  -honor and preserve the sovereign nature of individuals, the sovereignty of the United States; and avoid any negative impact on the sovereignty of other nation states;</vt:lpstr>
      <vt:lpstr>#7-2  -honor and preserve American financial and cultural diversity and multicultural systems, and avoid negative financial or cultural impacts on other nation states;</vt:lpstr>
      <vt:lpstr>#7-3  -avoid creating or being monopolies, and avoid the use of large monopolistic ownership of resources to dominate cultures, public policies, regulations and laws;</vt:lpstr>
      <vt:lpstr> #7-4  -avoid dominant control of natural resources, avoid the suppression of access to natural resources, and avoid potentially harmful modification or destruction of natural resources; and</vt:lpstr>
      <vt:lpstr>#7-5  -avoid promotion of products, protocols, policies, regulations, or laws,  that would encourage unlimited dependence on corporations and institutions, or that would discourage, prohibit, or otherwise negatively impact the ability or  will of humans and local human communities to survive and prosper without the corporation of institution. </vt:lpstr>
      <vt:lpstr>  Principle #8</vt:lpstr>
      <vt:lpstr>BE AN AGENT OF CHANGE</vt:lpstr>
      <vt:lpstr>Essence of True Freedom</vt:lpstr>
      <vt:lpstr>National Health Freedom Coalition  a non-profit educational organization www.nationalhealthfreedom.org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Homeopathic Conference Ireland</dc:title>
  <dc:creator>Diane M</dc:creator>
  <cp:lastModifiedBy>Judy Buroker</cp:lastModifiedBy>
  <cp:revision>86</cp:revision>
  <dcterms:created xsi:type="dcterms:W3CDTF">2015-02-11T21:28:57Z</dcterms:created>
  <dcterms:modified xsi:type="dcterms:W3CDTF">2024-05-09T02:23:18Z</dcterms:modified>
</cp:coreProperties>
</file>