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Lst>
  <p:notesMasterIdLst>
    <p:notesMasterId r:id="rId96"/>
  </p:notesMasterIdLst>
  <p:sldIdLst>
    <p:sldId id="256" r:id="rId3"/>
    <p:sldId id="349" r:id="rId4"/>
    <p:sldId id="258" r:id="rId5"/>
    <p:sldId id="263" r:id="rId6"/>
    <p:sldId id="369" r:id="rId7"/>
    <p:sldId id="265" r:id="rId8"/>
    <p:sldId id="268" r:id="rId9"/>
    <p:sldId id="357" r:id="rId10"/>
    <p:sldId id="362" r:id="rId11"/>
    <p:sldId id="364" r:id="rId12"/>
    <p:sldId id="309" r:id="rId13"/>
    <p:sldId id="310" r:id="rId14"/>
    <p:sldId id="302" r:id="rId15"/>
    <p:sldId id="388" r:id="rId16"/>
    <p:sldId id="401" r:id="rId17"/>
    <p:sldId id="296" r:id="rId18"/>
    <p:sldId id="359" r:id="rId19"/>
    <p:sldId id="306" r:id="rId20"/>
    <p:sldId id="427" r:id="rId21"/>
    <p:sldId id="353" r:id="rId22"/>
    <p:sldId id="300" r:id="rId23"/>
    <p:sldId id="365" r:id="rId24"/>
    <p:sldId id="390" r:id="rId25"/>
    <p:sldId id="389" r:id="rId26"/>
    <p:sldId id="372" r:id="rId27"/>
    <p:sldId id="428" r:id="rId28"/>
    <p:sldId id="429" r:id="rId29"/>
    <p:sldId id="367" r:id="rId30"/>
    <p:sldId id="319" r:id="rId31"/>
    <p:sldId id="430" r:id="rId32"/>
    <p:sldId id="417" r:id="rId33"/>
    <p:sldId id="421" r:id="rId34"/>
    <p:sldId id="422" r:id="rId35"/>
    <p:sldId id="432" r:id="rId36"/>
    <p:sldId id="402" r:id="rId37"/>
    <p:sldId id="405" r:id="rId38"/>
    <p:sldId id="414" r:id="rId39"/>
    <p:sldId id="403" r:id="rId40"/>
    <p:sldId id="433" r:id="rId41"/>
    <p:sldId id="404" r:id="rId42"/>
    <p:sldId id="411" r:id="rId43"/>
    <p:sldId id="434" r:id="rId44"/>
    <p:sldId id="406" r:id="rId45"/>
    <p:sldId id="407" r:id="rId46"/>
    <p:sldId id="435" r:id="rId47"/>
    <p:sldId id="459" r:id="rId48"/>
    <p:sldId id="460" r:id="rId49"/>
    <p:sldId id="441" r:id="rId50"/>
    <p:sldId id="450" r:id="rId51"/>
    <p:sldId id="408" r:id="rId52"/>
    <p:sldId id="409" r:id="rId53"/>
    <p:sldId id="442" r:id="rId54"/>
    <p:sldId id="443" r:id="rId55"/>
    <p:sldId id="444" r:id="rId56"/>
    <p:sldId id="445" r:id="rId57"/>
    <p:sldId id="461" r:id="rId58"/>
    <p:sldId id="454" r:id="rId59"/>
    <p:sldId id="455" r:id="rId60"/>
    <p:sldId id="456" r:id="rId61"/>
    <p:sldId id="457" r:id="rId62"/>
    <p:sldId id="462" r:id="rId63"/>
    <p:sldId id="463" r:id="rId64"/>
    <p:sldId id="464" r:id="rId65"/>
    <p:sldId id="465" r:id="rId66"/>
    <p:sldId id="466" r:id="rId67"/>
    <p:sldId id="467" r:id="rId68"/>
    <p:sldId id="413" r:id="rId69"/>
    <p:sldId id="458" r:id="rId70"/>
    <p:sldId id="415" r:id="rId71"/>
    <p:sldId id="412" r:id="rId72"/>
    <p:sldId id="329" r:id="rId73"/>
    <p:sldId id="348" r:id="rId74"/>
    <p:sldId id="469" r:id="rId75"/>
    <p:sldId id="468" r:id="rId76"/>
    <p:sldId id="284" r:id="rId77"/>
    <p:sldId id="332" r:id="rId78"/>
    <p:sldId id="281" r:id="rId79"/>
    <p:sldId id="374" r:id="rId80"/>
    <p:sldId id="375" r:id="rId81"/>
    <p:sldId id="376" r:id="rId82"/>
    <p:sldId id="377" r:id="rId83"/>
    <p:sldId id="378" r:id="rId84"/>
    <p:sldId id="379" r:id="rId85"/>
    <p:sldId id="380" r:id="rId86"/>
    <p:sldId id="381" r:id="rId87"/>
    <p:sldId id="382" r:id="rId88"/>
    <p:sldId id="383" r:id="rId89"/>
    <p:sldId id="384" r:id="rId90"/>
    <p:sldId id="385" r:id="rId91"/>
    <p:sldId id="386" r:id="rId92"/>
    <p:sldId id="347" r:id="rId93"/>
    <p:sldId id="354" r:id="rId94"/>
    <p:sldId id="396"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99"/>
    <a:srgbClr val="CC0000"/>
    <a:srgbClr val="33CC33"/>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1810" y="77"/>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57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A698F-E566-4B67-A652-C58E24BD1E8B}" type="datetimeFigureOut">
              <a:rPr lang="en-US" smtClean="0"/>
              <a:t>5/26/2024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279ED-4670-4D15-BCE7-B72E32742A54}" type="slidenum">
              <a:rPr lang="en-US" smtClean="0"/>
              <a:t>‹#›</a:t>
            </a:fld>
            <a:endParaRPr lang="en-US" dirty="0"/>
          </a:p>
        </p:txBody>
      </p:sp>
    </p:spTree>
    <p:extLst>
      <p:ext uri="{BB962C8B-B14F-4D97-AF65-F5344CB8AC3E}">
        <p14:creationId xmlns:p14="http://schemas.microsoft.com/office/powerpoint/2010/main" val="853371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2003169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19</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2867953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20</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863919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21</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22</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2554700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A63635-A02B-4205-AF79-223F05048115}"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1660634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26</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984695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A32B4A-893F-4972-901C-0B341DFEE0A8}" type="slidenum">
              <a:rPr lang="en-US" sz="1200">
                <a:solidFill>
                  <a:srgbClr val="000000"/>
                </a:solidFill>
              </a:rPr>
              <a:pPr eaLnBrk="1" hangingPunct="1"/>
              <a:t>27</a:t>
            </a:fld>
            <a:endParaRPr lang="en-US" sz="1200" dirty="0">
              <a:solidFill>
                <a:srgbClr val="000000"/>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3D39A3-B918-41C3-94BE-768106AF4FDF}" type="slidenum">
              <a:rPr lang="en-US" sz="1200">
                <a:solidFill>
                  <a:srgbClr val="000000"/>
                </a:solidFill>
              </a:rPr>
              <a:pPr eaLnBrk="1" hangingPunct="1"/>
              <a:t>28</a:t>
            </a:fld>
            <a:endParaRPr lang="en-US" sz="1200" dirty="0">
              <a:solidFill>
                <a:srgbClr val="000000"/>
              </a:solidFill>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867789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09712162-F26A-4499-8A94-B8C9B862A461}" type="slidenum">
              <a:rPr kumimoji="0" lang="en-US" sz="1200" b="0" i="0" u="none" strike="noStrike" kern="0" cap="none" spc="0" normalizeH="0" baseline="0" noProof="0">
                <a:ln>
                  <a:noFill/>
                </a:ln>
                <a:solidFill>
                  <a:srgbClr val="000000"/>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200" b="0" i="0" u="none" strike="noStrike" kern="0" cap="none" spc="0" normalizeH="0" baseline="0" noProof="0" dirty="0">
              <a:ln>
                <a:noFill/>
              </a:ln>
              <a:solidFill>
                <a:srgbClr val="000000"/>
              </a:solidFill>
              <a:effectLst/>
              <a:uLnTx/>
              <a:uFillTx/>
              <a:latin typeface="Times New Roman" pitchFamily="18"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710778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34</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200316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7</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35</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1812470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36</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3912266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37</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3042752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38</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3266112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40</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3023035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69</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971431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70</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009690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CB3F6A6-FABC-4502-9516-18299173F215}" type="slidenum">
              <a:rPr lang="en-US" sz="1200">
                <a:solidFill>
                  <a:srgbClr val="000000"/>
                </a:solidFill>
              </a:rPr>
              <a:pPr eaLnBrk="1" hangingPunct="1"/>
              <a:t>75</a:t>
            </a:fld>
            <a:endParaRPr lang="en-US" sz="1200" dirty="0">
              <a:solidFill>
                <a:srgbClr val="000000"/>
              </a:solidFill>
            </a:endParaRPr>
          </a:p>
        </p:txBody>
      </p:sp>
      <p:sp>
        <p:nvSpPr>
          <p:cNvPr id="215043" name="Rectangle 2"/>
          <p:cNvSpPr>
            <a:spLocks noGrp="1" noRot="1" noChangeAspect="1" noChangeArrowheads="1" noTextEdit="1"/>
          </p:cNvSpPr>
          <p:nvPr>
            <p:ph type="sldImg"/>
          </p:nvPr>
        </p:nvSpPr>
        <p:spPr>
          <a:xfrm>
            <a:off x="1135063" y="687388"/>
            <a:ext cx="4586287" cy="3440112"/>
          </a:xfrm>
          <a:ln/>
        </p:spPr>
      </p:sp>
      <p:sp>
        <p:nvSpPr>
          <p:cNvPr id="215044"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190BB996-1FEF-4448-98E1-E105D2647408}"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76</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xfrm>
            <a:off x="1135063" y="687388"/>
            <a:ext cx="4586287" cy="3440112"/>
          </a:xfrm>
          <a:ln/>
        </p:spPr>
      </p:sp>
      <p:sp>
        <p:nvSpPr>
          <p:cNvPr id="15155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83715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C05678FC-6AD5-40FA-B8E4-733A48F000A0}"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78</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55651" name="Rectangle 2"/>
          <p:cNvSpPr>
            <a:spLocks noGrp="1" noRot="1" noChangeAspect="1" noChangeArrowheads="1" noTextEdit="1"/>
          </p:cNvSpPr>
          <p:nvPr>
            <p:ph type="sldImg"/>
          </p:nvPr>
        </p:nvSpPr>
        <p:spPr>
          <a:xfrm>
            <a:off x="1135063" y="687388"/>
            <a:ext cx="4586287" cy="3440112"/>
          </a:xfrm>
          <a:ln/>
        </p:spPr>
      </p:sp>
      <p:sp>
        <p:nvSpPr>
          <p:cNvPr id="155652"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09969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8</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1554261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0F2685D8-FA95-4BD6-8033-669B9E910458}"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79</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57699" name="Rectangle 2"/>
          <p:cNvSpPr>
            <a:spLocks noGrp="1" noRot="1" noChangeAspect="1" noChangeArrowheads="1" noTextEdit="1"/>
          </p:cNvSpPr>
          <p:nvPr>
            <p:ph type="sldImg"/>
          </p:nvPr>
        </p:nvSpPr>
        <p:spPr>
          <a:xfrm>
            <a:off x="1135063" y="687388"/>
            <a:ext cx="4586287" cy="3440112"/>
          </a:xfrm>
          <a:ln/>
        </p:spPr>
      </p:sp>
      <p:sp>
        <p:nvSpPr>
          <p:cNvPr id="1577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3395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A5C46520-949D-445B-8DF7-C71D892EF95F}"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80</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59747" name="Rectangle 2"/>
          <p:cNvSpPr>
            <a:spLocks noGrp="1" noRot="1" noChangeAspect="1" noChangeArrowheads="1" noTextEdit="1"/>
          </p:cNvSpPr>
          <p:nvPr>
            <p:ph type="sldImg"/>
          </p:nvPr>
        </p:nvSpPr>
        <p:spPr>
          <a:xfrm>
            <a:off x="1135063" y="687388"/>
            <a:ext cx="4586287" cy="3440112"/>
          </a:xfrm>
          <a:ln/>
        </p:spPr>
      </p:sp>
      <p:sp>
        <p:nvSpPr>
          <p:cNvPr id="159748"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92987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3A2E0658-CF32-4A76-8DB5-27AB164D2686}"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81</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1795" name="Rectangle 2"/>
          <p:cNvSpPr>
            <a:spLocks noGrp="1" noRot="1" noChangeAspect="1" noChangeArrowheads="1" noTextEdit="1"/>
          </p:cNvSpPr>
          <p:nvPr>
            <p:ph type="sldImg"/>
          </p:nvPr>
        </p:nvSpPr>
        <p:spPr>
          <a:xfrm>
            <a:off x="1135063" y="687388"/>
            <a:ext cx="4586287" cy="3440112"/>
          </a:xfrm>
          <a:ln/>
        </p:spPr>
      </p:sp>
      <p:sp>
        <p:nvSpPr>
          <p:cNvPr id="16179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86620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1B36B27-1DBC-479C-836F-EED87B82B20A}"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82</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3843" name="Rectangle 2"/>
          <p:cNvSpPr>
            <a:spLocks noGrp="1" noRot="1" noChangeAspect="1" noChangeArrowheads="1" noTextEdit="1"/>
          </p:cNvSpPr>
          <p:nvPr>
            <p:ph type="sldImg"/>
          </p:nvPr>
        </p:nvSpPr>
        <p:spPr>
          <a:xfrm>
            <a:off x="1135063" y="687388"/>
            <a:ext cx="4586287" cy="3440112"/>
          </a:xfrm>
          <a:ln/>
        </p:spPr>
      </p:sp>
      <p:sp>
        <p:nvSpPr>
          <p:cNvPr id="163844"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25589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175D0801-B913-4DFC-B5A9-4EDEACC09FE5}"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83</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5891" name="Rectangle 2"/>
          <p:cNvSpPr>
            <a:spLocks noGrp="1" noRot="1" noChangeAspect="1" noChangeArrowheads="1" noTextEdit="1"/>
          </p:cNvSpPr>
          <p:nvPr>
            <p:ph type="sldImg"/>
          </p:nvPr>
        </p:nvSpPr>
        <p:spPr>
          <a:xfrm>
            <a:off x="1135063" y="687388"/>
            <a:ext cx="4586287" cy="3440112"/>
          </a:xfrm>
          <a:ln/>
        </p:spPr>
      </p:sp>
      <p:sp>
        <p:nvSpPr>
          <p:cNvPr id="165892"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07122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6F0A6EF-36D2-4873-9C28-C63AC5C64940}"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84</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7939" name="Rectangle 2"/>
          <p:cNvSpPr>
            <a:spLocks noGrp="1" noRot="1" noChangeAspect="1" noChangeArrowheads="1" noTextEdit="1"/>
          </p:cNvSpPr>
          <p:nvPr>
            <p:ph type="sldImg"/>
          </p:nvPr>
        </p:nvSpPr>
        <p:spPr>
          <a:xfrm>
            <a:off x="1135063" y="687388"/>
            <a:ext cx="4586287" cy="3440112"/>
          </a:xfrm>
          <a:ln/>
        </p:spPr>
      </p:sp>
      <p:sp>
        <p:nvSpPr>
          <p:cNvPr id="16794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34350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BEF5B1E-D2D8-45C7-8F19-F472483DE0A2}"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85</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9987" name="Rectangle 2"/>
          <p:cNvSpPr>
            <a:spLocks noGrp="1" noRot="1" noChangeAspect="1" noChangeArrowheads="1" noTextEdit="1"/>
          </p:cNvSpPr>
          <p:nvPr>
            <p:ph type="sldImg"/>
          </p:nvPr>
        </p:nvSpPr>
        <p:spPr>
          <a:xfrm>
            <a:off x="1135063" y="687388"/>
            <a:ext cx="4586287" cy="3440112"/>
          </a:xfrm>
          <a:ln/>
        </p:spPr>
      </p:sp>
      <p:sp>
        <p:nvSpPr>
          <p:cNvPr id="169988"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775365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809E0270-DCC4-4DDA-8FF2-2ECFE39CC850}"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86</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72035" name="Rectangle 2"/>
          <p:cNvSpPr>
            <a:spLocks noGrp="1" noRot="1" noChangeAspect="1" noChangeArrowheads="1" noTextEdit="1"/>
          </p:cNvSpPr>
          <p:nvPr>
            <p:ph type="sldImg"/>
          </p:nvPr>
        </p:nvSpPr>
        <p:spPr>
          <a:xfrm>
            <a:off x="1135063" y="687388"/>
            <a:ext cx="4586287" cy="3440112"/>
          </a:xfrm>
          <a:ln/>
        </p:spPr>
      </p:sp>
      <p:sp>
        <p:nvSpPr>
          <p:cNvPr id="17203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040821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FA505952-0F25-44F0-8662-A455CF6CB064}"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87</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74083" name="Rectangle 2"/>
          <p:cNvSpPr>
            <a:spLocks noGrp="1" noRot="1" noChangeAspect="1" noChangeArrowheads="1" noTextEdit="1"/>
          </p:cNvSpPr>
          <p:nvPr>
            <p:ph type="sldImg"/>
          </p:nvPr>
        </p:nvSpPr>
        <p:spPr>
          <a:xfrm>
            <a:off x="1135063" y="687388"/>
            <a:ext cx="4586287" cy="3440112"/>
          </a:xfrm>
          <a:ln/>
        </p:spPr>
      </p:sp>
      <p:sp>
        <p:nvSpPr>
          <p:cNvPr id="174084"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000057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B13BB60D-A8C1-4FB3-94E9-B04CB5F76ED4}"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88</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76131" name="Rectangle 2"/>
          <p:cNvSpPr>
            <a:spLocks noGrp="1" noRot="1" noChangeAspect="1" noChangeArrowheads="1" noTextEdit="1"/>
          </p:cNvSpPr>
          <p:nvPr>
            <p:ph type="sldImg"/>
          </p:nvPr>
        </p:nvSpPr>
        <p:spPr>
          <a:xfrm>
            <a:off x="1135063" y="687388"/>
            <a:ext cx="4586287" cy="3440112"/>
          </a:xfrm>
          <a:ln/>
        </p:spPr>
      </p:sp>
      <p:sp>
        <p:nvSpPr>
          <p:cNvPr id="176132"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85471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9</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39767189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7416D4A-663D-4030-9729-C591F687CBA2}"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89</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78179" name="Rectangle 2"/>
          <p:cNvSpPr>
            <a:spLocks noGrp="1" noRot="1" noChangeAspect="1" noChangeArrowheads="1" noTextEdit="1"/>
          </p:cNvSpPr>
          <p:nvPr>
            <p:ph type="sldImg"/>
          </p:nvPr>
        </p:nvSpPr>
        <p:spPr>
          <a:xfrm>
            <a:off x="1135063" y="687388"/>
            <a:ext cx="4586287" cy="3440112"/>
          </a:xfrm>
          <a:ln/>
        </p:spPr>
      </p:sp>
      <p:sp>
        <p:nvSpPr>
          <p:cNvPr id="17818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61977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DACC5F-ADBF-4BCE-A5FA-F9CA8E8C2F7D}"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90</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80227" name="Rectangle 2"/>
          <p:cNvSpPr>
            <a:spLocks noGrp="1" noRot="1" noChangeAspect="1" noChangeArrowheads="1" noTextEdit="1"/>
          </p:cNvSpPr>
          <p:nvPr>
            <p:ph type="sldImg"/>
          </p:nvPr>
        </p:nvSpPr>
        <p:spPr>
          <a:xfrm>
            <a:off x="1135063" y="687388"/>
            <a:ext cx="4586287" cy="3440112"/>
          </a:xfrm>
          <a:ln/>
        </p:spPr>
      </p:sp>
      <p:sp>
        <p:nvSpPr>
          <p:cNvPr id="180228"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7912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10</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2484797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020717-27BE-426F-BD74-EB0FFC5F649E}" type="slidenum">
              <a:rPr lang="en-US" altLang="en-US" sz="1200">
                <a:solidFill>
                  <a:prstClr val="black"/>
                </a:solidFill>
              </a:rPr>
              <a:pPr eaLnBrk="1" hangingPunct="1"/>
              <a:t>13</a:t>
            </a:fld>
            <a:endParaRPr lang="en-US" altLang="en-US" sz="1200" dirty="0">
              <a:solidFill>
                <a:prstClr val="black"/>
              </a:solidFill>
            </a:endParaRPr>
          </a:p>
        </p:txBody>
      </p:sp>
      <p:sp>
        <p:nvSpPr>
          <p:cNvPr id="192515" name="Rectangle 2"/>
          <p:cNvSpPr>
            <a:spLocks noGrp="1" noRot="1" noChangeAspect="1" noChangeArrowheads="1" noTextEdit="1"/>
          </p:cNvSpPr>
          <p:nvPr>
            <p:ph type="sldImg"/>
          </p:nvPr>
        </p:nvSpPr>
        <p:spPr>
          <a:xfrm>
            <a:off x="1135063" y="687388"/>
            <a:ext cx="4586287" cy="3440112"/>
          </a:xfrm>
          <a:ln/>
        </p:spPr>
      </p:sp>
      <p:sp>
        <p:nvSpPr>
          <p:cNvPr id="19251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14</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3703212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15</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20550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17</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1360578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E5C331D-8AA2-4DEA-8D6F-BE3156D077ED}" type="datetimeFigureOut">
              <a:rPr lang="en-US" smtClean="0"/>
              <a:t>5/26/2024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7A939D0F-C1DB-4F62-93E0-EDF7996F426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E5C331D-8AA2-4DEA-8D6F-BE3156D077ED}" type="datetimeFigureOut">
              <a:rPr lang="en-US" smtClean="0">
                <a:solidFill>
                  <a:srgbClr val="DBF5F9">
                    <a:shade val="90000"/>
                  </a:srgbClr>
                </a:solidFill>
              </a:rPr>
              <a:pPr/>
              <a:t>5/26/2024</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7A939D0F-C1DB-4F62-93E0-EDF7996F426E}"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33694937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solidFill>
                  <a:srgbClr val="04617B">
                    <a:shade val="90000"/>
                  </a:srgbClr>
                </a:solidFill>
              </a:rPr>
              <a:pPr/>
              <a:t>5/26/2024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870799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E5C331D-8AA2-4DEA-8D6F-BE3156D077ED}" type="datetimeFigureOut">
              <a:rPr lang="en-US" smtClean="0">
                <a:solidFill>
                  <a:srgbClr val="DBF5F9">
                    <a:shade val="90000"/>
                  </a:srgbClr>
                </a:solidFill>
              </a:rPr>
              <a:pPr/>
              <a:t>5/26/2024</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7A939D0F-C1DB-4F62-93E0-EDF7996F426E}"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5221670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E5C331D-8AA2-4DEA-8D6F-BE3156D077ED}" type="datetimeFigureOut">
              <a:rPr lang="en-US" smtClean="0">
                <a:solidFill>
                  <a:srgbClr val="04617B">
                    <a:shade val="90000"/>
                  </a:srgbClr>
                </a:solidFill>
              </a:rPr>
              <a:pPr/>
              <a:t>5/26/2024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724874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E5C331D-8AA2-4DEA-8D6F-BE3156D077ED}" type="datetimeFigureOut">
              <a:rPr lang="en-US" smtClean="0">
                <a:solidFill>
                  <a:srgbClr val="04617B">
                    <a:shade val="90000"/>
                  </a:srgbClr>
                </a:solidFill>
              </a:rPr>
              <a:pPr/>
              <a:t>5/26/2024</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986411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E5C331D-8AA2-4DEA-8D6F-BE3156D077ED}" type="datetimeFigureOut">
              <a:rPr lang="en-US" smtClean="0">
                <a:solidFill>
                  <a:srgbClr val="04617B">
                    <a:shade val="90000"/>
                  </a:srgbClr>
                </a:solidFill>
              </a:rPr>
              <a:pPr/>
              <a:t>5/26/2024</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318400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C331D-8AA2-4DEA-8D6F-BE3156D077ED}" type="datetimeFigureOut">
              <a:rPr lang="en-US" smtClean="0">
                <a:solidFill>
                  <a:srgbClr val="04617B">
                    <a:shade val="90000"/>
                  </a:srgbClr>
                </a:solidFill>
              </a:rPr>
              <a:pPr/>
              <a:t>5/26/2024</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507325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E5C331D-8AA2-4DEA-8D6F-BE3156D077ED}" type="datetimeFigureOut">
              <a:rPr lang="en-US" smtClean="0">
                <a:solidFill>
                  <a:srgbClr val="04617B">
                    <a:shade val="90000"/>
                  </a:srgbClr>
                </a:solidFill>
              </a:rPr>
              <a:pPr/>
              <a:t>5/26/2024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052471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E5C331D-8AA2-4DEA-8D6F-BE3156D077ED}" type="datetimeFigureOut">
              <a:rPr lang="en-US" smtClean="0">
                <a:solidFill>
                  <a:srgbClr val="04617B">
                    <a:shade val="90000"/>
                  </a:srgbClr>
                </a:solidFill>
              </a:rPr>
              <a:pPr/>
              <a:t>5/26/2024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693508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solidFill>
                  <a:srgbClr val="04617B">
                    <a:shade val="90000"/>
                  </a:srgbClr>
                </a:solidFill>
              </a:rPr>
              <a:pPr/>
              <a:t>5/26/2024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134129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solidFill>
                  <a:srgbClr val="04617B">
                    <a:shade val="90000"/>
                  </a:srgbClr>
                </a:solidFill>
              </a:rPr>
              <a:pPr/>
              <a:t>5/26/2024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62338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E5C331D-8AA2-4DEA-8D6F-BE3156D077ED}" type="datetimeFigureOut">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39D0F-C1DB-4F62-93E0-EDF7996F426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E5C331D-8AA2-4DEA-8D6F-BE3156D077ED}" type="datetimeFigureOut">
              <a:rPr lang="en-US" smtClean="0"/>
              <a:t>5/26/2024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E5C331D-8AA2-4DEA-8D6F-BE3156D077ED}" type="datetimeFigureOut">
              <a:rPr lang="en-US" smtClean="0"/>
              <a:t>5/26/2024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E5C331D-8AA2-4DEA-8D6F-BE3156D077ED}" type="datetimeFigureOut">
              <a:rPr lang="en-US" smtClean="0"/>
              <a:t>5/26/2024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C331D-8AA2-4DEA-8D6F-BE3156D077ED}" type="datetimeFigureOut">
              <a:rPr lang="en-US" smtClean="0"/>
              <a:t>5/26/2024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E5C331D-8AA2-4DEA-8D6F-BE3156D077ED}" type="datetimeFigureOut">
              <a:rPr lang="en-US" smtClean="0"/>
              <a:t>5/26/2024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E5C331D-8AA2-4DEA-8D6F-BE3156D077ED}" type="datetimeFigureOut">
              <a:rPr lang="en-US" smtClean="0"/>
              <a:t>5/26/2024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7A939D0F-C1DB-4F62-93E0-EDF7996F426E}"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5C331D-8AA2-4DEA-8D6F-BE3156D077ED}" type="datetimeFigureOut">
              <a:rPr lang="en-US" smtClean="0"/>
              <a:t>5/26/2024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939D0F-C1DB-4F62-93E0-EDF7996F426E}"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5C331D-8AA2-4DEA-8D6F-BE3156D077ED}" type="datetimeFigureOut">
              <a:rPr lang="en-US" smtClean="0">
                <a:solidFill>
                  <a:srgbClr val="04617B">
                    <a:shade val="90000"/>
                  </a:srgbClr>
                </a:solidFill>
              </a:rPr>
              <a:pPr/>
              <a:t>5/26/2024</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292005971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nationalhealthfreedomacttion.org/" TargetMode="External"/><Relationship Id="rId2" Type="http://schemas.openxmlformats.org/officeDocument/2006/relationships/hyperlink" Target="mailto:similars@aol.com"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nationalhealthfreedomacttion.org/" TargetMode="External"/><Relationship Id="rId2" Type="http://schemas.openxmlformats.org/officeDocument/2006/relationships/hyperlink" Target="mailto:similars@aol.com"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ocs.legis.wisconsin.gov/document/statutes/448.01(9)(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docs.legis.wisconsin.gov/document/statutes/448.01(2)"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734" y="976532"/>
            <a:ext cx="7851648" cy="1960098"/>
          </a:xfrm>
        </p:spPr>
        <p:txBody>
          <a:bodyPr>
            <a:noAutofit/>
          </a:bodyPr>
          <a:lstStyle/>
          <a:p>
            <a:pPr algn="ctr"/>
            <a:br>
              <a:rPr lang="en-US" sz="5400" dirty="0"/>
            </a:br>
            <a:br>
              <a:rPr lang="en-US" sz="5400" dirty="0"/>
            </a:br>
            <a:r>
              <a:rPr lang="en-US" sz="4800" dirty="0">
                <a:latin typeface="+mn-lt"/>
              </a:rPr>
              <a:t>Shaping Laws to Protect Health and Healing Rights</a:t>
            </a:r>
          </a:p>
        </p:txBody>
      </p:sp>
      <p:sp>
        <p:nvSpPr>
          <p:cNvPr id="3" name="Subtitle 2"/>
          <p:cNvSpPr>
            <a:spLocks noGrp="1"/>
          </p:cNvSpPr>
          <p:nvPr>
            <p:ph type="subTitle" idx="1"/>
          </p:nvPr>
        </p:nvSpPr>
        <p:spPr>
          <a:xfrm>
            <a:off x="609600" y="3429000"/>
            <a:ext cx="7854696" cy="2438400"/>
          </a:xfrm>
        </p:spPr>
        <p:txBody>
          <a:bodyPr>
            <a:normAutofit fontScale="70000" lnSpcReduction="20000"/>
          </a:bodyPr>
          <a:lstStyle/>
          <a:p>
            <a:pPr algn="ctr"/>
            <a:r>
              <a:rPr lang="en-US" sz="5200" b="1" dirty="0">
                <a:solidFill>
                  <a:srgbClr val="C00000"/>
                </a:solidFill>
                <a:effectLst>
                  <a:outerShdw blurRad="38100" dist="38100" dir="2700000" algn="tl">
                    <a:srgbClr val="000000">
                      <a:alpha val="43137"/>
                    </a:srgbClr>
                  </a:outerShdw>
                </a:effectLst>
              </a:rPr>
              <a:t>Trinity Health Freedom Expo</a:t>
            </a:r>
          </a:p>
          <a:p>
            <a:pPr algn="ctr"/>
            <a:r>
              <a:rPr lang="en-US" sz="5200" b="1" dirty="0">
                <a:solidFill>
                  <a:srgbClr val="C00000"/>
                </a:solidFill>
                <a:effectLst>
                  <a:outerShdw blurRad="38100" dist="38100" dir="2700000" algn="tl">
                    <a:srgbClr val="000000">
                      <a:alpha val="43137"/>
                    </a:srgbClr>
                  </a:outerShdw>
                </a:effectLst>
              </a:rPr>
              <a:t>October 15-16, 2022</a:t>
            </a:r>
            <a:br>
              <a:rPr lang="en-US" sz="4700" b="1" dirty="0">
                <a:solidFill>
                  <a:srgbClr val="C00000"/>
                </a:solidFill>
                <a:effectLst>
                  <a:outerShdw blurRad="38100" dist="38100" dir="2700000" algn="tl">
                    <a:srgbClr val="000000">
                      <a:alpha val="43137"/>
                    </a:srgbClr>
                  </a:outerShdw>
                </a:effectLst>
              </a:rPr>
            </a:br>
            <a:br>
              <a:rPr lang="en-US" b="1" dirty="0">
                <a:solidFill>
                  <a:srgbClr val="C00000"/>
                </a:solidFill>
                <a:effectLst>
                  <a:outerShdw blurRad="38100" dist="38100" dir="2700000" algn="tl">
                    <a:srgbClr val="000000">
                      <a:alpha val="43137"/>
                    </a:srgbClr>
                  </a:outerShdw>
                </a:effectLst>
              </a:rPr>
            </a:br>
            <a:endParaRPr lang="en-US" b="1" dirty="0">
              <a:solidFill>
                <a:srgbClr val="C00000"/>
              </a:solidFill>
              <a:effectLst>
                <a:outerShdw blurRad="38100" dist="38100" dir="2700000" algn="tl">
                  <a:srgbClr val="000000">
                    <a:alpha val="43137"/>
                  </a:srgbClr>
                </a:outerShdw>
              </a:effectLst>
            </a:endParaRPr>
          </a:p>
          <a:p>
            <a:r>
              <a:rPr lang="en-US" b="1" dirty="0">
                <a:solidFill>
                  <a:srgbClr val="C00000"/>
                </a:solidFill>
                <a:effectLst>
                  <a:outerShdw blurRad="38100" dist="38100" dir="2700000" algn="tl">
                    <a:srgbClr val="000000">
                      <a:alpha val="43137"/>
                    </a:srgbClr>
                  </a:outerShdw>
                </a:effectLst>
              </a:rPr>
              <a:t>Diane M. Miller JD</a:t>
            </a:r>
            <a:br>
              <a:rPr lang="en-US" b="1" dirty="0">
                <a:solidFill>
                  <a:srgbClr val="C00000"/>
                </a:solidFill>
                <a:effectLst>
                  <a:outerShdw blurRad="38100" dist="38100" dir="2700000" algn="tl">
                    <a:srgbClr val="000000">
                      <a:alpha val="43137"/>
                    </a:srgbClr>
                  </a:outerShdw>
                </a:effectLst>
              </a:rPr>
            </a:br>
            <a:r>
              <a:rPr lang="en-US" b="1" dirty="0">
                <a:solidFill>
                  <a:srgbClr val="C00000"/>
                </a:solidFill>
                <a:effectLst>
                  <a:outerShdw blurRad="38100" dist="38100" dir="2700000" algn="tl">
                    <a:srgbClr val="000000">
                      <a:alpha val="43137"/>
                    </a:srgbClr>
                  </a:outerShdw>
                </a:effectLst>
              </a:rPr>
              <a:t>Director of Law and Public Policy</a:t>
            </a:r>
          </a:p>
          <a:p>
            <a:r>
              <a:rPr lang="en-US" b="1" dirty="0">
                <a:solidFill>
                  <a:srgbClr val="C00000"/>
                </a:solidFill>
                <a:effectLst>
                  <a:outerShdw blurRad="38100" dist="38100" dir="2700000" algn="tl">
                    <a:srgbClr val="000000">
                      <a:alpha val="43137"/>
                    </a:srgbClr>
                  </a:outerShdw>
                </a:effectLst>
              </a:rPr>
              <a:t>National Health Freedom Coalition</a:t>
            </a:r>
          </a:p>
          <a:p>
            <a:endParaRPr lang="en-US" dirty="0"/>
          </a:p>
        </p:txBody>
      </p:sp>
    </p:spTree>
    <p:extLst>
      <p:ext uri="{BB962C8B-B14F-4D97-AF65-F5344CB8AC3E}">
        <p14:creationId xmlns:p14="http://schemas.microsoft.com/office/powerpoint/2010/main" val="1798923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732692" y="838200"/>
            <a:ext cx="7877908" cy="1412414"/>
          </a:xfrm>
        </p:spPr>
        <p:txBody>
          <a:bodyPr>
            <a:normAutofit fontScale="90000"/>
          </a:bodyPr>
          <a:lstStyle/>
          <a:p>
            <a:pPr algn="ctr" eaLnBrk="1" hangingPunct="1">
              <a:defRPr/>
            </a:pPr>
            <a:r>
              <a:rPr lang="en-US" sz="4800" b="1" dirty="0">
                <a:solidFill>
                  <a:srgbClr val="C00000"/>
                </a:solidFill>
                <a:cs typeface="Times New Roman" pitchFamily="18" charset="0"/>
              </a:rPr>
              <a:t>Commonwealth of Massachusetts</a:t>
            </a:r>
            <a:br>
              <a:rPr lang="en-US" sz="4800" b="1" dirty="0">
                <a:solidFill>
                  <a:srgbClr val="C00000"/>
                </a:solidFill>
                <a:cs typeface="Times New Roman" pitchFamily="18" charset="0"/>
              </a:rPr>
            </a:br>
            <a:r>
              <a:rPr lang="en-US" sz="4800" b="1" dirty="0">
                <a:solidFill>
                  <a:srgbClr val="C00000"/>
                </a:solidFill>
                <a:cs typeface="Times New Roman" pitchFamily="18" charset="0"/>
              </a:rPr>
              <a:t>Practice of Medicine Defined</a:t>
            </a:r>
          </a:p>
        </p:txBody>
      </p:sp>
      <p:sp>
        <p:nvSpPr>
          <p:cNvPr id="3" name="Content Placeholder 2">
            <a:extLst>
              <a:ext uri="{FF2B5EF4-FFF2-40B4-BE49-F238E27FC236}">
                <a16:creationId xmlns:a16="http://schemas.microsoft.com/office/drawing/2014/main" id="{DE07DA29-FB72-408B-A06D-C90A9A49E0F8}"/>
              </a:ext>
            </a:extLst>
          </p:cNvPr>
          <p:cNvSpPr>
            <a:spLocks noGrp="1"/>
          </p:cNvSpPr>
          <p:nvPr>
            <p:ph idx="1"/>
          </p:nvPr>
        </p:nvSpPr>
        <p:spPr>
          <a:xfrm>
            <a:off x="732692" y="2514600"/>
            <a:ext cx="7678615" cy="3886200"/>
          </a:xfrm>
        </p:spPr>
        <p:txBody>
          <a:bodyPr>
            <a:normAutofit lnSpcReduction="10000"/>
          </a:bodyPr>
          <a:lstStyle/>
          <a:p>
            <a:pPr marL="0" marR="0">
              <a:spcBef>
                <a:spcPts val="530"/>
              </a:spcBef>
              <a:spcAft>
                <a:spcPts val="0"/>
              </a:spcAft>
            </a:pPr>
            <a:r>
              <a:rPr lang="en-US" sz="2300" b="1" i="1" kern="1200" dirty="0">
                <a:solidFill>
                  <a:srgbClr val="002060"/>
                </a:solidFill>
                <a:effectLst/>
                <a:latin typeface="Constantia" panose="02030602050306030303" pitchFamily="18" charset="0"/>
                <a:ea typeface="+mn-ea"/>
                <a:cs typeface="+mn-cs"/>
              </a:rPr>
              <a:t>“…The purpose or reasonably foreseeable effect of which is </a:t>
            </a:r>
            <a:r>
              <a:rPr lang="en-US" sz="2300" b="1" i="1" kern="1200" dirty="0">
                <a:solidFill>
                  <a:srgbClr val="C00000"/>
                </a:solidFill>
                <a:effectLst/>
                <a:latin typeface="Constantia" panose="02030602050306030303" pitchFamily="18" charset="0"/>
                <a:ea typeface="+mn-ea"/>
                <a:cs typeface="+mn-cs"/>
              </a:rPr>
              <a:t>to encourage the reliance of another person upon an individual's knowledge or skill </a:t>
            </a:r>
            <a:r>
              <a:rPr lang="en-US" sz="2300" b="1" i="1" kern="1200" dirty="0">
                <a:solidFill>
                  <a:srgbClr val="002060"/>
                </a:solidFill>
                <a:effectLst/>
                <a:latin typeface="Constantia" panose="02030602050306030303" pitchFamily="18" charset="0"/>
                <a:ea typeface="+mn-ea"/>
                <a:cs typeface="+mn-cs"/>
              </a:rPr>
              <a:t>in the maintenance of human health by the prevention, alleviation, or cure of disease, and involving or reasonably thought to involve an assumption of responsibility for the other person's physical or mental well being:  diagnosis, treatment, use of instruments or other devices, or the prescribing, administering, dispensing or distributing of drugs for the relief of diseases or adverse physical or mental conditions.” </a:t>
            </a:r>
            <a:r>
              <a:rPr lang="en-US" sz="2300" b="1" i="1" dirty="0">
                <a:solidFill>
                  <a:srgbClr val="002060"/>
                </a:solidFill>
              </a:rPr>
              <a:t>							CMR 243</a:t>
            </a:r>
          </a:p>
          <a:p>
            <a:endParaRPr lang="en-US" dirty="0"/>
          </a:p>
        </p:txBody>
      </p:sp>
    </p:spTree>
    <p:extLst>
      <p:ext uri="{BB962C8B-B14F-4D97-AF65-F5344CB8AC3E}">
        <p14:creationId xmlns:p14="http://schemas.microsoft.com/office/powerpoint/2010/main" val="52472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1676400"/>
          </a:xfrm>
          <a:noFill/>
        </p:spPr>
        <p:txBody>
          <a:bodyPr>
            <a:normAutofit fontScale="90000"/>
          </a:bodyPr>
          <a:lstStyle/>
          <a:p>
            <a:pPr algn="ctr"/>
            <a:r>
              <a:rPr lang="en-US" b="1" dirty="0">
                <a:solidFill>
                  <a:srgbClr val="C00000"/>
                </a:solidFill>
              </a:rPr>
              <a:t>State of Maryland</a:t>
            </a:r>
            <a:br>
              <a:rPr lang="en-US" b="1" dirty="0">
                <a:solidFill>
                  <a:srgbClr val="C00000"/>
                </a:solidFill>
              </a:rPr>
            </a:br>
            <a:r>
              <a:rPr lang="en-US" b="1" dirty="0">
                <a:solidFill>
                  <a:srgbClr val="C00000"/>
                </a:solidFill>
              </a:rPr>
              <a:t>Practice of Naturopathic Medicine</a:t>
            </a:r>
          </a:p>
        </p:txBody>
      </p:sp>
      <p:sp>
        <p:nvSpPr>
          <p:cNvPr id="4" name="Rectangle 3">
            <a:extLst>
              <a:ext uri="{FF2B5EF4-FFF2-40B4-BE49-F238E27FC236}">
                <a16:creationId xmlns:a16="http://schemas.microsoft.com/office/drawing/2014/main" id="{48908279-C1D9-491C-BE96-FAD85E3E901B}"/>
              </a:ext>
            </a:extLst>
          </p:cNvPr>
          <p:cNvSpPr/>
          <p:nvPr/>
        </p:nvSpPr>
        <p:spPr>
          <a:xfrm>
            <a:off x="647700" y="2325479"/>
            <a:ext cx="7962900" cy="4524315"/>
          </a:xfrm>
          <a:prstGeom prst="rect">
            <a:avLst/>
          </a:prstGeom>
        </p:spPr>
        <p:txBody>
          <a:bodyPr wrap="square">
            <a:spAutoFit/>
          </a:bodyPr>
          <a:lstStyle/>
          <a:p>
            <a:r>
              <a:rPr lang="en-US" sz="2400" b="1" dirty="0">
                <a:solidFill>
                  <a:srgbClr val="006600"/>
                </a:solidFill>
              </a:rPr>
              <a:t> </a:t>
            </a:r>
            <a:r>
              <a:rPr lang="en-US" sz="2400" b="1" i="1" dirty="0">
                <a:solidFill>
                  <a:srgbClr val="000066"/>
                </a:solidFill>
              </a:rPr>
              <a:t>(g) (1)   “Naturopathic medicine” means </a:t>
            </a:r>
            <a:r>
              <a:rPr lang="en-US" sz="2400" b="1" i="1" dirty="0">
                <a:solidFill>
                  <a:srgbClr val="C00000"/>
                </a:solidFill>
              </a:rPr>
              <a:t>the prevention, diagnosis, and treatment of human health conditions, injury, and disease using only patient education and naturopathic therapies and therapeutic substances </a:t>
            </a:r>
            <a:r>
              <a:rPr lang="en-US" sz="2400" b="1" i="1" dirty="0">
                <a:solidFill>
                  <a:srgbClr val="000066"/>
                </a:solidFill>
              </a:rPr>
              <a:t>recognized by the Council of Naturopathic Medical Education.</a:t>
            </a:r>
          </a:p>
          <a:p>
            <a:endParaRPr lang="en-US" sz="2400" b="1" i="1" dirty="0">
              <a:solidFill>
                <a:srgbClr val="000066"/>
              </a:solidFill>
            </a:endParaRPr>
          </a:p>
          <a:p>
            <a:r>
              <a:rPr lang="en-US" sz="2400" b="1" i="1" dirty="0">
                <a:solidFill>
                  <a:srgbClr val="000066"/>
                </a:solidFill>
              </a:rPr>
              <a:t>(2)  …	(iii)   The practice of the </a:t>
            </a:r>
            <a:r>
              <a:rPr lang="en-US" sz="2400" b="1" i="1" dirty="0">
                <a:solidFill>
                  <a:srgbClr val="C00000"/>
                </a:solidFill>
              </a:rPr>
              <a:t>material sciences of healing, including nutrition, phytotherapy, treatment by natural substances, and external applications.</a:t>
            </a:r>
            <a:r>
              <a:rPr lang="en-US" sz="2400" b="1" i="1" dirty="0">
                <a:solidFill>
                  <a:srgbClr val="006600"/>
                </a:solidFill>
              </a:rPr>
              <a:t>	</a:t>
            </a:r>
            <a:r>
              <a:rPr lang="en-US" sz="2400" b="1" dirty="0">
                <a:solidFill>
                  <a:srgbClr val="006600"/>
                </a:solidFill>
              </a:rPr>
              <a:t>							</a:t>
            </a:r>
            <a:r>
              <a:rPr lang="en-US" sz="2400" b="1" dirty="0">
                <a:solidFill>
                  <a:srgbClr val="000066"/>
                </a:solidFill>
              </a:rPr>
              <a:t>							§14–5F–01.</a:t>
            </a:r>
          </a:p>
        </p:txBody>
      </p:sp>
    </p:spTree>
    <p:extLst>
      <p:ext uri="{BB962C8B-B14F-4D97-AF65-F5344CB8AC3E}">
        <p14:creationId xmlns:p14="http://schemas.microsoft.com/office/powerpoint/2010/main" val="1728360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1999" cy="1371599"/>
          </a:xfrm>
          <a:noFill/>
        </p:spPr>
        <p:txBody>
          <a:bodyPr>
            <a:normAutofit fontScale="90000"/>
          </a:bodyPr>
          <a:lstStyle/>
          <a:p>
            <a:pPr algn="ctr"/>
            <a:r>
              <a:rPr lang="en-US" b="1" dirty="0">
                <a:solidFill>
                  <a:srgbClr val="C00000"/>
                </a:solidFill>
              </a:rPr>
              <a:t>State of Maryland</a:t>
            </a:r>
            <a:br>
              <a:rPr lang="en-US" b="1" dirty="0">
                <a:solidFill>
                  <a:srgbClr val="C00000"/>
                </a:solidFill>
              </a:rPr>
            </a:br>
            <a:r>
              <a:rPr lang="en-US" b="1" dirty="0">
                <a:solidFill>
                  <a:srgbClr val="C00000"/>
                </a:solidFill>
              </a:rPr>
              <a:t>Naturopathic Medicine Felony</a:t>
            </a:r>
          </a:p>
        </p:txBody>
      </p:sp>
      <p:sp>
        <p:nvSpPr>
          <p:cNvPr id="4" name="Rectangle 3">
            <a:extLst>
              <a:ext uri="{FF2B5EF4-FFF2-40B4-BE49-F238E27FC236}">
                <a16:creationId xmlns:a16="http://schemas.microsoft.com/office/drawing/2014/main" id="{EC34D566-4810-4FC1-9DF8-5C6F204DC0D6}"/>
              </a:ext>
            </a:extLst>
          </p:cNvPr>
          <p:cNvSpPr/>
          <p:nvPr/>
        </p:nvSpPr>
        <p:spPr>
          <a:xfrm>
            <a:off x="685801" y="2057400"/>
            <a:ext cx="7848600" cy="4524315"/>
          </a:xfrm>
          <a:prstGeom prst="rect">
            <a:avLst/>
          </a:prstGeom>
        </p:spPr>
        <p:txBody>
          <a:bodyPr wrap="square">
            <a:spAutoFit/>
          </a:bodyPr>
          <a:lstStyle/>
          <a:p>
            <a:r>
              <a:rPr lang="en-US" sz="2400" b="1" i="1" dirty="0">
                <a:solidFill>
                  <a:srgbClr val="000066"/>
                </a:solidFill>
              </a:rPr>
              <a:t>(a)   Except as otherwise provided in this subtitle, an </a:t>
            </a:r>
            <a:r>
              <a:rPr lang="en-US" sz="2400" b="1" i="1" dirty="0">
                <a:solidFill>
                  <a:srgbClr val="C00000"/>
                </a:solidFill>
              </a:rPr>
              <a:t>individual may not practice, attempt to practice, or offer to practice naturopathic medicine</a:t>
            </a:r>
            <a:r>
              <a:rPr lang="en-US" sz="2400" b="1" i="1" dirty="0">
                <a:solidFill>
                  <a:srgbClr val="FF0000"/>
                </a:solidFill>
              </a:rPr>
              <a:t> </a:t>
            </a:r>
            <a:r>
              <a:rPr lang="en-US" sz="2400" b="1" i="1" dirty="0">
                <a:solidFill>
                  <a:srgbClr val="000066"/>
                </a:solidFill>
              </a:rPr>
              <a:t>in this State without a license.</a:t>
            </a:r>
          </a:p>
          <a:p>
            <a:endParaRPr lang="en-US" sz="2400" b="1" i="1" dirty="0">
              <a:solidFill>
                <a:srgbClr val="000066"/>
              </a:solidFill>
            </a:endParaRPr>
          </a:p>
          <a:p>
            <a:r>
              <a:rPr lang="en-US" sz="2400" b="1" i="1" dirty="0">
                <a:solidFill>
                  <a:srgbClr val="000066"/>
                </a:solidFill>
              </a:rPr>
              <a:t>(b)   An individual who violates this section is </a:t>
            </a:r>
            <a:r>
              <a:rPr lang="en-US" sz="2400" b="1" i="1" dirty="0">
                <a:solidFill>
                  <a:srgbClr val="C00000"/>
                </a:solidFill>
              </a:rPr>
              <a:t>guilty of a felony and on conviction is subject to:</a:t>
            </a:r>
          </a:p>
          <a:p>
            <a:r>
              <a:rPr lang="en-US" sz="2400" b="1" i="1" dirty="0">
                <a:solidFill>
                  <a:srgbClr val="006600"/>
                </a:solidFill>
              </a:rPr>
              <a:t>	</a:t>
            </a:r>
            <a:r>
              <a:rPr lang="en-US" sz="2400" b="1" i="1" dirty="0">
                <a:solidFill>
                  <a:srgbClr val="000066"/>
                </a:solidFill>
              </a:rPr>
              <a:t>(1)   A</a:t>
            </a:r>
            <a:r>
              <a:rPr lang="en-US" sz="2400" b="1" i="1" dirty="0">
                <a:solidFill>
                  <a:srgbClr val="FF0000"/>
                </a:solidFill>
              </a:rPr>
              <a:t> </a:t>
            </a:r>
            <a:r>
              <a:rPr lang="en-US" sz="2400" b="1" i="1" dirty="0">
                <a:solidFill>
                  <a:srgbClr val="C00000"/>
                </a:solidFill>
              </a:rPr>
              <a:t>fine not exceeding $10,000 or imprisonment not exceeding 5 years or both; and</a:t>
            </a:r>
          </a:p>
          <a:p>
            <a:r>
              <a:rPr lang="en-US" sz="2400" b="1" i="1" dirty="0">
                <a:solidFill>
                  <a:srgbClr val="006600"/>
                </a:solidFill>
              </a:rPr>
              <a:t>	</a:t>
            </a:r>
            <a:r>
              <a:rPr lang="en-US" sz="2400" b="1" i="1" dirty="0">
                <a:solidFill>
                  <a:srgbClr val="000066"/>
                </a:solidFill>
              </a:rPr>
              <a:t>(2)   A</a:t>
            </a:r>
            <a:r>
              <a:rPr lang="en-US" sz="2400" b="1" i="1" dirty="0">
                <a:solidFill>
                  <a:srgbClr val="006600"/>
                </a:solidFill>
              </a:rPr>
              <a:t> </a:t>
            </a:r>
            <a:r>
              <a:rPr lang="en-US" sz="2400" b="1" i="1" dirty="0">
                <a:solidFill>
                  <a:srgbClr val="C00000"/>
                </a:solidFill>
              </a:rPr>
              <a:t>civil fine of no more than $50,000 to be levied by the Board.</a:t>
            </a:r>
            <a:r>
              <a:rPr lang="en-US" sz="2400" b="1" i="1" dirty="0">
                <a:solidFill>
                  <a:srgbClr val="006600"/>
                </a:solidFill>
              </a:rPr>
              <a:t>	</a:t>
            </a:r>
            <a:r>
              <a:rPr lang="en-US" sz="2400" b="1" dirty="0">
                <a:solidFill>
                  <a:srgbClr val="006600"/>
                </a:solidFill>
              </a:rPr>
              <a:t>									</a:t>
            </a:r>
            <a:r>
              <a:rPr lang="en-US" sz="2400" b="1" dirty="0">
                <a:solidFill>
                  <a:srgbClr val="000066"/>
                </a:solidFill>
              </a:rPr>
              <a:t>§14–5F–29.  </a:t>
            </a:r>
            <a:endParaRPr lang="en-US" b="1" dirty="0">
              <a:solidFill>
                <a:srgbClr val="FF0000"/>
              </a:solidFill>
            </a:endParaRPr>
          </a:p>
        </p:txBody>
      </p:sp>
    </p:spTree>
    <p:extLst>
      <p:ext uri="{BB962C8B-B14F-4D97-AF65-F5344CB8AC3E}">
        <p14:creationId xmlns:p14="http://schemas.microsoft.com/office/powerpoint/2010/main" val="2872918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381000" y="729175"/>
            <a:ext cx="8305800" cy="1295400"/>
          </a:xfrm>
        </p:spPr>
        <p:txBody>
          <a:bodyPr>
            <a:normAutofit fontScale="90000"/>
          </a:bodyPr>
          <a:lstStyle/>
          <a:p>
            <a:pPr algn="ctr" eaLnBrk="1" hangingPunct="1">
              <a:defRPr/>
            </a:pPr>
            <a:r>
              <a:rPr lang="en-US" sz="4800" b="1" dirty="0">
                <a:solidFill>
                  <a:srgbClr val="C00000"/>
                </a:solidFill>
                <a:cs typeface="Times New Roman" pitchFamily="18" charset="0"/>
              </a:rPr>
              <a:t>Kansas Healing Arts</a:t>
            </a:r>
            <a:br>
              <a:rPr lang="en-US" sz="4800" b="1" dirty="0">
                <a:solidFill>
                  <a:srgbClr val="C00000"/>
                </a:solidFill>
                <a:cs typeface="Times New Roman" pitchFamily="18" charset="0"/>
              </a:rPr>
            </a:br>
            <a:r>
              <a:rPr lang="en-US" sz="4800" b="1" dirty="0">
                <a:solidFill>
                  <a:srgbClr val="C00000"/>
                </a:solidFill>
                <a:cs typeface="Times New Roman" pitchFamily="18" charset="0"/>
              </a:rPr>
              <a:t>Not a Natural Right</a:t>
            </a:r>
          </a:p>
        </p:txBody>
      </p:sp>
      <p:sp>
        <p:nvSpPr>
          <p:cNvPr id="108547" name="Rectangle 3"/>
          <p:cNvSpPr>
            <a:spLocks noGrp="1" noChangeArrowheads="1"/>
          </p:cNvSpPr>
          <p:nvPr>
            <p:ph idx="1"/>
          </p:nvPr>
        </p:nvSpPr>
        <p:spPr>
          <a:xfrm>
            <a:off x="685800" y="2133600"/>
            <a:ext cx="7772400" cy="3962400"/>
          </a:xfrm>
        </p:spPr>
        <p:txBody>
          <a:bodyPr/>
          <a:lstStyle/>
          <a:p>
            <a:pPr eaLnBrk="1" hangingPunct="1">
              <a:buFontTx/>
              <a:buNone/>
            </a:pPr>
            <a:r>
              <a:rPr lang="en-US" altLang="en-US" sz="4000" b="1" dirty="0">
                <a:cs typeface="Times New Roman" pitchFamily="18" charset="0"/>
              </a:rPr>
              <a:t>  </a:t>
            </a:r>
            <a:endParaRPr lang="en-US" altLang="en-US" sz="1800" b="1" dirty="0">
              <a:cs typeface="Times New Roman" pitchFamily="18" charset="0"/>
            </a:endParaRPr>
          </a:p>
        </p:txBody>
      </p:sp>
      <p:sp>
        <p:nvSpPr>
          <p:cNvPr id="743428" name="Rectangle 4"/>
          <p:cNvSpPr>
            <a:spLocks noChangeArrowheads="1"/>
          </p:cNvSpPr>
          <p:nvPr/>
        </p:nvSpPr>
        <p:spPr bwMode="auto">
          <a:xfrm>
            <a:off x="381000" y="2133600"/>
            <a:ext cx="8305800" cy="4678204"/>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n-US" sz="2000" b="1" dirty="0">
                <a:solidFill>
                  <a:srgbClr val="006600"/>
                </a:solidFill>
              </a:rPr>
              <a:t>     </a:t>
            </a:r>
            <a:r>
              <a:rPr lang="en-US" sz="2400" b="1" i="1" dirty="0">
                <a:solidFill>
                  <a:srgbClr val="000066"/>
                </a:solidFill>
              </a:rPr>
              <a:t>Purpose. </a:t>
            </a:r>
            <a:r>
              <a:rPr lang="en-US" sz="2400" b="1" i="1" dirty="0">
                <a:solidFill>
                  <a:srgbClr val="C00000"/>
                </a:solidFill>
              </a:rPr>
              <a:t>Recognizing that the practice of the healing arts is a privilege granted by legislative authority and is not a natural right of individuals, </a:t>
            </a:r>
            <a:r>
              <a:rPr lang="en-US" sz="2400" b="1" i="1" dirty="0">
                <a:solidFill>
                  <a:srgbClr val="000066"/>
                </a:solidFill>
              </a:rPr>
              <a:t>it is deemed necessary as a matter of policy in the interests of public health, safety and welfare, to provide laws and provisions covering the granting of that privilege and its subsequent use, control and regulation to the end that the public shall be properly protected against unprofessional, improper, unauthorized and unqualified practice of the healing arts and from unprofessional conduct by persons licensed to practice under this act.   </a:t>
            </a:r>
            <a:r>
              <a:rPr lang="en-US" sz="2400" b="1" i="1" dirty="0">
                <a:solidFill>
                  <a:srgbClr val="006600"/>
                </a:solidFill>
              </a:rPr>
              <a:t>	</a:t>
            </a:r>
            <a:r>
              <a:rPr lang="en-US" sz="2400" b="1" dirty="0">
                <a:solidFill>
                  <a:srgbClr val="006600"/>
                </a:solidFill>
              </a:rPr>
              <a:t>			</a:t>
            </a:r>
            <a:r>
              <a:rPr lang="en-US" sz="1000" b="1" dirty="0">
                <a:solidFill>
                  <a:srgbClr val="000066"/>
                </a:solidFill>
              </a:rPr>
              <a:t>6KS 65-2801 Chapter 65.Article 28</a:t>
            </a:r>
          </a:p>
        </p:txBody>
      </p:sp>
    </p:spTree>
    <p:extLst>
      <p:ext uri="{BB962C8B-B14F-4D97-AF65-F5344CB8AC3E}">
        <p14:creationId xmlns:p14="http://schemas.microsoft.com/office/powerpoint/2010/main" val="2654145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522849" y="1256875"/>
            <a:ext cx="8229600" cy="1700748"/>
          </a:xfrm>
        </p:spPr>
        <p:txBody>
          <a:bodyPr>
            <a:normAutofit/>
          </a:bodyPr>
          <a:lstStyle/>
          <a:p>
            <a:pPr algn="ctr" eaLnBrk="1" hangingPunct="1">
              <a:defRPr/>
            </a:pPr>
            <a:r>
              <a:rPr lang="en-US" sz="5400" b="1" dirty="0">
                <a:solidFill>
                  <a:srgbClr val="C00000"/>
                </a:solidFill>
                <a:cs typeface="Times New Roman" pitchFamily="18" charset="0"/>
              </a:rPr>
              <a:t>Freedom Solutions</a:t>
            </a:r>
            <a:br>
              <a:rPr lang="en-US" sz="4800" b="1" dirty="0">
                <a:solidFill>
                  <a:srgbClr val="FF0000"/>
                </a:solidFill>
                <a:effectLst>
                  <a:outerShdw blurRad="38100" dist="38100" dir="2700000" algn="tl">
                    <a:srgbClr val="000000"/>
                  </a:outerShdw>
                </a:effectLst>
                <a:cs typeface="Times New Roman" pitchFamily="18" charset="0"/>
              </a:rPr>
            </a:br>
            <a:endParaRPr lang="en-US" sz="4800" b="1" dirty="0">
              <a:solidFill>
                <a:srgbClr val="FF0000"/>
              </a:solidFill>
              <a:effectLst>
                <a:outerShdw blurRad="38100" dist="38100" dir="2700000" algn="tl">
                  <a:srgbClr val="000000"/>
                </a:outerShdw>
              </a:effectLst>
              <a:cs typeface="Times New Roman" pitchFamily="18" charset="0"/>
            </a:endParaRPr>
          </a:p>
        </p:txBody>
      </p:sp>
      <p:sp>
        <p:nvSpPr>
          <p:cNvPr id="93187" name="Rectangle 3"/>
          <p:cNvSpPr>
            <a:spLocks noGrp="1" noChangeArrowheads="1"/>
          </p:cNvSpPr>
          <p:nvPr>
            <p:ph idx="1"/>
          </p:nvPr>
        </p:nvSpPr>
        <p:spPr>
          <a:xfrm>
            <a:off x="685800" y="2553286"/>
            <a:ext cx="7772400" cy="3581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364588" y="3146325"/>
            <a:ext cx="8142849" cy="1508105"/>
          </a:xfrm>
          <a:prstGeom prst="rect">
            <a:avLst/>
          </a:prstGeom>
          <a:noFill/>
          <a:ln w="9525">
            <a:noFill/>
            <a:miter lim="800000"/>
            <a:headEnd/>
            <a:tailEnd/>
          </a:ln>
          <a:effectLst/>
        </p:spPr>
        <p:txBody>
          <a:bodyPr wrap="square">
            <a:spAutoFit/>
          </a:bodyPr>
          <a:lstStyle/>
          <a:p>
            <a:pPr algn="ctr" fontAlgn="ctr"/>
            <a:r>
              <a:rPr lang="en-US" sz="4000" b="1" dirty="0">
                <a:solidFill>
                  <a:srgbClr val="000066"/>
                </a:solidFill>
              </a:rPr>
              <a:t>Safe Harbor </a:t>
            </a:r>
          </a:p>
          <a:p>
            <a:pPr algn="ctr" fontAlgn="ctr"/>
            <a:r>
              <a:rPr lang="en-US" sz="4000" b="1" dirty="0">
                <a:solidFill>
                  <a:srgbClr val="000066"/>
                </a:solidFill>
              </a:rPr>
              <a:t>Practitioner Exemption Laws</a:t>
            </a:r>
          </a:p>
          <a:p>
            <a:pPr algn="ctr" fontAlgn="ctr"/>
            <a:r>
              <a:rPr lang="en-US" sz="1200" b="1" dirty="0">
                <a:solidFill>
                  <a:srgbClr val="006600"/>
                </a:solidFill>
                <a:cs typeface="Times New Roman" pitchFamily="18" charset="0"/>
              </a:rPr>
              <a:t>	</a:t>
            </a:r>
          </a:p>
        </p:txBody>
      </p:sp>
      <p:sp>
        <p:nvSpPr>
          <p:cNvPr id="3" name="Rectangle 1">
            <a:extLst>
              <a:ext uri="{FF2B5EF4-FFF2-40B4-BE49-F238E27FC236}">
                <a16:creationId xmlns:a16="http://schemas.microsoft.com/office/drawing/2014/main" id="{C96405E5-4C9B-4281-97C2-8EB0F20BBD50}"/>
              </a:ext>
            </a:extLst>
          </p:cNvPr>
          <p:cNvSpPr>
            <a:spLocks noChangeArrowheads="1"/>
          </p:cNvSpPr>
          <p:nvPr/>
        </p:nvSpPr>
        <p:spPr bwMode="auto">
          <a:xfrm>
            <a:off x="609600" y="3414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042367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3455" y="990600"/>
            <a:ext cx="7772400" cy="1524000"/>
          </a:xfrm>
        </p:spPr>
        <p:txBody>
          <a:bodyPr>
            <a:noAutofit/>
          </a:bodyPr>
          <a:lstStyle/>
          <a:p>
            <a:pPr algn="ctr" eaLnBrk="1" hangingPunct="1">
              <a:defRPr/>
            </a:pPr>
            <a:br>
              <a:rPr lang="en-US" sz="3600" b="1" dirty="0">
                <a:solidFill>
                  <a:srgbClr val="C00000"/>
                </a:solidFill>
                <a:effectLst>
                  <a:outerShdw blurRad="38100" dist="38100" dir="2700000" algn="tl">
                    <a:srgbClr val="000000">
                      <a:alpha val="43137"/>
                    </a:srgbClr>
                  </a:outerShdw>
                </a:effectLst>
              </a:rPr>
            </a:br>
            <a:r>
              <a:rPr lang="en-US" sz="3600" b="1" dirty="0">
                <a:solidFill>
                  <a:srgbClr val="C00000"/>
                </a:solidFill>
                <a:effectLst>
                  <a:outerShdw blurRad="38100" dist="38100" dir="2700000" algn="tl">
                    <a:srgbClr val="000000">
                      <a:alpha val="43137"/>
                    </a:srgbClr>
                  </a:outerShdw>
                </a:effectLst>
              </a:rPr>
              <a:t> </a:t>
            </a:r>
            <a:r>
              <a:rPr lang="en-US" sz="4000" b="1" dirty="0">
                <a:solidFill>
                  <a:srgbClr val="C00000"/>
                </a:solidFill>
              </a:rPr>
              <a:t>NHFA</a:t>
            </a:r>
            <a:r>
              <a:rPr lang="en-US" sz="4000" b="1" dirty="0">
                <a:solidFill>
                  <a:srgbClr val="000066"/>
                </a:solidFill>
              </a:rPr>
              <a:t> Helps Citizens Pass Laws </a:t>
            </a:r>
            <a:br>
              <a:rPr lang="en-US" sz="4000" b="1" dirty="0">
                <a:solidFill>
                  <a:srgbClr val="000066"/>
                </a:solidFill>
              </a:rPr>
            </a:br>
            <a:r>
              <a:rPr lang="en-US" sz="4000" b="1" dirty="0">
                <a:solidFill>
                  <a:srgbClr val="000066"/>
                </a:solidFill>
              </a:rPr>
              <a:t>to Protect Health Freedom</a:t>
            </a:r>
          </a:p>
        </p:txBody>
      </p:sp>
      <p:sp>
        <p:nvSpPr>
          <p:cNvPr id="107523" name="Rectangle 3"/>
          <p:cNvSpPr>
            <a:spLocks noGrp="1" noChangeArrowheads="1"/>
          </p:cNvSpPr>
          <p:nvPr>
            <p:ph idx="1"/>
          </p:nvPr>
        </p:nvSpPr>
        <p:spPr>
          <a:xfrm>
            <a:off x="563880" y="2667000"/>
            <a:ext cx="7924800" cy="4038600"/>
          </a:xfrm>
        </p:spPr>
        <p:txBody>
          <a:bodyPr>
            <a:normAutofit lnSpcReduction="10000"/>
          </a:bodyPr>
          <a:lstStyle/>
          <a:p>
            <a:pPr>
              <a:lnSpc>
                <a:spcPct val="140000"/>
              </a:lnSpc>
              <a:buNone/>
            </a:pPr>
            <a:r>
              <a:rPr lang="en-US" sz="2400" b="1" dirty="0">
                <a:solidFill>
                  <a:srgbClr val="000066"/>
                </a:solidFill>
                <a:ea typeface="Calibri" pitchFamily="34" charset="0"/>
                <a:cs typeface="Times New Roman" pitchFamily="18" charset="0"/>
              </a:rPr>
              <a:t>	- Attorney Staff</a:t>
            </a:r>
          </a:p>
          <a:p>
            <a:pPr>
              <a:lnSpc>
                <a:spcPct val="140000"/>
              </a:lnSpc>
              <a:buNone/>
            </a:pPr>
            <a:r>
              <a:rPr lang="en-US" sz="2400" b="1" dirty="0">
                <a:solidFill>
                  <a:srgbClr val="000066"/>
                </a:solidFill>
                <a:ea typeface="Calibri" pitchFamily="34" charset="0"/>
                <a:cs typeface="Times New Roman" pitchFamily="18" charset="0"/>
              </a:rPr>
              <a:t>	- Research and Draft Laws</a:t>
            </a:r>
          </a:p>
          <a:p>
            <a:pPr>
              <a:lnSpc>
                <a:spcPct val="140000"/>
              </a:lnSpc>
              <a:buNone/>
            </a:pPr>
            <a:r>
              <a:rPr lang="en-US" sz="2400" b="1" dirty="0">
                <a:solidFill>
                  <a:srgbClr val="000066"/>
                </a:solidFill>
                <a:ea typeface="Calibri" pitchFamily="34" charset="0"/>
                <a:cs typeface="Times New Roman" pitchFamily="18" charset="0"/>
              </a:rPr>
              <a:t>	- Strategic Conference calls</a:t>
            </a:r>
          </a:p>
          <a:p>
            <a:pPr>
              <a:lnSpc>
                <a:spcPct val="140000"/>
              </a:lnSpc>
              <a:buNone/>
            </a:pPr>
            <a:r>
              <a:rPr lang="en-US" sz="2400" b="1" dirty="0">
                <a:solidFill>
                  <a:srgbClr val="000066"/>
                </a:solidFill>
                <a:ea typeface="Calibri" pitchFamily="34" charset="0"/>
                <a:cs typeface="Times New Roman" pitchFamily="18" charset="0"/>
              </a:rPr>
              <a:t>	- Lobbying Training</a:t>
            </a:r>
          </a:p>
          <a:p>
            <a:pPr>
              <a:lnSpc>
                <a:spcPct val="140000"/>
              </a:lnSpc>
              <a:buNone/>
            </a:pPr>
            <a:r>
              <a:rPr lang="en-US" sz="2400" b="1" dirty="0">
                <a:solidFill>
                  <a:srgbClr val="000066"/>
                </a:solidFill>
                <a:ea typeface="Calibri" pitchFamily="34" charset="0"/>
                <a:cs typeface="Times New Roman" pitchFamily="18" charset="0"/>
              </a:rPr>
              <a:t>	- Travel and Presentations</a:t>
            </a:r>
          </a:p>
          <a:p>
            <a:pPr>
              <a:lnSpc>
                <a:spcPct val="140000"/>
              </a:lnSpc>
              <a:buNone/>
            </a:pPr>
            <a:r>
              <a:rPr lang="en-US" sz="2400" b="1" dirty="0">
                <a:solidFill>
                  <a:srgbClr val="000066"/>
                </a:solidFill>
                <a:ea typeface="Calibri" pitchFamily="34" charset="0"/>
                <a:cs typeface="Times New Roman" pitchFamily="18" charset="0"/>
              </a:rPr>
              <a:t>	- Testimony</a:t>
            </a:r>
          </a:p>
          <a:p>
            <a:pPr>
              <a:lnSpc>
                <a:spcPct val="140000"/>
              </a:lnSpc>
              <a:buNone/>
            </a:pPr>
            <a:r>
              <a:rPr lang="en-US" sz="2400" b="1" dirty="0">
                <a:solidFill>
                  <a:srgbClr val="000066"/>
                </a:solidFill>
                <a:ea typeface="Calibri" pitchFamily="34" charset="0"/>
                <a:cs typeface="Times New Roman" pitchFamily="18" charset="0"/>
              </a:rPr>
              <a:t>	- Send Citizen Alerts to Lawmakers and Authorities</a:t>
            </a:r>
          </a:p>
          <a:p>
            <a:pPr>
              <a:lnSpc>
                <a:spcPct val="140000"/>
              </a:lnSpc>
              <a:buNone/>
            </a:pPr>
            <a:endParaRPr lang="en-US" b="1" dirty="0">
              <a:solidFill>
                <a:srgbClr val="006600"/>
              </a:solidFill>
              <a:latin typeface="Trebuchet MS" panose="020B0603020202020204" pitchFamily="34" charset="0"/>
              <a:ea typeface="Calibri" pitchFamily="34" charset="0"/>
              <a:cs typeface="Times New Roman" pitchFamily="18" charset="0"/>
            </a:endParaRPr>
          </a:p>
          <a:p>
            <a:pPr>
              <a:lnSpc>
                <a:spcPct val="140000"/>
              </a:lnSpc>
              <a:buNone/>
            </a:pPr>
            <a:endParaRPr lang="en-US" sz="1800" b="1" dirty="0">
              <a:solidFill>
                <a:srgbClr val="006600"/>
              </a:solidFill>
              <a:latin typeface="Trebuchet MS" panose="020B0603020202020204" pitchFamily="34" charset="0"/>
              <a:ea typeface="Calibri" pitchFamily="34" charset="0"/>
              <a:cs typeface="Times New Roman" pitchFamily="18" charset="0"/>
            </a:endParaRPr>
          </a:p>
        </p:txBody>
      </p:sp>
    </p:spTree>
    <p:extLst>
      <p:ext uri="{BB962C8B-B14F-4D97-AF65-F5344CB8AC3E}">
        <p14:creationId xmlns:p14="http://schemas.microsoft.com/office/powerpoint/2010/main" val="1283947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8A1F7A1-FF88-4357-A4FE-8861E1677BB4}"/>
              </a:ext>
            </a:extLst>
          </p:cNvPr>
          <p:cNvSpPr>
            <a:spLocks noGrp="1" noChangeArrowheads="1"/>
          </p:cNvSpPr>
          <p:nvPr>
            <p:ph type="title"/>
          </p:nvPr>
        </p:nvSpPr>
        <p:spPr>
          <a:xfrm>
            <a:off x="1295400" y="609600"/>
            <a:ext cx="7010400" cy="1066800"/>
          </a:xfrm>
        </p:spPr>
        <p:txBody>
          <a:bodyPr/>
          <a:lstStyle/>
          <a:p>
            <a:r>
              <a:rPr lang="en-US" altLang="en-US" sz="2400" b="1" dirty="0">
                <a:solidFill>
                  <a:srgbClr val="C00000"/>
                </a:solidFill>
              </a:rPr>
              <a:t>EXEMPTION:  MN 146A Complementary and Alternative Practices </a:t>
            </a:r>
            <a:r>
              <a:rPr lang="en-US" altLang="en-US" sz="2400" b="1" u="sng" dirty="0">
                <a:solidFill>
                  <a:srgbClr val="C00000"/>
                </a:solidFill>
              </a:rPr>
              <a:t>include but are not limited to</a:t>
            </a:r>
            <a:r>
              <a:rPr lang="en-US" altLang="en-US" sz="2400" u="sng" dirty="0">
                <a:solidFill>
                  <a:srgbClr val="C00000"/>
                </a:solidFill>
              </a:rPr>
              <a:t>:</a:t>
            </a:r>
          </a:p>
        </p:txBody>
      </p:sp>
      <p:sp>
        <p:nvSpPr>
          <p:cNvPr id="61443" name="Rectangle 3">
            <a:extLst>
              <a:ext uri="{FF2B5EF4-FFF2-40B4-BE49-F238E27FC236}">
                <a16:creationId xmlns:a16="http://schemas.microsoft.com/office/drawing/2014/main" id="{64E6AA88-0733-4434-A137-E94AF0A636B1}"/>
              </a:ext>
            </a:extLst>
          </p:cNvPr>
          <p:cNvSpPr>
            <a:spLocks noGrp="1" noChangeArrowheads="1"/>
          </p:cNvSpPr>
          <p:nvPr>
            <p:ph type="body" idx="1"/>
          </p:nvPr>
        </p:nvSpPr>
        <p:spPr>
          <a:xfrm>
            <a:off x="457200" y="1977683"/>
            <a:ext cx="8229600" cy="4575517"/>
          </a:xfrm>
        </p:spPr>
        <p:txBody>
          <a:bodyPr/>
          <a:lstStyle/>
          <a:p>
            <a:pPr>
              <a:lnSpc>
                <a:spcPct val="140000"/>
              </a:lnSpc>
              <a:buFontTx/>
              <a:buNone/>
            </a:pPr>
            <a:r>
              <a:rPr lang="en-US" altLang="en-US" sz="1600" dirty="0">
                <a:latin typeface="Courier New" panose="02070309020205020404" pitchFamily="49" charset="0"/>
                <a:cs typeface="Courier New" panose="02070309020205020404" pitchFamily="49" charset="0"/>
              </a:rPr>
              <a:t>  </a:t>
            </a:r>
            <a:r>
              <a:rPr lang="en-US" altLang="en-US" sz="1800" b="1" i="1" dirty="0">
                <a:solidFill>
                  <a:srgbClr val="002060"/>
                </a:solidFill>
                <a:latin typeface="Courier New" panose="02070309020205020404" pitchFamily="49" charset="0"/>
                <a:cs typeface="Courier New" panose="02070309020205020404" pitchFamily="49" charset="0"/>
              </a:rPr>
              <a:t>(</a:t>
            </a:r>
            <a:r>
              <a:rPr lang="en-US" altLang="en-US" sz="1800" b="1" i="1" dirty="0">
                <a:solidFill>
                  <a:srgbClr val="002060"/>
                </a:solidFill>
                <a:cs typeface="Courier New" panose="02070309020205020404" pitchFamily="49" charset="0"/>
              </a:rPr>
              <a:t>1) acupressure; (2) anthroposophy; (3) aroma therapy; (4) ayurveda; (5) cranial sacral therapy; (6) culturally traditional healing practices; (7) detoxification  practices and therapies; (8) energetic healing; (9)polarity  therapy; (10) folk practices; (11) healing practices utilizing  food, food supplements, nutrients, and the physical forces of  heat, cold, water, touch, and light; (12) Gerson therapy and  colostrum therapy; (13) healing touch; (14) </a:t>
            </a:r>
            <a:r>
              <a:rPr lang="en-US" altLang="en-US" sz="1800" b="1" i="1" dirty="0">
                <a:solidFill>
                  <a:srgbClr val="FF0000"/>
                </a:solidFill>
                <a:cs typeface="Courier New" panose="02070309020205020404" pitchFamily="49" charset="0"/>
              </a:rPr>
              <a:t>herbology or herbalism</a:t>
            </a:r>
            <a:r>
              <a:rPr lang="en-US" altLang="en-US" sz="1800" b="1" i="1" dirty="0">
                <a:solidFill>
                  <a:srgbClr val="002060"/>
                </a:solidFill>
                <a:cs typeface="Courier New" panose="02070309020205020404" pitchFamily="49" charset="0"/>
              </a:rPr>
              <a:t>; (15) homeopathy; (16) nondiagnostic iridology; (17) body work, massage, and massage therapy; (18) meditation; (19)  mind-body healing practices; (20) naturopathy; (21) noninvasive  instrumentalities; and (22) traditional Oriental practices, such  as Qi Gong energy healing. </a:t>
            </a:r>
          </a:p>
          <a:p>
            <a:pPr>
              <a:lnSpc>
                <a:spcPct val="140000"/>
              </a:lnSpc>
            </a:pPr>
            <a:endParaRPr lang="en-US" altLang="en-US" sz="1800" b="1" dirty="0">
              <a:solidFill>
                <a:srgbClr val="00009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91551" y="1128825"/>
            <a:ext cx="8229600" cy="1828798"/>
          </a:xfrm>
        </p:spPr>
        <p:txBody>
          <a:bodyPr>
            <a:normAutofit fontScale="90000"/>
          </a:bodyPr>
          <a:lstStyle/>
          <a:p>
            <a:pPr algn="ctr" eaLnBrk="1" hangingPunct="1">
              <a:defRPr/>
            </a:pPr>
            <a:r>
              <a:rPr lang="en-US" sz="5300" b="1" dirty="0">
                <a:solidFill>
                  <a:srgbClr val="C00000"/>
                </a:solidFill>
                <a:cs typeface="Times New Roman" pitchFamily="18" charset="0"/>
              </a:rPr>
              <a:t>2019 Maine New Law </a:t>
            </a:r>
            <a:br>
              <a:rPr lang="en-US" sz="4800" b="1" dirty="0">
                <a:solidFill>
                  <a:srgbClr val="C00000"/>
                </a:solidFill>
                <a:cs typeface="Times New Roman" pitchFamily="18" charset="0"/>
              </a:rPr>
            </a:br>
            <a:r>
              <a:rPr lang="en-US" sz="4000" b="1" dirty="0">
                <a:solidFill>
                  <a:srgbClr val="C00000"/>
                </a:solidFill>
                <a:cs typeface="Times New Roman" pitchFamily="18" charset="0"/>
              </a:rPr>
              <a:t>Exemption </a:t>
            </a:r>
            <a:br>
              <a:rPr lang="en-US" sz="4800" b="1" dirty="0">
                <a:solidFill>
                  <a:srgbClr val="FF0000"/>
                </a:solidFill>
                <a:effectLst>
                  <a:outerShdw blurRad="38100" dist="38100" dir="2700000" algn="tl">
                    <a:srgbClr val="000000"/>
                  </a:outerShdw>
                </a:effectLst>
                <a:cs typeface="Times New Roman" pitchFamily="18" charset="0"/>
              </a:rPr>
            </a:br>
            <a:endParaRPr lang="en-US" sz="4800" b="1" dirty="0">
              <a:solidFill>
                <a:srgbClr val="FF0000"/>
              </a:solidFill>
              <a:effectLst>
                <a:outerShdw blurRad="38100" dist="38100" dir="2700000" algn="tl">
                  <a:srgbClr val="000000"/>
                </a:outerShdw>
              </a:effectLst>
              <a:cs typeface="Times New Roman" pitchFamily="18" charset="0"/>
            </a:endParaRPr>
          </a:p>
        </p:txBody>
      </p:sp>
      <p:sp>
        <p:nvSpPr>
          <p:cNvPr id="93187" name="Rectangle 3"/>
          <p:cNvSpPr>
            <a:spLocks noGrp="1" noChangeArrowheads="1"/>
          </p:cNvSpPr>
          <p:nvPr>
            <p:ph idx="1"/>
          </p:nvPr>
        </p:nvSpPr>
        <p:spPr>
          <a:xfrm>
            <a:off x="685800" y="2553286"/>
            <a:ext cx="7772400" cy="3581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391551" y="2500532"/>
            <a:ext cx="8142849" cy="3477875"/>
          </a:xfrm>
          <a:prstGeom prst="rect">
            <a:avLst/>
          </a:prstGeom>
          <a:noFill/>
          <a:ln w="9525">
            <a:noFill/>
            <a:miter lim="800000"/>
            <a:headEnd/>
            <a:tailEnd/>
          </a:ln>
          <a:effectLst/>
        </p:spPr>
        <p:txBody>
          <a:bodyPr wrap="square">
            <a:spAutoFit/>
          </a:bodyPr>
          <a:lstStyle/>
          <a:p>
            <a:pPr fontAlgn="ctr"/>
            <a:endParaRPr lang="en-US" sz="2800" dirty="0">
              <a:solidFill>
                <a:srgbClr val="006600"/>
              </a:solidFill>
            </a:endParaRPr>
          </a:p>
          <a:p>
            <a:pPr algn="ctr" fontAlgn="ctr"/>
            <a:r>
              <a:rPr lang="en-US" sz="2800" b="1" dirty="0">
                <a:solidFill>
                  <a:srgbClr val="002060"/>
                </a:solidFill>
                <a:latin typeface="Trebuchet MS" panose="020B0603020202020204" pitchFamily="34" charset="0"/>
              </a:rPr>
              <a:t>“The Right To Practice Complementary</a:t>
            </a:r>
          </a:p>
          <a:p>
            <a:pPr algn="ctr" fontAlgn="ctr"/>
            <a:r>
              <a:rPr lang="en-US" sz="2800" b="1" dirty="0">
                <a:solidFill>
                  <a:srgbClr val="002060"/>
                </a:solidFill>
                <a:latin typeface="Trebuchet MS" panose="020B0603020202020204" pitchFamily="34" charset="0"/>
              </a:rPr>
              <a:t>and Alternative Health Care Act."</a:t>
            </a:r>
          </a:p>
          <a:p>
            <a:pPr algn="ctr" fontAlgn="ctr"/>
            <a:endParaRPr lang="en-US" sz="2800" b="1" dirty="0">
              <a:solidFill>
                <a:srgbClr val="002060"/>
              </a:solidFill>
              <a:latin typeface="Trebuchet MS" panose="020B0603020202020204" pitchFamily="34" charset="0"/>
            </a:endParaRPr>
          </a:p>
          <a:p>
            <a:pPr algn="ctr" fontAlgn="ctr"/>
            <a:endParaRPr lang="en-US" sz="2800" dirty="0">
              <a:solidFill>
                <a:srgbClr val="002060"/>
              </a:solidFill>
            </a:endParaRPr>
          </a:p>
          <a:p>
            <a:pPr algn="ctr" fontAlgn="ctr"/>
            <a:r>
              <a:rPr lang="en-US" sz="2800" dirty="0">
                <a:solidFill>
                  <a:srgbClr val="002060"/>
                </a:solidFill>
              </a:rPr>
              <a:t>Sponsored by </a:t>
            </a:r>
          </a:p>
          <a:p>
            <a:pPr algn="ctr" fontAlgn="ctr"/>
            <a:r>
              <a:rPr lang="en-US" sz="2800" b="1" dirty="0">
                <a:solidFill>
                  <a:srgbClr val="002060"/>
                </a:solidFill>
              </a:rPr>
              <a:t>Senator David Miramant</a:t>
            </a:r>
            <a:endParaRPr lang="en-US" sz="2800" dirty="0">
              <a:solidFill>
                <a:srgbClr val="002060"/>
              </a:solidFill>
            </a:endParaRPr>
          </a:p>
          <a:p>
            <a:pPr algn="r" fontAlgn="base">
              <a:spcBef>
                <a:spcPct val="0"/>
              </a:spcBef>
              <a:spcAft>
                <a:spcPct val="0"/>
              </a:spcAft>
              <a:defRPr/>
            </a:pPr>
            <a:r>
              <a:rPr lang="en-US" sz="1200" b="1" dirty="0">
                <a:solidFill>
                  <a:srgbClr val="002060"/>
                </a:solidFill>
                <a:cs typeface="Times New Roman" pitchFamily="18" charset="0"/>
              </a:rPr>
              <a:t>		</a:t>
            </a:r>
          </a:p>
          <a:p>
            <a:pPr algn="r" fontAlgn="base">
              <a:spcBef>
                <a:spcPct val="0"/>
              </a:spcBef>
              <a:spcAft>
                <a:spcPct val="0"/>
              </a:spcAft>
              <a:defRPr/>
            </a:pPr>
            <a:r>
              <a:rPr lang="en-US" sz="1200" b="1" dirty="0">
                <a:solidFill>
                  <a:srgbClr val="002060"/>
                </a:solidFill>
                <a:cs typeface="Times New Roman" pitchFamily="18" charset="0"/>
              </a:rPr>
              <a:t>ME  Title 32, Chapter 48	</a:t>
            </a:r>
            <a:r>
              <a:rPr lang="en-US" sz="1200" b="1" dirty="0">
                <a:solidFill>
                  <a:srgbClr val="006600"/>
                </a:solidFill>
                <a:cs typeface="Times New Roman" pitchFamily="18" charset="0"/>
              </a:rPr>
              <a:t>	</a:t>
            </a:r>
          </a:p>
        </p:txBody>
      </p:sp>
      <p:sp>
        <p:nvSpPr>
          <p:cNvPr id="3" name="Rectangle 1">
            <a:extLst>
              <a:ext uri="{FF2B5EF4-FFF2-40B4-BE49-F238E27FC236}">
                <a16:creationId xmlns:a16="http://schemas.microsoft.com/office/drawing/2014/main" id="{C96405E5-4C9B-4281-97C2-8EB0F20BBD50}"/>
              </a:ext>
            </a:extLst>
          </p:cNvPr>
          <p:cNvSpPr>
            <a:spLocks noChangeArrowheads="1"/>
          </p:cNvSpPr>
          <p:nvPr/>
        </p:nvSpPr>
        <p:spPr bwMode="auto">
          <a:xfrm>
            <a:off x="609600" y="3414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531929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E0AEB-D609-44E5-8095-DF657F62BEB6}"/>
              </a:ext>
            </a:extLst>
          </p:cNvPr>
          <p:cNvSpPr>
            <a:spLocks noGrp="1"/>
          </p:cNvSpPr>
          <p:nvPr>
            <p:ph type="title"/>
          </p:nvPr>
        </p:nvSpPr>
        <p:spPr>
          <a:xfrm>
            <a:off x="609598" y="914400"/>
            <a:ext cx="8001001" cy="1143000"/>
          </a:xfrm>
        </p:spPr>
        <p:txBody>
          <a:bodyPr>
            <a:normAutofit fontScale="90000"/>
          </a:bodyPr>
          <a:lstStyle/>
          <a:p>
            <a:pPr algn="ctr"/>
            <a:r>
              <a:rPr lang="en-US" b="1" dirty="0">
                <a:solidFill>
                  <a:srgbClr val="C00000"/>
                </a:solidFill>
              </a:rPr>
              <a:t>Safe Harbor Maine </a:t>
            </a:r>
            <a:br>
              <a:rPr lang="en-US" b="1" dirty="0">
                <a:solidFill>
                  <a:srgbClr val="C00000"/>
                </a:solidFill>
              </a:rPr>
            </a:br>
            <a:r>
              <a:rPr lang="en-US" b="1" dirty="0">
                <a:solidFill>
                  <a:srgbClr val="C00000"/>
                </a:solidFill>
              </a:rPr>
              <a:t>at the Capitol</a:t>
            </a:r>
          </a:p>
        </p:txBody>
      </p:sp>
      <p:pic>
        <p:nvPicPr>
          <p:cNvPr id="2" name="Picture Placeholder 1">
            <a:extLst>
              <a:ext uri="{FF2B5EF4-FFF2-40B4-BE49-F238E27FC236}">
                <a16:creationId xmlns:a16="http://schemas.microsoft.com/office/drawing/2014/main" id="{78BE3DD4-8AD0-400D-9978-2F6EB3CEE5EE}"/>
              </a:ext>
            </a:extLst>
          </p:cNvPr>
          <p:cNvPicPr>
            <a:picLocks noGrp="1" noChangeAspect="1"/>
          </p:cNvPicPr>
          <p:nvPr>
            <p:ph idx="1"/>
          </p:nvPr>
        </p:nvPicPr>
        <p:blipFill>
          <a:blip r:embed="rId2"/>
          <a:stretch>
            <a:fillRect/>
          </a:stretch>
        </p:blipFill>
        <p:spPr>
          <a:xfrm>
            <a:off x="1729357" y="2286000"/>
            <a:ext cx="5761482" cy="4321112"/>
          </a:xfrm>
          <a:prstGeom prst="rect">
            <a:avLst/>
          </a:prstGeom>
        </p:spPr>
      </p:pic>
    </p:spTree>
    <p:extLst>
      <p:ext uri="{BB962C8B-B14F-4D97-AF65-F5344CB8AC3E}">
        <p14:creationId xmlns:p14="http://schemas.microsoft.com/office/powerpoint/2010/main" val="3180654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91551" y="1128825"/>
            <a:ext cx="8229600" cy="1828798"/>
          </a:xfrm>
        </p:spPr>
        <p:txBody>
          <a:bodyPr>
            <a:normAutofit fontScale="90000"/>
          </a:bodyPr>
          <a:lstStyle/>
          <a:p>
            <a:pPr algn="ctr" eaLnBrk="1" hangingPunct="1">
              <a:defRPr/>
            </a:pPr>
            <a:r>
              <a:rPr lang="en-US" sz="5300" b="1" dirty="0">
                <a:solidFill>
                  <a:srgbClr val="C00000"/>
                </a:solidFill>
                <a:cs typeface="Times New Roman" pitchFamily="18" charset="0"/>
              </a:rPr>
              <a:t>Maine New Law </a:t>
            </a:r>
            <a:br>
              <a:rPr lang="en-US" sz="4800" b="1" dirty="0">
                <a:solidFill>
                  <a:srgbClr val="C00000"/>
                </a:solidFill>
                <a:cs typeface="Times New Roman" pitchFamily="18" charset="0"/>
              </a:rPr>
            </a:br>
            <a:r>
              <a:rPr lang="en-US" sz="4800" b="1" dirty="0">
                <a:solidFill>
                  <a:srgbClr val="C00000"/>
                </a:solidFill>
                <a:cs typeface="Times New Roman" pitchFamily="18" charset="0"/>
              </a:rPr>
              <a:t>Prohibited Acts</a:t>
            </a:r>
            <a:r>
              <a:rPr lang="en-US" sz="4000" b="1" dirty="0">
                <a:solidFill>
                  <a:srgbClr val="C00000"/>
                </a:solidFill>
                <a:cs typeface="Times New Roman" pitchFamily="18" charset="0"/>
              </a:rPr>
              <a:t> </a:t>
            </a:r>
            <a:br>
              <a:rPr lang="en-US" sz="4800" b="1" dirty="0">
                <a:solidFill>
                  <a:srgbClr val="FF0000"/>
                </a:solidFill>
                <a:effectLst>
                  <a:outerShdw blurRad="38100" dist="38100" dir="2700000" algn="tl">
                    <a:srgbClr val="000000"/>
                  </a:outerShdw>
                </a:effectLst>
                <a:cs typeface="Times New Roman" pitchFamily="18" charset="0"/>
              </a:rPr>
            </a:br>
            <a:endParaRPr lang="en-US" sz="4800" b="1" dirty="0">
              <a:solidFill>
                <a:srgbClr val="FF0000"/>
              </a:solidFill>
              <a:effectLst>
                <a:outerShdw blurRad="38100" dist="38100" dir="2700000" algn="tl">
                  <a:srgbClr val="000000"/>
                </a:outerShdw>
              </a:effectLst>
              <a:cs typeface="Times New Roman" pitchFamily="18" charset="0"/>
            </a:endParaRPr>
          </a:p>
        </p:txBody>
      </p:sp>
      <p:sp>
        <p:nvSpPr>
          <p:cNvPr id="93187" name="Rectangle 3"/>
          <p:cNvSpPr>
            <a:spLocks noGrp="1" noChangeArrowheads="1"/>
          </p:cNvSpPr>
          <p:nvPr>
            <p:ph idx="1"/>
          </p:nvPr>
        </p:nvSpPr>
        <p:spPr>
          <a:xfrm>
            <a:off x="685800" y="2553286"/>
            <a:ext cx="7772400" cy="3581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391551" y="2500532"/>
            <a:ext cx="8229600" cy="4555093"/>
          </a:xfrm>
          <a:prstGeom prst="rect">
            <a:avLst/>
          </a:prstGeom>
          <a:noFill/>
          <a:ln w="9525">
            <a:noFill/>
            <a:miter lim="800000"/>
            <a:headEnd/>
            <a:tailEnd/>
          </a:ln>
          <a:effectLst/>
        </p:spPr>
        <p:txBody>
          <a:bodyPr wrap="square">
            <a:spAutoFit/>
          </a:bodyPr>
          <a:lstStyle/>
          <a:p>
            <a:pPr fontAlgn="ctr"/>
            <a:r>
              <a:rPr lang="en-US" sz="2000" b="1" dirty="0">
                <a:solidFill>
                  <a:srgbClr val="000066"/>
                </a:solidFill>
              </a:rPr>
              <a:t>A. Performing surgery, setting fractures or performing any other procedure on a person that punctures the skin;</a:t>
            </a:r>
          </a:p>
          <a:p>
            <a:pPr fontAlgn="ctr"/>
            <a:r>
              <a:rPr lang="en-US" sz="2000" b="1" dirty="0">
                <a:solidFill>
                  <a:srgbClr val="000066"/>
                </a:solidFill>
              </a:rPr>
              <a:t>B. Administering or prescribing radiation, including x-ray radiation;</a:t>
            </a:r>
          </a:p>
          <a:p>
            <a:pPr fontAlgn="ctr"/>
            <a:r>
              <a:rPr lang="en-US" sz="2000" b="1" dirty="0">
                <a:solidFill>
                  <a:srgbClr val="000066"/>
                </a:solidFill>
              </a:rPr>
              <a:t>C. Prescribing or administering medications, drugs or devices that require a prescription from a licensed health care professional;</a:t>
            </a:r>
          </a:p>
          <a:p>
            <a:pPr fontAlgn="ctr"/>
            <a:r>
              <a:rPr lang="en-US" sz="2000" b="1" dirty="0">
                <a:solidFill>
                  <a:srgbClr val="000066"/>
                </a:solidFill>
              </a:rPr>
              <a:t>D. Recommending the discontinuance of medications or drugs or the use of devices prescribed by a licensed health care professional;</a:t>
            </a:r>
          </a:p>
          <a:p>
            <a:pPr fontAlgn="ctr"/>
            <a:r>
              <a:rPr lang="en-US" sz="2000" b="1" dirty="0">
                <a:solidFill>
                  <a:srgbClr val="000066"/>
                </a:solidFill>
              </a:rPr>
              <a:t>E. Performing chiropractic adjustment of joints or spine; or</a:t>
            </a:r>
          </a:p>
          <a:p>
            <a:pPr fontAlgn="ctr"/>
            <a:r>
              <a:rPr lang="en-US" sz="2000" b="1" dirty="0">
                <a:solidFill>
                  <a:srgbClr val="000066"/>
                </a:solidFill>
              </a:rPr>
              <a:t>F. Acting in any way that suggests, advertises or implies that the person providing complementary or alternative health care services is licensed as a health care professional under any other chapter of this Title. </a:t>
            </a:r>
          </a:p>
          <a:p>
            <a:pPr fontAlgn="ctr"/>
            <a:endParaRPr lang="en-US" dirty="0">
              <a:solidFill>
                <a:srgbClr val="006600"/>
              </a:solidFill>
            </a:endParaRPr>
          </a:p>
          <a:p>
            <a:pPr algn="ctr" fontAlgn="ctr"/>
            <a:r>
              <a:rPr lang="en-US" sz="1200" b="1" dirty="0">
                <a:solidFill>
                  <a:srgbClr val="006600"/>
                </a:solidFill>
                <a:cs typeface="Times New Roman" pitchFamily="18" charset="0"/>
              </a:rPr>
              <a:t>	</a:t>
            </a:r>
          </a:p>
        </p:txBody>
      </p:sp>
      <p:sp>
        <p:nvSpPr>
          <p:cNvPr id="3" name="Rectangle 1">
            <a:extLst>
              <a:ext uri="{FF2B5EF4-FFF2-40B4-BE49-F238E27FC236}">
                <a16:creationId xmlns:a16="http://schemas.microsoft.com/office/drawing/2014/main" id="{C96405E5-4C9B-4281-97C2-8EB0F20BBD50}"/>
              </a:ext>
            </a:extLst>
          </p:cNvPr>
          <p:cNvSpPr>
            <a:spLocks noChangeArrowheads="1"/>
          </p:cNvSpPr>
          <p:nvPr/>
        </p:nvSpPr>
        <p:spPr bwMode="auto">
          <a:xfrm>
            <a:off x="609600" y="3414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04162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71034" y="3733800"/>
            <a:ext cx="8439443" cy="2209799"/>
          </a:xfrm>
          <a:solidFill>
            <a:schemeClr val="tx2">
              <a:lumMod val="20000"/>
              <a:lumOff val="80000"/>
            </a:schemeClr>
          </a:solidFill>
          <a:ln>
            <a:solidFill>
              <a:srgbClr val="FF0000"/>
            </a:solidFill>
            <a:miter lim="800000"/>
            <a:headEnd/>
            <a:tailEnd/>
          </a:ln>
        </p:spPr>
        <p:txBody>
          <a:bodyPr/>
          <a:lstStyle/>
          <a:p>
            <a:pPr eaLnBrk="1" hangingPunct="1">
              <a:defRPr/>
            </a:pPr>
            <a:r>
              <a:rPr kumimoji="0" lang="en-US" sz="3200" b="1" i="0" u="none" strike="noStrike" kern="1200" cap="none" spc="0" normalizeH="0" baseline="0" noProof="0" dirty="0">
                <a:ln w="635">
                  <a:noFill/>
                </a:ln>
                <a:solidFill>
                  <a:srgbClr val="C00000"/>
                </a:solidFill>
                <a:effectLst/>
                <a:uLnTx/>
                <a:uFillTx/>
                <a:latin typeface="Calibri"/>
                <a:ea typeface="+mj-ea"/>
                <a:cs typeface="+mj-cs"/>
              </a:rPr>
              <a:t> 2. Protecting your right to refuse, or consent, according to your fundamental right to bodily  autonomy to make your own health decisions even in the face of emergency.</a:t>
            </a:r>
            <a:r>
              <a:rPr lang="en-US" sz="3600" b="1" dirty="0">
                <a:solidFill>
                  <a:srgbClr val="C00000"/>
                </a:solidFill>
                <a:effectLst/>
              </a:rPr>
              <a:t> </a:t>
            </a:r>
            <a:endParaRPr lang="en-US" sz="3200" b="1" dirty="0">
              <a:solidFill>
                <a:srgbClr val="C00000"/>
              </a:solidFill>
              <a:effectLst/>
            </a:endParaRPr>
          </a:p>
        </p:txBody>
      </p:sp>
      <p:sp>
        <p:nvSpPr>
          <p:cNvPr id="2" name="Text Placeholder 1">
            <a:extLst>
              <a:ext uri="{FF2B5EF4-FFF2-40B4-BE49-F238E27FC236}">
                <a16:creationId xmlns:a16="http://schemas.microsoft.com/office/drawing/2014/main" id="{E595E89E-04D0-4FEF-8985-5637BBC67308}"/>
              </a:ext>
            </a:extLst>
          </p:cNvPr>
          <p:cNvSpPr>
            <a:spLocks noGrp="1"/>
          </p:cNvSpPr>
          <p:nvPr>
            <p:ph type="body" idx="1"/>
          </p:nvPr>
        </p:nvSpPr>
        <p:spPr>
          <a:xfrm>
            <a:off x="352278" y="1600200"/>
            <a:ext cx="8439443" cy="1524000"/>
          </a:xfrm>
          <a:solidFill>
            <a:schemeClr val="tx1"/>
          </a:solidFill>
        </p:spPr>
        <p:txBody>
          <a:bodyPr>
            <a:noAutofit/>
          </a:bodyPr>
          <a:lstStyle/>
          <a:p>
            <a:r>
              <a:rPr lang="en-US" sz="3200" b="1" dirty="0">
                <a:solidFill>
                  <a:srgbClr val="C00000"/>
                </a:solidFill>
                <a:latin typeface="+mj-lt"/>
              </a:rPr>
              <a:t> 1.  Protecting your right to practice your vocation, practice the healing  arts, and your freedom to heal yourself and others.</a:t>
            </a:r>
            <a:endParaRPr lang="en-US" sz="3200" dirty="0">
              <a:latin typeface="+mj-lt"/>
            </a:endParaRPr>
          </a:p>
        </p:txBody>
      </p:sp>
    </p:spTree>
    <p:extLst>
      <p:ext uri="{BB962C8B-B14F-4D97-AF65-F5344CB8AC3E}">
        <p14:creationId xmlns:p14="http://schemas.microsoft.com/office/powerpoint/2010/main" val="2284399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533400" y="838200"/>
            <a:ext cx="7772400" cy="1066800"/>
          </a:xfrm>
        </p:spPr>
        <p:txBody>
          <a:bodyPr>
            <a:normAutofit fontScale="90000"/>
          </a:bodyPr>
          <a:lstStyle/>
          <a:p>
            <a:pPr algn="ctr" eaLnBrk="1" hangingPunct="1">
              <a:defRPr/>
            </a:pPr>
            <a:r>
              <a:rPr lang="en-US" sz="5300" b="1" dirty="0">
                <a:solidFill>
                  <a:srgbClr val="C00000"/>
                </a:solidFill>
              </a:rPr>
              <a:t>2015 Nevada New Law</a:t>
            </a:r>
            <a:br>
              <a:rPr lang="en-US" sz="3200" b="1" dirty="0">
                <a:solidFill>
                  <a:srgbClr val="C00000"/>
                </a:solidFill>
              </a:rPr>
            </a:br>
            <a:r>
              <a:rPr lang="en-US" sz="4000" b="1" dirty="0">
                <a:solidFill>
                  <a:srgbClr val="C00000"/>
                </a:solidFill>
              </a:rPr>
              <a:t>Wellness Services</a:t>
            </a:r>
            <a:endParaRPr lang="en-US" sz="4000" u="sng" dirty="0">
              <a:solidFill>
                <a:srgbClr val="C00000"/>
              </a:solidFill>
            </a:endParaRPr>
          </a:p>
        </p:txBody>
      </p:sp>
      <p:sp>
        <p:nvSpPr>
          <p:cNvPr id="107523" name="Rectangle 3"/>
          <p:cNvSpPr>
            <a:spLocks noGrp="1" noChangeArrowheads="1"/>
          </p:cNvSpPr>
          <p:nvPr>
            <p:ph idx="1"/>
          </p:nvPr>
        </p:nvSpPr>
        <p:spPr>
          <a:xfrm>
            <a:off x="533400" y="2057400"/>
            <a:ext cx="8077200" cy="4800600"/>
          </a:xfrm>
        </p:spPr>
        <p:txBody>
          <a:bodyPr>
            <a:normAutofit fontScale="85000" lnSpcReduction="10000"/>
          </a:bodyPr>
          <a:lstStyle/>
          <a:p>
            <a:pPr>
              <a:lnSpc>
                <a:spcPct val="140000"/>
              </a:lnSpc>
              <a:buNone/>
            </a:pPr>
            <a:r>
              <a:rPr lang="en-US" b="1" dirty="0">
                <a:solidFill>
                  <a:srgbClr val="000066"/>
                </a:solidFill>
                <a:latin typeface="Trebuchet MS" panose="020B0603020202020204" pitchFamily="34" charset="0"/>
                <a:ea typeface="Calibri" pitchFamily="34" charset="0"/>
                <a:cs typeface="Times New Roman" pitchFamily="18" charset="0"/>
              </a:rPr>
              <a:t>(a) Anthroposophy.  (b) Aromatherapy.  (c) Traditional cultural healing practices.  (d) Detoxification practices and therapies.  (e) Energetic healing.  (f) Folk practices.  (g) Gerson therapy and colostrum therapy.  (h) Healing practices using food, dietary supplements, nutrients and the physical forces of heat, cold, water and light.  (i) </a:t>
            </a:r>
            <a:r>
              <a:rPr lang="en-US" b="1" dirty="0">
                <a:solidFill>
                  <a:srgbClr val="FF0000"/>
                </a:solidFill>
                <a:latin typeface="Trebuchet MS" panose="020B0603020202020204" pitchFamily="34" charset="0"/>
                <a:ea typeface="Calibri" pitchFamily="34" charset="0"/>
                <a:cs typeface="Times New Roman" pitchFamily="18" charset="0"/>
              </a:rPr>
              <a:t>Herbology and herbalism.  </a:t>
            </a:r>
            <a:r>
              <a:rPr lang="en-US" b="1" dirty="0">
                <a:solidFill>
                  <a:srgbClr val="000066"/>
                </a:solidFill>
                <a:latin typeface="Trebuchet MS" panose="020B0603020202020204" pitchFamily="34" charset="0"/>
                <a:ea typeface="Calibri" pitchFamily="34" charset="0"/>
                <a:cs typeface="Times New Roman" pitchFamily="18" charset="0"/>
              </a:rPr>
              <a:t>(j) Reflexology and Reiki.  (k) Mind-body healing practices.  (l) Nondiagnostic iridology.  (m) Noninvasive instrumentalities.  (n) Holistic kinesiology. </a:t>
            </a:r>
            <a:endParaRPr lang="en-US" sz="1800" b="1" dirty="0">
              <a:solidFill>
                <a:srgbClr val="000066"/>
              </a:solidFill>
              <a:latin typeface="Trebuchet MS" panose="020B0603020202020204" pitchFamily="34" charset="0"/>
              <a:ea typeface="Calibri" pitchFamily="34" charset="0"/>
              <a:cs typeface="Times New Roman" pitchFamily="18" charset="0"/>
            </a:endParaRPr>
          </a:p>
        </p:txBody>
      </p:sp>
    </p:spTree>
    <p:extLst>
      <p:ext uri="{BB962C8B-B14F-4D97-AF65-F5344CB8AC3E}">
        <p14:creationId xmlns:p14="http://schemas.microsoft.com/office/powerpoint/2010/main" val="404395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609600"/>
            <a:ext cx="7772400" cy="1066800"/>
          </a:xfrm>
        </p:spPr>
        <p:txBody>
          <a:bodyPr>
            <a:normAutofit fontScale="90000"/>
          </a:bodyPr>
          <a:lstStyle/>
          <a:p>
            <a:pPr algn="ctr" eaLnBrk="1" hangingPunct="1">
              <a:defRPr/>
            </a:pPr>
            <a:r>
              <a:rPr lang="en-US" sz="5300" b="1" dirty="0">
                <a:solidFill>
                  <a:srgbClr val="C00000"/>
                </a:solidFill>
              </a:rPr>
              <a:t>2009 New Mexico New Law</a:t>
            </a:r>
            <a:br>
              <a:rPr lang="en-US" sz="3200" b="1" dirty="0">
                <a:solidFill>
                  <a:srgbClr val="C00000"/>
                </a:solidFill>
              </a:rPr>
            </a:br>
            <a:r>
              <a:rPr lang="en-US" sz="2700" b="1" dirty="0">
                <a:solidFill>
                  <a:srgbClr val="C00000"/>
                </a:solidFill>
              </a:rPr>
              <a:t>Complementary and Alternative Health Care Services</a:t>
            </a:r>
            <a:r>
              <a:rPr lang="en-US" sz="2700" dirty="0">
                <a:solidFill>
                  <a:srgbClr val="C00000"/>
                </a:solidFill>
              </a:rPr>
              <a:t>:</a:t>
            </a:r>
          </a:p>
        </p:txBody>
      </p:sp>
      <p:sp>
        <p:nvSpPr>
          <p:cNvPr id="107523" name="Rectangle 3"/>
          <p:cNvSpPr>
            <a:spLocks noGrp="1" noChangeArrowheads="1"/>
          </p:cNvSpPr>
          <p:nvPr>
            <p:ph idx="1"/>
          </p:nvPr>
        </p:nvSpPr>
        <p:spPr>
          <a:xfrm>
            <a:off x="533400" y="1828800"/>
            <a:ext cx="8077200" cy="4800600"/>
          </a:xfrm>
        </p:spPr>
        <p:txBody>
          <a:bodyPr>
            <a:normAutofit lnSpcReduction="10000"/>
          </a:bodyPr>
          <a:lstStyle/>
          <a:p>
            <a:pPr eaLnBrk="1" hangingPunct="1">
              <a:lnSpc>
                <a:spcPct val="140000"/>
              </a:lnSpc>
              <a:buFontTx/>
              <a:buNone/>
            </a:pPr>
            <a:r>
              <a:rPr lang="en-US" sz="1600" b="1" dirty="0">
                <a:solidFill>
                  <a:srgbClr val="000066"/>
                </a:solidFill>
                <a:latin typeface="Trebuchet MS" panose="020B0603020202020204" pitchFamily="34" charset="0"/>
                <a:ea typeface="Calibri" pitchFamily="34" charset="0"/>
                <a:cs typeface="Times New Roman" pitchFamily="18" charset="0"/>
              </a:rPr>
              <a:t>B.     "complementary and alternative health care service" means the broad domain of complementary and alternative healing methods and treatments including:  (1)     anthroposophy;  (2)     aromatherapy; (3)     ayurveda;  (4)     culturally traditional healing practices, including practices by a curandera, sobadora, partera, medica and arbolaira, and healing traditions, including plant medicines and foods, prayer, ceremony and song;  (5)     detoxification practices and therapies;  (6)     energetic healing;  (7)     folk practices;  (8)     Gerson therapy and colostrum therapy;  (9)     healing practices utilizing food, dietary supplements, nutrients and the physical forces of heat, cold, water, touch and light;  (10)     healing touch; (11</a:t>
            </a:r>
            <a:r>
              <a:rPr lang="en-US" sz="1600" b="1" dirty="0">
                <a:solidFill>
                  <a:srgbClr val="FF0000"/>
                </a:solidFill>
                <a:latin typeface="Trebuchet MS" panose="020B0603020202020204" pitchFamily="34" charset="0"/>
                <a:ea typeface="Calibri" pitchFamily="34" charset="0"/>
                <a:cs typeface="Times New Roman" pitchFamily="18" charset="0"/>
              </a:rPr>
              <a:t>)     herbology or herbalism;  </a:t>
            </a:r>
            <a:r>
              <a:rPr lang="en-US" sz="1600" b="1" dirty="0">
                <a:solidFill>
                  <a:srgbClr val="000066"/>
                </a:solidFill>
                <a:latin typeface="Trebuchet MS" panose="020B0603020202020204" pitchFamily="34" charset="0"/>
                <a:ea typeface="Calibri" pitchFamily="34" charset="0"/>
                <a:cs typeface="Times New Roman" pitchFamily="18" charset="0"/>
              </a:rPr>
              <a:t>(12)     homeopathy;  (13)     meditation;  (14)     mind-body healing practices;  (15)     naturopathy;  (16)     nondiagnostic iridology;   (17)     noninvasive instrumentalities;  (18)     polarity therapy; and  (19)     holistic kinesiology and other muscle testing techniques				61-35-2</a:t>
            </a:r>
            <a:endParaRPr lang="en-US" sz="1800" b="1" dirty="0">
              <a:solidFill>
                <a:srgbClr val="000066"/>
              </a:solidFill>
              <a:latin typeface="Trebuchet MS" panose="020B0603020202020204" pitchFamily="34" charset="0"/>
              <a:ea typeface="Calibri" pitchFamily="34" charset="0"/>
              <a:cs typeface="Times New Roman" pitchFamily="18" charset="0"/>
            </a:endParaRPr>
          </a:p>
        </p:txBody>
      </p:sp>
    </p:spTree>
    <p:extLst>
      <p:ext uri="{BB962C8B-B14F-4D97-AF65-F5344CB8AC3E}">
        <p14:creationId xmlns:p14="http://schemas.microsoft.com/office/powerpoint/2010/main" val="2126506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91551" y="522140"/>
            <a:ext cx="8153400" cy="1700748"/>
          </a:xfrm>
        </p:spPr>
        <p:txBody>
          <a:bodyPr>
            <a:normAutofit/>
          </a:bodyPr>
          <a:lstStyle/>
          <a:p>
            <a:pPr algn="ctr" eaLnBrk="1" hangingPunct="1">
              <a:defRPr/>
            </a:pPr>
            <a:r>
              <a:rPr lang="en-US" sz="5300" b="1" dirty="0">
                <a:solidFill>
                  <a:srgbClr val="C00000"/>
                </a:solidFill>
                <a:cs typeface="Times New Roman" pitchFamily="18" charset="0"/>
              </a:rPr>
              <a:t>Massachusetts Bills </a:t>
            </a:r>
            <a:br>
              <a:rPr lang="en-US" sz="4800" b="1" dirty="0">
                <a:solidFill>
                  <a:srgbClr val="C00000"/>
                </a:solidFill>
                <a:cs typeface="Times New Roman" pitchFamily="18" charset="0"/>
              </a:rPr>
            </a:br>
            <a:r>
              <a:rPr lang="en-US" sz="3600" b="1" dirty="0">
                <a:solidFill>
                  <a:srgbClr val="C00000"/>
                </a:solidFill>
                <a:cs typeface="Times New Roman" pitchFamily="18" charset="0"/>
              </a:rPr>
              <a:t>Safe Harbor Exemption</a:t>
            </a:r>
          </a:p>
        </p:txBody>
      </p:sp>
      <p:sp>
        <p:nvSpPr>
          <p:cNvPr id="93187" name="Rectangle 3"/>
          <p:cNvSpPr>
            <a:spLocks noGrp="1" noChangeArrowheads="1"/>
          </p:cNvSpPr>
          <p:nvPr>
            <p:ph idx="1"/>
          </p:nvPr>
        </p:nvSpPr>
        <p:spPr>
          <a:xfrm>
            <a:off x="685800" y="2500532"/>
            <a:ext cx="7859151" cy="4128867"/>
          </a:xfrm>
        </p:spPr>
        <p:txBody>
          <a:bodyPr>
            <a:normAutofit/>
          </a:bodyPr>
          <a:lstStyle/>
          <a:p>
            <a:pPr marL="0" indent="0" algn="ctr">
              <a:buNone/>
            </a:pPr>
            <a:r>
              <a:rPr lang="en-US" sz="3200" b="1" dirty="0">
                <a:solidFill>
                  <a:srgbClr val="002060"/>
                </a:solidFill>
                <a:latin typeface="Trebuchet MS" panose="020B0603020202020204" pitchFamily="34" charset="0"/>
              </a:rPr>
              <a:t> 2022 S.1380/H.2343</a:t>
            </a:r>
          </a:p>
          <a:p>
            <a:pPr marL="0" indent="0" algn="ctr">
              <a:buNone/>
            </a:pPr>
            <a:r>
              <a:rPr lang="en-US" sz="2400" b="1" dirty="0">
                <a:solidFill>
                  <a:srgbClr val="002060"/>
                </a:solidFill>
                <a:latin typeface="Trebuchet MS" panose="020B0603020202020204" pitchFamily="34" charset="0"/>
              </a:rPr>
              <a:t>(formerly SD1085/HD1169) </a:t>
            </a:r>
            <a:br>
              <a:rPr lang="en-US" sz="2000" b="1" dirty="0">
                <a:solidFill>
                  <a:srgbClr val="C00000"/>
                </a:solidFill>
              </a:rPr>
            </a:br>
            <a:endParaRPr lang="en-US" sz="2000" b="1" dirty="0">
              <a:solidFill>
                <a:srgbClr val="C00000"/>
              </a:solidFill>
            </a:endParaRPr>
          </a:p>
          <a:p>
            <a:pPr marL="0" indent="0">
              <a:buNone/>
            </a:pPr>
            <a:r>
              <a:rPr lang="en-US" sz="2000" b="1" dirty="0">
                <a:solidFill>
                  <a:srgbClr val="002060"/>
                </a:solidFill>
                <a:latin typeface="Trebuchet MS" panose="020B0603020202020204" pitchFamily="34" charset="0"/>
              </a:rPr>
              <a:t>An Act providing for consumer access to and the right to practice complementary and alternative health care services </a:t>
            </a:r>
          </a:p>
          <a:p>
            <a:pPr marL="0" indent="0" algn="ctr">
              <a:buNone/>
            </a:pPr>
            <a:r>
              <a:rPr lang="en-US" sz="3600" b="1" dirty="0">
                <a:solidFill>
                  <a:srgbClr val="002060"/>
                </a:solidFill>
              </a:rPr>
              <a:t> </a:t>
            </a:r>
          </a:p>
          <a:p>
            <a:pPr marL="0" indent="0" algn="ctr">
              <a:buNone/>
            </a:pPr>
            <a:r>
              <a:rPr lang="en-US" sz="2800" b="1" dirty="0">
                <a:solidFill>
                  <a:srgbClr val="000066"/>
                </a:solidFill>
                <a:highlight>
                  <a:srgbClr val="FFFF00"/>
                </a:highlight>
                <a:cs typeface="Times New Roman" pitchFamily="18" charset="0"/>
              </a:rPr>
              <a:t>Sent to Study</a:t>
            </a:r>
          </a:p>
        </p:txBody>
      </p:sp>
      <p:sp>
        <p:nvSpPr>
          <p:cNvPr id="861188" name="Rectangle 4"/>
          <p:cNvSpPr>
            <a:spLocks noChangeArrowheads="1"/>
          </p:cNvSpPr>
          <p:nvPr/>
        </p:nvSpPr>
        <p:spPr bwMode="auto">
          <a:xfrm>
            <a:off x="391551" y="2500532"/>
            <a:ext cx="6847449" cy="276999"/>
          </a:xfrm>
          <a:prstGeom prst="rect">
            <a:avLst/>
          </a:prstGeom>
          <a:noFill/>
          <a:ln w="9525">
            <a:noFill/>
            <a:miter lim="800000"/>
            <a:headEnd/>
            <a:tailEnd/>
          </a:ln>
          <a:effectLst/>
        </p:spPr>
        <p:txBody>
          <a:bodyPr wrap="square">
            <a:spAutoFit/>
          </a:bodyPr>
          <a:lstStyle/>
          <a:p>
            <a:pPr algn="ctr" fontAlgn="ctr"/>
            <a:r>
              <a:rPr lang="en-US" sz="1200" b="1" dirty="0">
                <a:solidFill>
                  <a:srgbClr val="006600"/>
                </a:solidFill>
                <a:cs typeface="Times New Roman" pitchFamily="18" charset="0"/>
              </a:rPr>
              <a:t>	</a:t>
            </a:r>
          </a:p>
        </p:txBody>
      </p:sp>
      <p:sp>
        <p:nvSpPr>
          <p:cNvPr id="3" name="Rectangle 1">
            <a:extLst>
              <a:ext uri="{FF2B5EF4-FFF2-40B4-BE49-F238E27FC236}">
                <a16:creationId xmlns:a16="http://schemas.microsoft.com/office/drawing/2014/main" id="{C96405E5-4C9B-4281-97C2-8EB0F20BBD50}"/>
              </a:ext>
            </a:extLst>
          </p:cNvPr>
          <p:cNvSpPr>
            <a:spLocks noChangeArrowheads="1"/>
          </p:cNvSpPr>
          <p:nvPr/>
        </p:nvSpPr>
        <p:spPr bwMode="auto">
          <a:xfrm>
            <a:off x="609600" y="336899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156203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E0AEB-D609-44E5-8095-DF657F62BEB6}"/>
              </a:ext>
            </a:extLst>
          </p:cNvPr>
          <p:cNvSpPr>
            <a:spLocks noGrp="1"/>
          </p:cNvSpPr>
          <p:nvPr>
            <p:ph type="title"/>
          </p:nvPr>
        </p:nvSpPr>
        <p:spPr>
          <a:xfrm>
            <a:off x="685800" y="990600"/>
            <a:ext cx="8077201" cy="1143000"/>
          </a:xfrm>
        </p:spPr>
        <p:txBody>
          <a:bodyPr>
            <a:normAutofit fontScale="90000"/>
          </a:bodyPr>
          <a:lstStyle/>
          <a:p>
            <a:pPr algn="ctr"/>
            <a:r>
              <a:rPr lang="en-US" b="1" dirty="0">
                <a:solidFill>
                  <a:srgbClr val="C00000"/>
                </a:solidFill>
              </a:rPr>
              <a:t>Massachusetts Leaders</a:t>
            </a:r>
            <a:br>
              <a:rPr lang="en-US" b="1" dirty="0">
                <a:solidFill>
                  <a:srgbClr val="C00000"/>
                </a:solidFill>
              </a:rPr>
            </a:br>
            <a:r>
              <a:rPr lang="en-US" b="1" dirty="0">
                <a:solidFill>
                  <a:srgbClr val="C00000"/>
                </a:solidFill>
              </a:rPr>
              <a:t>at the Capitol</a:t>
            </a:r>
          </a:p>
        </p:txBody>
      </p:sp>
      <p:pic>
        <p:nvPicPr>
          <p:cNvPr id="7" name="Content Placeholder 6">
            <a:extLst>
              <a:ext uri="{FF2B5EF4-FFF2-40B4-BE49-F238E27FC236}">
                <a16:creationId xmlns:a16="http://schemas.microsoft.com/office/drawing/2014/main" id="{2BC340A3-E045-4F46-9884-853610EACE0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7894" y="2133600"/>
            <a:ext cx="3123306" cy="4164410"/>
          </a:xfrm>
        </p:spPr>
      </p:pic>
    </p:spTree>
    <p:extLst>
      <p:ext uri="{BB962C8B-B14F-4D97-AF65-F5344CB8AC3E}">
        <p14:creationId xmlns:p14="http://schemas.microsoft.com/office/powerpoint/2010/main" val="456683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91551" y="388331"/>
            <a:ext cx="8153400" cy="1700748"/>
          </a:xfrm>
        </p:spPr>
        <p:txBody>
          <a:bodyPr>
            <a:normAutofit/>
          </a:bodyPr>
          <a:lstStyle/>
          <a:p>
            <a:pPr algn="ctr" eaLnBrk="1" hangingPunct="1">
              <a:defRPr/>
            </a:pPr>
            <a:r>
              <a:rPr lang="en-US" sz="4800" b="1" dirty="0">
                <a:solidFill>
                  <a:srgbClr val="C00000"/>
                </a:solidFill>
                <a:cs typeface="Times New Roman" pitchFamily="18" charset="0"/>
              </a:rPr>
              <a:t>Wisconsin Bills </a:t>
            </a:r>
            <a:br>
              <a:rPr lang="en-US" sz="4800" b="1" dirty="0">
                <a:solidFill>
                  <a:srgbClr val="C00000"/>
                </a:solidFill>
                <a:cs typeface="Times New Roman" pitchFamily="18" charset="0"/>
              </a:rPr>
            </a:br>
            <a:r>
              <a:rPr lang="en-US" sz="3600" b="1" dirty="0">
                <a:solidFill>
                  <a:srgbClr val="C00000"/>
                </a:solidFill>
                <a:cs typeface="Times New Roman" pitchFamily="18" charset="0"/>
              </a:rPr>
              <a:t>Safe Harbor Exemption</a:t>
            </a:r>
          </a:p>
        </p:txBody>
      </p:sp>
      <p:sp>
        <p:nvSpPr>
          <p:cNvPr id="93187" name="Rectangle 3"/>
          <p:cNvSpPr>
            <a:spLocks noGrp="1" noChangeArrowheads="1"/>
          </p:cNvSpPr>
          <p:nvPr>
            <p:ph idx="1"/>
          </p:nvPr>
        </p:nvSpPr>
        <p:spPr>
          <a:xfrm>
            <a:off x="685800" y="2500532"/>
            <a:ext cx="7859151" cy="4128867"/>
          </a:xfrm>
        </p:spPr>
        <p:txBody>
          <a:bodyPr>
            <a:normAutofit/>
          </a:bodyPr>
          <a:lstStyle/>
          <a:p>
            <a:pPr marL="0" indent="0" algn="ctr">
              <a:buNone/>
            </a:pPr>
            <a:r>
              <a:rPr lang="en-US" sz="3200" b="1" dirty="0">
                <a:solidFill>
                  <a:srgbClr val="002060"/>
                </a:solidFill>
                <a:latin typeface="Trebuchet MS" panose="020B0603020202020204" pitchFamily="34" charset="0"/>
                <a:cs typeface="Times New Roman" pitchFamily="18" charset="0"/>
              </a:rPr>
              <a:t>2021-2022 SB98/AB86 </a:t>
            </a:r>
          </a:p>
          <a:p>
            <a:pPr marL="0" indent="0" algn="ctr">
              <a:buNone/>
            </a:pPr>
            <a:r>
              <a:rPr lang="en-US" sz="2800" b="1" dirty="0">
                <a:solidFill>
                  <a:srgbClr val="002060"/>
                </a:solidFill>
                <a:latin typeface="Trebuchet MS" panose="020B0603020202020204" pitchFamily="34" charset="0"/>
                <a:cs typeface="Times New Roman" pitchFamily="18" charset="0"/>
              </a:rPr>
              <a:t>Consumer Access and Right to Practice Complementary and Alternative Health Care </a:t>
            </a:r>
          </a:p>
          <a:p>
            <a:pPr marL="0" indent="0" algn="ctr">
              <a:buNone/>
            </a:pPr>
            <a:endParaRPr lang="en-US" sz="2800" b="1" dirty="0">
              <a:solidFill>
                <a:srgbClr val="002060"/>
              </a:solidFill>
              <a:cs typeface="Times New Roman" pitchFamily="18" charset="0"/>
            </a:endParaRPr>
          </a:p>
          <a:p>
            <a:pPr marL="0" indent="0" algn="ctr">
              <a:buNone/>
            </a:pPr>
            <a:r>
              <a:rPr lang="en-US" sz="2800" b="1" dirty="0">
                <a:solidFill>
                  <a:srgbClr val="002060"/>
                </a:solidFill>
                <a:latin typeface="Trebuchet MS" panose="020B0603020202020204" pitchFamily="34" charset="0"/>
                <a:cs typeface="Times New Roman" pitchFamily="18" charset="0"/>
              </a:rPr>
              <a:t>Passed House and Senate</a:t>
            </a:r>
          </a:p>
          <a:p>
            <a:pPr marL="0" indent="0" algn="ctr">
              <a:buNone/>
            </a:pPr>
            <a:endParaRPr lang="en-US" sz="2800" b="1" dirty="0">
              <a:solidFill>
                <a:srgbClr val="002060"/>
              </a:solidFill>
              <a:latin typeface="Trebuchet MS" panose="020B0603020202020204" pitchFamily="34" charset="0"/>
              <a:cs typeface="Times New Roman" pitchFamily="18" charset="0"/>
            </a:endParaRPr>
          </a:p>
          <a:p>
            <a:pPr marL="0" indent="0" algn="ctr">
              <a:buNone/>
            </a:pPr>
            <a:r>
              <a:rPr lang="en-US" sz="2800" b="1" dirty="0">
                <a:solidFill>
                  <a:srgbClr val="C00000"/>
                </a:solidFill>
                <a:highlight>
                  <a:srgbClr val="FFFF00"/>
                </a:highlight>
                <a:latin typeface="Trebuchet MS" panose="020B0603020202020204" pitchFamily="34" charset="0"/>
                <a:cs typeface="Times New Roman" pitchFamily="18" charset="0"/>
              </a:rPr>
              <a:t>Vetoed</a:t>
            </a:r>
            <a:r>
              <a:rPr lang="en-US" sz="2800" b="1" dirty="0">
                <a:solidFill>
                  <a:srgbClr val="002060"/>
                </a:solidFill>
                <a:highlight>
                  <a:srgbClr val="FFFF00"/>
                </a:highlight>
                <a:latin typeface="Trebuchet MS" panose="020B0603020202020204" pitchFamily="34" charset="0"/>
                <a:cs typeface="Times New Roman" pitchFamily="18" charset="0"/>
              </a:rPr>
              <a:t> by Governor 2022</a:t>
            </a:r>
          </a:p>
        </p:txBody>
      </p:sp>
      <p:sp>
        <p:nvSpPr>
          <p:cNvPr id="861188" name="Rectangle 4"/>
          <p:cNvSpPr>
            <a:spLocks noChangeArrowheads="1"/>
          </p:cNvSpPr>
          <p:nvPr/>
        </p:nvSpPr>
        <p:spPr bwMode="auto">
          <a:xfrm>
            <a:off x="391551" y="2500532"/>
            <a:ext cx="6847449" cy="276999"/>
          </a:xfrm>
          <a:prstGeom prst="rect">
            <a:avLst/>
          </a:prstGeom>
          <a:noFill/>
          <a:ln w="9525">
            <a:noFill/>
            <a:miter lim="800000"/>
            <a:headEnd/>
            <a:tailEnd/>
          </a:ln>
          <a:effectLst/>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600"/>
                </a:solidFill>
                <a:effectLst/>
                <a:uLnTx/>
                <a:uFillTx/>
                <a:latin typeface="Constantia"/>
                <a:ea typeface="+mn-ea"/>
                <a:cs typeface="Times New Roman" pitchFamily="18" charset="0"/>
              </a:rPr>
              <a:t>	</a:t>
            </a:r>
          </a:p>
        </p:txBody>
      </p:sp>
      <p:sp>
        <p:nvSpPr>
          <p:cNvPr id="3" name="Rectangle 1">
            <a:extLst>
              <a:ext uri="{FF2B5EF4-FFF2-40B4-BE49-F238E27FC236}">
                <a16:creationId xmlns:a16="http://schemas.microsoft.com/office/drawing/2014/main" id="{C96405E5-4C9B-4281-97C2-8EB0F20BBD50}"/>
              </a:ext>
            </a:extLst>
          </p:cNvPr>
          <p:cNvSpPr>
            <a:spLocks noChangeArrowheads="1"/>
          </p:cNvSpPr>
          <p:nvPr/>
        </p:nvSpPr>
        <p:spPr bwMode="auto">
          <a:xfrm>
            <a:off x="609600" y="336899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3478391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E0AEB-D609-44E5-8095-DF657F62BEB6}"/>
              </a:ext>
            </a:extLst>
          </p:cNvPr>
          <p:cNvSpPr>
            <a:spLocks noGrp="1"/>
          </p:cNvSpPr>
          <p:nvPr>
            <p:ph type="title"/>
          </p:nvPr>
        </p:nvSpPr>
        <p:spPr>
          <a:xfrm>
            <a:off x="685800" y="990600"/>
            <a:ext cx="8077201" cy="1143000"/>
          </a:xfrm>
        </p:spPr>
        <p:txBody>
          <a:bodyPr>
            <a:normAutofit fontScale="90000"/>
          </a:bodyPr>
          <a:lstStyle/>
          <a:p>
            <a:pPr algn="ctr"/>
            <a:r>
              <a:rPr lang="en-US" b="1" dirty="0">
                <a:solidFill>
                  <a:srgbClr val="C00000"/>
                </a:solidFill>
              </a:rPr>
              <a:t>Wisconsin Leaders</a:t>
            </a:r>
            <a:br>
              <a:rPr lang="en-US" b="1" dirty="0">
                <a:solidFill>
                  <a:srgbClr val="C00000"/>
                </a:solidFill>
              </a:rPr>
            </a:br>
            <a:r>
              <a:rPr lang="en-US" b="1" dirty="0">
                <a:solidFill>
                  <a:srgbClr val="C00000"/>
                </a:solidFill>
              </a:rPr>
              <a:t>at the Capitol</a:t>
            </a:r>
          </a:p>
        </p:txBody>
      </p:sp>
      <p:pic>
        <p:nvPicPr>
          <p:cNvPr id="6" name="Content Placeholder 5">
            <a:extLst>
              <a:ext uri="{FF2B5EF4-FFF2-40B4-BE49-F238E27FC236}">
                <a16:creationId xmlns:a16="http://schemas.microsoft.com/office/drawing/2014/main" id="{FD7EA0BC-9D1B-429B-ABF4-D596883434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377281" y="2661240"/>
            <a:ext cx="4389437" cy="3292077"/>
          </a:xfrm>
        </p:spPr>
      </p:pic>
    </p:spTree>
    <p:extLst>
      <p:ext uri="{BB962C8B-B14F-4D97-AF65-F5344CB8AC3E}">
        <p14:creationId xmlns:p14="http://schemas.microsoft.com/office/powerpoint/2010/main" val="985066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DF0C8-39EC-455B-8438-FFCCAC11178D}"/>
              </a:ext>
            </a:extLst>
          </p:cNvPr>
          <p:cNvSpPr>
            <a:spLocks noGrp="1"/>
          </p:cNvSpPr>
          <p:nvPr>
            <p:ph type="title"/>
          </p:nvPr>
        </p:nvSpPr>
        <p:spPr/>
        <p:txBody>
          <a:bodyPr>
            <a:normAutofit/>
          </a:bodyPr>
          <a:lstStyle/>
          <a:p>
            <a:pPr algn="ctr"/>
            <a:r>
              <a:rPr lang="en-US" sz="3600" b="1" dirty="0">
                <a:solidFill>
                  <a:srgbClr val="CC0000"/>
                </a:solidFill>
              </a:rPr>
              <a:t>NHFA Action Alerts</a:t>
            </a:r>
          </a:p>
        </p:txBody>
      </p:sp>
      <p:sp>
        <p:nvSpPr>
          <p:cNvPr id="107523" name="Rectangle 3"/>
          <p:cNvSpPr>
            <a:spLocks noGrp="1" noChangeArrowheads="1"/>
          </p:cNvSpPr>
          <p:nvPr>
            <p:ph idx="4294967295"/>
          </p:nvPr>
        </p:nvSpPr>
        <p:spPr>
          <a:xfrm>
            <a:off x="0" y="2209800"/>
            <a:ext cx="7924800" cy="4191000"/>
          </a:xfrm>
        </p:spPr>
        <p:txBody>
          <a:bodyPr>
            <a:normAutofit/>
          </a:bodyPr>
          <a:lstStyle/>
          <a:p>
            <a:pPr>
              <a:lnSpc>
                <a:spcPct val="140000"/>
              </a:lnSpc>
              <a:buNone/>
            </a:pPr>
            <a:endParaRPr lang="en-US" b="1" dirty="0">
              <a:solidFill>
                <a:srgbClr val="006600"/>
              </a:solidFill>
              <a:latin typeface="Trebuchet MS" panose="020B0603020202020204" pitchFamily="34" charset="0"/>
              <a:ea typeface="Calibri" pitchFamily="34" charset="0"/>
              <a:cs typeface="Times New Roman" pitchFamily="18" charset="0"/>
            </a:endParaRPr>
          </a:p>
          <a:p>
            <a:pPr>
              <a:lnSpc>
                <a:spcPct val="140000"/>
              </a:lnSpc>
              <a:buNone/>
            </a:pPr>
            <a:endParaRPr lang="en-US" sz="1800" b="1" dirty="0">
              <a:solidFill>
                <a:srgbClr val="006600"/>
              </a:solidFill>
              <a:latin typeface="Trebuchet MS" panose="020B0603020202020204" pitchFamily="34" charset="0"/>
              <a:ea typeface="Calibri" pitchFamily="34" charset="0"/>
              <a:cs typeface="Times New Roman" pitchFamily="18" charset="0"/>
            </a:endParaRPr>
          </a:p>
        </p:txBody>
      </p:sp>
      <p:pic>
        <p:nvPicPr>
          <p:cNvPr id="4" name="Picture 3">
            <a:extLst>
              <a:ext uri="{FF2B5EF4-FFF2-40B4-BE49-F238E27FC236}">
                <a16:creationId xmlns:a16="http://schemas.microsoft.com/office/drawing/2014/main" id="{D91175B7-FE8D-4205-AA99-C82E940B0B88}"/>
              </a:ext>
            </a:extLst>
          </p:cNvPr>
          <p:cNvPicPr/>
          <p:nvPr/>
        </p:nvPicPr>
        <p:blipFill>
          <a:blip r:embed="rId3"/>
          <a:stretch>
            <a:fillRect/>
          </a:stretch>
        </p:blipFill>
        <p:spPr>
          <a:xfrm>
            <a:off x="1524000" y="2287905"/>
            <a:ext cx="5943600" cy="4034790"/>
          </a:xfrm>
          <a:prstGeom prst="rect">
            <a:avLst/>
          </a:prstGeom>
        </p:spPr>
      </p:pic>
    </p:spTree>
    <p:extLst>
      <p:ext uri="{BB962C8B-B14F-4D97-AF65-F5344CB8AC3E}">
        <p14:creationId xmlns:p14="http://schemas.microsoft.com/office/powerpoint/2010/main" val="361208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362" name="Rectangle 2"/>
          <p:cNvSpPr>
            <a:spLocks noGrp="1" noChangeArrowheads="1"/>
          </p:cNvSpPr>
          <p:nvPr>
            <p:ph type="title"/>
          </p:nvPr>
        </p:nvSpPr>
        <p:spPr>
          <a:xfrm>
            <a:off x="723900" y="685800"/>
            <a:ext cx="7886700" cy="1676400"/>
          </a:xfrm>
          <a:solidFill>
            <a:srgbClr val="C00000"/>
          </a:solidFill>
        </p:spPr>
        <p:txBody>
          <a:bodyPr>
            <a:normAutofit fontScale="90000"/>
          </a:bodyPr>
          <a:lstStyle/>
          <a:p>
            <a:pPr algn="ctr" eaLnBrk="1" hangingPunct="1">
              <a:defRPr/>
            </a:pPr>
            <a:r>
              <a:rPr lang="en-US" sz="5400" b="1" dirty="0">
                <a:solidFill>
                  <a:schemeClr val="bg1"/>
                </a:solidFill>
                <a:effectLst>
                  <a:outerShdw blurRad="38100" dist="38100" dir="2700000" algn="tl">
                    <a:srgbClr val="000000"/>
                  </a:outerShdw>
                </a:effectLst>
                <a:latin typeface="+mn-lt"/>
              </a:rPr>
              <a:t>2021 Safe Harbor </a:t>
            </a:r>
            <a:br>
              <a:rPr lang="en-US" sz="5400" b="1" dirty="0">
                <a:solidFill>
                  <a:schemeClr val="bg1"/>
                </a:solidFill>
                <a:effectLst>
                  <a:outerShdw blurRad="38100" dist="38100" dir="2700000" algn="tl">
                    <a:srgbClr val="000000"/>
                  </a:outerShdw>
                </a:effectLst>
                <a:latin typeface="+mn-lt"/>
              </a:rPr>
            </a:br>
            <a:r>
              <a:rPr lang="en-US" sz="5400" b="1" dirty="0">
                <a:solidFill>
                  <a:schemeClr val="bg1"/>
                </a:solidFill>
                <a:effectLst>
                  <a:outerShdw blurRad="38100" dist="38100" dir="2700000" algn="tl">
                    <a:srgbClr val="000000"/>
                  </a:outerShdw>
                </a:effectLst>
                <a:latin typeface="+mn-lt"/>
              </a:rPr>
              <a:t>Health Freedom States!</a:t>
            </a:r>
          </a:p>
        </p:txBody>
      </p:sp>
      <p:sp>
        <p:nvSpPr>
          <p:cNvPr id="1295363" name="Rectangle 3"/>
          <p:cNvSpPr>
            <a:spLocks noGrp="1" noChangeArrowheads="1"/>
          </p:cNvSpPr>
          <p:nvPr>
            <p:ph idx="1"/>
          </p:nvPr>
        </p:nvSpPr>
        <p:spPr>
          <a:xfrm>
            <a:off x="723900" y="2514600"/>
            <a:ext cx="7886700" cy="3581400"/>
          </a:xfrm>
          <a:solidFill>
            <a:srgbClr val="C00000"/>
          </a:solidFill>
        </p:spPr>
        <p:txBody>
          <a:bodyPr numCol="2">
            <a:normAutofit fontScale="77500" lnSpcReduction="20000"/>
          </a:bodyPr>
          <a:lstStyle/>
          <a:p>
            <a:pPr algn="ctr" eaLnBrk="1" hangingPunct="1">
              <a:lnSpc>
                <a:spcPct val="90000"/>
              </a:lnSpc>
              <a:buFontTx/>
              <a:buNone/>
              <a:defRPr/>
            </a:pPr>
            <a:br>
              <a:rPr lang="en-US" sz="4000" b="1" dirty="0">
                <a:solidFill>
                  <a:srgbClr val="FFFF00"/>
                </a:solidFill>
                <a:effectLst>
                  <a:outerShdw blurRad="38100" dist="38100" dir="2700000" algn="tl">
                    <a:srgbClr val="000000"/>
                  </a:outerShdw>
                </a:effectLst>
              </a:rPr>
            </a:br>
            <a:r>
              <a:rPr lang="en-US" sz="4000" b="1" dirty="0">
                <a:solidFill>
                  <a:schemeClr val="bg1"/>
                </a:solidFill>
                <a:effectLst>
                  <a:outerShdw blurRad="38100" dist="38100" dir="2700000" algn="tl">
                    <a:srgbClr val="000000"/>
                  </a:outerShdw>
                </a:effectLst>
              </a:rPr>
              <a:t>Oklahoma *</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Idaho *</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Minnesota</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Rhode Island</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California</a:t>
            </a:r>
          </a:p>
          <a:p>
            <a:pPr algn="ctr" eaLnBrk="1" hangingPunct="1">
              <a:lnSpc>
                <a:spcPct val="90000"/>
              </a:lnSpc>
              <a:buFontTx/>
              <a:buNone/>
              <a:defRPr/>
            </a:pPr>
            <a:endParaRPr lang="en-US" sz="4000" b="1" dirty="0">
              <a:solidFill>
                <a:schemeClr val="bg1"/>
              </a:solidFill>
              <a:effectLst>
                <a:outerShdw blurRad="38100" dist="38100" dir="2700000" algn="tl">
                  <a:srgbClr val="000000"/>
                </a:outerShdw>
              </a:effectLst>
            </a:endParaRPr>
          </a:p>
          <a:p>
            <a:pPr algn="ctr" eaLnBrk="1" hangingPunct="1">
              <a:lnSpc>
                <a:spcPct val="90000"/>
              </a:lnSpc>
              <a:buFontTx/>
              <a:buNone/>
              <a:defRPr/>
            </a:pPr>
            <a:br>
              <a:rPr lang="en-US" sz="4000" b="1" dirty="0">
                <a:solidFill>
                  <a:schemeClr val="bg1"/>
                </a:solidFill>
                <a:effectLst>
                  <a:outerShdw blurRad="38100" dist="38100" dir="2700000" algn="tl">
                    <a:srgbClr val="000000"/>
                  </a:outerShdw>
                </a:effectLst>
              </a:rPr>
            </a:br>
            <a:br>
              <a:rPr lang="en-US" sz="4000" b="1" dirty="0">
                <a:solidFill>
                  <a:schemeClr val="bg1"/>
                </a:solidFill>
                <a:effectLst>
                  <a:outerShdw blurRad="38100" dist="38100" dir="2700000" algn="tl">
                    <a:srgbClr val="000000"/>
                  </a:outerShdw>
                </a:effectLst>
              </a:rPr>
            </a:br>
            <a:r>
              <a:rPr lang="en-US" sz="4000" b="1" dirty="0">
                <a:solidFill>
                  <a:schemeClr val="bg1"/>
                </a:solidFill>
                <a:effectLst>
                  <a:outerShdw blurRad="38100" dist="38100" dir="2700000" algn="tl">
                    <a:srgbClr val="000000"/>
                  </a:outerShdw>
                </a:effectLst>
              </a:rPr>
              <a:t>Louisiana</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Arizona (limited)</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New Mexico</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Colorado</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Nevada</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Maine!</a:t>
            </a:r>
          </a:p>
          <a:p>
            <a:pPr algn="ctr" eaLnBrk="1" hangingPunct="1">
              <a:lnSpc>
                <a:spcPct val="90000"/>
              </a:lnSpc>
              <a:buFontTx/>
              <a:buNone/>
              <a:defRPr/>
            </a:pPr>
            <a:endParaRPr lang="en-US" sz="1400" b="1" dirty="0">
              <a:solidFill>
                <a:srgbClr val="FFFF00"/>
              </a:solidFill>
              <a:effectLst>
                <a:outerShdw blurRad="38100" dist="38100" dir="2700000" algn="tl">
                  <a:srgbClr val="000000"/>
                </a:outerShdw>
              </a:effectLst>
            </a:endParaRPr>
          </a:p>
          <a:p>
            <a:pPr algn="ctr" eaLnBrk="1" hangingPunct="1">
              <a:lnSpc>
                <a:spcPct val="90000"/>
              </a:lnSpc>
              <a:buFontTx/>
              <a:buNone/>
              <a:defRPr/>
            </a:pPr>
            <a:r>
              <a:rPr lang="en-US" sz="1000" dirty="0">
                <a:solidFill>
                  <a:srgbClr val="FFFF00"/>
                </a:solidFill>
                <a:effectLst>
                  <a:outerShdw blurRad="38100" dist="38100" dir="2700000" algn="tl">
                    <a:srgbClr val="000000"/>
                  </a:outerShdw>
                </a:effectLst>
                <a:cs typeface="Times New Roman" pitchFamily="18" charset="0"/>
              </a:rPr>
              <a:t>					</a:t>
            </a:r>
          </a:p>
        </p:txBody>
      </p:sp>
    </p:spTree>
    <p:extLst>
      <p:ext uri="{BB962C8B-B14F-4D97-AF65-F5344CB8AC3E}">
        <p14:creationId xmlns:p14="http://schemas.microsoft.com/office/powerpoint/2010/main" val="3267900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ChangeArrowheads="1"/>
          </p:cNvSpPr>
          <p:nvPr/>
        </p:nvSpPr>
        <p:spPr bwMode="auto">
          <a:xfrm>
            <a:off x="0" y="514350"/>
            <a:ext cx="800100" cy="1028700"/>
          </a:xfrm>
          <a:prstGeom prst="rect">
            <a:avLst/>
          </a:prstGeom>
          <a:solidFill>
            <a:srgbClr val="FFFF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00"/>
                </a:solidFill>
                <a:effectLst>
                  <a:outerShdw blurRad="38100" dist="38100" dir="2700000" algn="tl">
                    <a:srgbClr val="000000"/>
                  </a:outerShdw>
                </a:effectLst>
                <a:cs typeface="Times New Roman" pitchFamily="18" charset="0"/>
              </a:rPr>
              <a:t>WA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07" name="Rectangle 3"/>
          <p:cNvSpPr>
            <a:spLocks noChangeArrowheads="1"/>
          </p:cNvSpPr>
          <p:nvPr/>
        </p:nvSpPr>
        <p:spPr bwMode="auto">
          <a:xfrm>
            <a:off x="914400" y="2686050"/>
            <a:ext cx="457200" cy="914400"/>
          </a:xfrm>
          <a:prstGeom prst="rect">
            <a:avLst/>
          </a:prstGeom>
          <a:solidFill>
            <a:srgbClr val="00CC00"/>
          </a:solidFill>
          <a:ln w="9525">
            <a:solidFill>
              <a:srgbClr val="000000"/>
            </a:solidFill>
            <a:miter lim="800000"/>
            <a:headEnd/>
            <a:tailEnd/>
          </a:ln>
        </p:spPr>
        <p:txBody>
          <a:bodyPr/>
          <a:lstStyle/>
          <a:p>
            <a:pP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NV</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CC00"/>
              </a:solidFill>
            </a:endParaRPr>
          </a:p>
        </p:txBody>
      </p:sp>
      <p:sp>
        <p:nvSpPr>
          <p:cNvPr id="1301508" name="Rectangle 4"/>
          <p:cNvSpPr>
            <a:spLocks noChangeArrowheads="1"/>
          </p:cNvSpPr>
          <p:nvPr/>
        </p:nvSpPr>
        <p:spPr bwMode="auto">
          <a:xfrm>
            <a:off x="2400300" y="1885950"/>
            <a:ext cx="1028700" cy="8001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NE</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09" name="Rectangle 5"/>
          <p:cNvSpPr>
            <a:spLocks noChangeArrowheads="1"/>
          </p:cNvSpPr>
          <p:nvPr/>
        </p:nvSpPr>
        <p:spPr bwMode="auto">
          <a:xfrm>
            <a:off x="4457700" y="4171950"/>
            <a:ext cx="571500" cy="800100"/>
          </a:xfrm>
          <a:prstGeom prst="rect">
            <a:avLst/>
          </a:prstGeom>
          <a:solidFill>
            <a:schemeClr val="bg1"/>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MS</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0" name="Rectangle 6"/>
          <p:cNvSpPr>
            <a:spLocks noChangeArrowheads="1"/>
          </p:cNvSpPr>
          <p:nvPr/>
        </p:nvSpPr>
        <p:spPr bwMode="auto">
          <a:xfrm>
            <a:off x="4343400" y="971550"/>
            <a:ext cx="571500" cy="9144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FF"/>
                </a:solidFill>
                <a:effectLst>
                  <a:outerShdw blurRad="38100" dist="38100" dir="2700000" algn="tl">
                    <a:srgbClr val="FFFFFF"/>
                  </a:outerShdw>
                </a:effectLst>
                <a:cs typeface="Times New Roman" pitchFamily="18" charset="0"/>
              </a:rPr>
              <a:t>WI</a:t>
            </a:r>
            <a:endParaRPr lang="en-US" sz="1200" dirty="0">
              <a:solidFill>
                <a:srgbClr val="FFFFFF"/>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1" name="Rectangle 7"/>
          <p:cNvSpPr>
            <a:spLocks noChangeArrowheads="1"/>
          </p:cNvSpPr>
          <p:nvPr/>
        </p:nvSpPr>
        <p:spPr bwMode="auto">
          <a:xfrm>
            <a:off x="3543300" y="2457450"/>
            <a:ext cx="800100" cy="6858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MO</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2" name="Rectangle 8"/>
          <p:cNvSpPr>
            <a:spLocks noChangeArrowheads="1"/>
          </p:cNvSpPr>
          <p:nvPr/>
        </p:nvSpPr>
        <p:spPr bwMode="auto">
          <a:xfrm>
            <a:off x="1600200" y="1657350"/>
            <a:ext cx="685800" cy="9144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WY</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13" name="Rectangle 9"/>
          <p:cNvSpPr>
            <a:spLocks noChangeArrowheads="1"/>
          </p:cNvSpPr>
          <p:nvPr/>
        </p:nvSpPr>
        <p:spPr bwMode="auto">
          <a:xfrm>
            <a:off x="5029200" y="2000250"/>
            <a:ext cx="571500" cy="800100"/>
          </a:xfrm>
          <a:prstGeom prst="rect">
            <a:avLst/>
          </a:prstGeom>
          <a:solidFill>
            <a:srgbClr val="FFFF00"/>
          </a:solidFill>
          <a:ln w="9525">
            <a:solidFill>
              <a:srgbClr val="000000"/>
            </a:solidFill>
            <a:miter lim="800000"/>
            <a:headEnd/>
            <a:tailEnd/>
          </a:ln>
        </p:spPr>
        <p:txBody>
          <a:bodyPr/>
          <a:lstStyle/>
          <a:p>
            <a:pPr algn="ctr" fontAlgn="base">
              <a:spcBef>
                <a:spcPct val="0"/>
              </a:spcBef>
              <a:spcAft>
                <a:spcPct val="0"/>
              </a:spcAft>
              <a:defRPr/>
            </a:pPr>
            <a:r>
              <a:rPr lang="en-US" sz="1400" b="1" dirty="0">
                <a:cs typeface="Times New Roman" pitchFamily="18" charset="0"/>
              </a:rPr>
              <a:t>IN</a:t>
            </a:r>
            <a:endParaRPr lang="en-US" sz="1200" dirty="0">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4" name="Rectangle 10"/>
          <p:cNvSpPr>
            <a:spLocks noChangeArrowheads="1"/>
          </p:cNvSpPr>
          <p:nvPr/>
        </p:nvSpPr>
        <p:spPr bwMode="auto">
          <a:xfrm>
            <a:off x="2418764" y="642938"/>
            <a:ext cx="1028700" cy="4572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chemeClr val="bg1"/>
                </a:solidFill>
                <a:effectLst>
                  <a:outerShdw blurRad="38100" dist="38100" dir="2700000" algn="tl">
                    <a:srgbClr val="C0C0C0"/>
                  </a:outerShdw>
                </a:effectLst>
                <a:cs typeface="Times New Roman" pitchFamily="18" charset="0"/>
              </a:rPr>
              <a:t>ND</a:t>
            </a:r>
            <a:endParaRPr lang="en-US" sz="1200" dirty="0">
              <a:solidFill>
                <a:schemeClr val="bg1"/>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15" name="Rectangle 11"/>
          <p:cNvSpPr>
            <a:spLocks noChangeArrowheads="1"/>
          </p:cNvSpPr>
          <p:nvPr/>
        </p:nvSpPr>
        <p:spPr bwMode="auto">
          <a:xfrm>
            <a:off x="3543300" y="628650"/>
            <a:ext cx="685800" cy="10287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MN</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6" name="Rectangle 12"/>
          <p:cNvSpPr>
            <a:spLocks noChangeArrowheads="1"/>
          </p:cNvSpPr>
          <p:nvPr/>
        </p:nvSpPr>
        <p:spPr bwMode="auto">
          <a:xfrm>
            <a:off x="5029200" y="628650"/>
            <a:ext cx="571500" cy="1257300"/>
          </a:xfrm>
          <a:prstGeom prst="rect">
            <a:avLst/>
          </a:prstGeom>
          <a:solidFill>
            <a:srgbClr val="FFFF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7" name="Rectangle 13"/>
          <p:cNvSpPr>
            <a:spLocks noChangeArrowheads="1"/>
          </p:cNvSpPr>
          <p:nvPr/>
        </p:nvSpPr>
        <p:spPr bwMode="auto">
          <a:xfrm>
            <a:off x="0" y="1657350"/>
            <a:ext cx="800100" cy="914400"/>
          </a:xfrm>
          <a:prstGeom prst="rect">
            <a:avLst/>
          </a:prstGeom>
          <a:solidFill>
            <a:srgbClr val="FFFF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000000"/>
                  </a:outerShdw>
                </a:effectLst>
                <a:cs typeface="Times New Roman" pitchFamily="18" charset="0"/>
              </a:rPr>
              <a:t>OR</a:t>
            </a:r>
            <a:endParaRPr lang="en-US" sz="1200" dirty="0">
              <a:solidFill>
                <a:srgbClr val="0066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FF"/>
              </a:solidFill>
              <a:effectLst>
                <a:outerShdw blurRad="38100" dist="38100" dir="2700000" algn="tl">
                  <a:srgbClr val="000000"/>
                </a:outerShdw>
              </a:effectLst>
            </a:endParaRPr>
          </a:p>
        </p:txBody>
      </p:sp>
      <p:sp>
        <p:nvSpPr>
          <p:cNvPr id="1301518" name="Rectangle 14"/>
          <p:cNvSpPr>
            <a:spLocks noChangeArrowheads="1"/>
          </p:cNvSpPr>
          <p:nvPr/>
        </p:nvSpPr>
        <p:spPr bwMode="auto">
          <a:xfrm>
            <a:off x="2057400" y="2800350"/>
            <a:ext cx="685800" cy="800100"/>
          </a:xfrm>
          <a:prstGeom prst="rect">
            <a:avLst/>
          </a:prstGeom>
          <a:solidFill>
            <a:srgbClr val="00CC00"/>
          </a:solidFill>
          <a:ln w="9525">
            <a:solidFill>
              <a:srgbClr val="000099"/>
            </a:solidFill>
            <a:miter lim="800000"/>
            <a:headEnd/>
            <a:tailEnd/>
          </a:ln>
        </p:spPr>
        <p:txBody>
          <a:bodyPr/>
          <a:lstStyle/>
          <a:p>
            <a:pP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CO</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chemeClr val="bg1"/>
              </a:solidFill>
            </a:endParaRPr>
          </a:p>
        </p:txBody>
      </p:sp>
      <p:sp>
        <p:nvSpPr>
          <p:cNvPr id="1301519" name="Rectangle 15"/>
          <p:cNvSpPr>
            <a:spLocks noChangeArrowheads="1"/>
          </p:cNvSpPr>
          <p:nvPr/>
        </p:nvSpPr>
        <p:spPr bwMode="auto">
          <a:xfrm>
            <a:off x="3543300" y="3257550"/>
            <a:ext cx="800100" cy="5715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AR</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CC"/>
              </a:solidFill>
            </a:endParaRPr>
          </a:p>
        </p:txBody>
      </p:sp>
      <p:sp>
        <p:nvSpPr>
          <p:cNvPr id="1301520" name="Rectangle 16"/>
          <p:cNvSpPr>
            <a:spLocks noChangeArrowheads="1"/>
          </p:cNvSpPr>
          <p:nvPr/>
        </p:nvSpPr>
        <p:spPr bwMode="auto">
          <a:xfrm>
            <a:off x="342900" y="6324600"/>
            <a:ext cx="1371600" cy="36195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00"/>
                </a:solidFill>
                <a:effectLst>
                  <a:outerShdw blurRad="38100" dist="38100" dir="2700000" algn="tl">
                    <a:srgbClr val="000000"/>
                  </a:outerShdw>
                </a:effectLst>
                <a:cs typeface="Times New Roman" pitchFamily="18" charset="0"/>
              </a:rPr>
              <a:t>HI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1" name="Rectangle 17"/>
          <p:cNvSpPr>
            <a:spLocks noChangeArrowheads="1"/>
          </p:cNvSpPr>
          <p:nvPr/>
        </p:nvSpPr>
        <p:spPr bwMode="auto">
          <a:xfrm>
            <a:off x="6858000" y="4286250"/>
            <a:ext cx="800100" cy="571500"/>
          </a:xfrm>
          <a:prstGeom prst="rect">
            <a:avLst/>
          </a:prstGeom>
          <a:solidFill>
            <a:schemeClr val="bg1"/>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SC</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FF99CC"/>
              </a:solidFill>
            </a:endParaRPr>
          </a:p>
        </p:txBody>
      </p:sp>
      <p:sp>
        <p:nvSpPr>
          <p:cNvPr id="1301522" name="Rectangle 18"/>
          <p:cNvSpPr>
            <a:spLocks noChangeArrowheads="1"/>
          </p:cNvSpPr>
          <p:nvPr/>
        </p:nvSpPr>
        <p:spPr bwMode="auto">
          <a:xfrm>
            <a:off x="4457700" y="3714750"/>
            <a:ext cx="1371600" cy="3429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TN</a:t>
            </a:r>
            <a:endParaRPr lang="en-US" sz="2400" dirty="0">
              <a:solidFill>
                <a:srgbClr val="000000"/>
              </a:solidFill>
            </a:endParaRPr>
          </a:p>
        </p:txBody>
      </p:sp>
      <p:sp>
        <p:nvSpPr>
          <p:cNvPr id="1301523" name="Rectangle 19"/>
          <p:cNvSpPr>
            <a:spLocks noChangeArrowheads="1"/>
          </p:cNvSpPr>
          <p:nvPr/>
        </p:nvSpPr>
        <p:spPr bwMode="auto">
          <a:xfrm>
            <a:off x="6400800" y="857250"/>
            <a:ext cx="800100" cy="8001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NY</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CC"/>
              </a:solidFill>
            </a:endParaRPr>
          </a:p>
        </p:txBody>
      </p:sp>
      <p:sp>
        <p:nvSpPr>
          <p:cNvPr id="1301524" name="Rectangle 20"/>
          <p:cNvSpPr>
            <a:spLocks noChangeArrowheads="1"/>
          </p:cNvSpPr>
          <p:nvPr/>
        </p:nvSpPr>
        <p:spPr bwMode="auto">
          <a:xfrm>
            <a:off x="5715000" y="1543050"/>
            <a:ext cx="571500" cy="6858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OH</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66"/>
              </a:solidFill>
            </a:endParaRPr>
          </a:p>
        </p:txBody>
      </p:sp>
      <p:sp>
        <p:nvSpPr>
          <p:cNvPr id="1301525" name="Rectangle 21"/>
          <p:cNvSpPr>
            <a:spLocks noChangeArrowheads="1"/>
          </p:cNvSpPr>
          <p:nvPr/>
        </p:nvSpPr>
        <p:spPr bwMode="auto">
          <a:xfrm>
            <a:off x="6400800" y="1771650"/>
            <a:ext cx="800100" cy="5715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000000"/>
                </a:solidFill>
                <a:effectLst>
                  <a:outerShdw blurRad="38100" dist="38100" dir="2700000" algn="tl">
                    <a:srgbClr val="FFFFFF"/>
                  </a:outerShdw>
                </a:effectLst>
                <a:cs typeface="Times New Roman" pitchFamily="18" charset="0"/>
              </a:rPr>
              <a:t>PA</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6" name="Rectangle 22"/>
          <p:cNvSpPr>
            <a:spLocks noChangeArrowheads="1"/>
          </p:cNvSpPr>
          <p:nvPr/>
        </p:nvSpPr>
        <p:spPr bwMode="auto">
          <a:xfrm>
            <a:off x="5715000" y="2571750"/>
            <a:ext cx="1257300" cy="4572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WV</a:t>
            </a:r>
            <a:endParaRPr lang="en-US" sz="2400" dirty="0">
              <a:solidFill>
                <a:srgbClr val="006600"/>
              </a:solidFill>
            </a:endParaRPr>
          </a:p>
        </p:txBody>
      </p:sp>
      <p:sp>
        <p:nvSpPr>
          <p:cNvPr id="1301527" name="Rectangle 23"/>
          <p:cNvSpPr>
            <a:spLocks noChangeArrowheads="1"/>
          </p:cNvSpPr>
          <p:nvPr/>
        </p:nvSpPr>
        <p:spPr bwMode="auto">
          <a:xfrm>
            <a:off x="7315200" y="742950"/>
            <a:ext cx="342900" cy="5715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900" b="1" dirty="0">
                <a:solidFill>
                  <a:srgbClr val="000000"/>
                </a:solidFill>
                <a:effectLst>
                  <a:outerShdw blurRad="38100" dist="38100" dir="2700000" algn="tl">
                    <a:srgbClr val="FFFFFF"/>
                  </a:outerShdw>
                </a:effectLst>
                <a:cs typeface="Times New Roman" pitchFamily="18" charset="0"/>
              </a:rPr>
              <a:t>VT</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8" name="Rectangle 24"/>
          <p:cNvSpPr>
            <a:spLocks noChangeArrowheads="1"/>
          </p:cNvSpPr>
          <p:nvPr/>
        </p:nvSpPr>
        <p:spPr bwMode="auto">
          <a:xfrm>
            <a:off x="7658100" y="1657350"/>
            <a:ext cx="685800" cy="228600"/>
          </a:xfrm>
          <a:prstGeom prst="rect">
            <a:avLst/>
          </a:prstGeom>
          <a:solidFill>
            <a:srgbClr val="FFFF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CT</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9" name="Rectangle 25"/>
          <p:cNvSpPr>
            <a:spLocks noChangeArrowheads="1"/>
          </p:cNvSpPr>
          <p:nvPr/>
        </p:nvSpPr>
        <p:spPr bwMode="auto">
          <a:xfrm>
            <a:off x="7429500" y="2038350"/>
            <a:ext cx="571500" cy="457200"/>
          </a:xfrm>
          <a:prstGeom prst="rect">
            <a:avLst/>
          </a:prstGeom>
          <a:solidFill>
            <a:srgbClr val="FF6699"/>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NJ</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0" name="Rectangle 26"/>
          <p:cNvSpPr>
            <a:spLocks noChangeArrowheads="1"/>
          </p:cNvSpPr>
          <p:nvPr/>
        </p:nvSpPr>
        <p:spPr bwMode="auto">
          <a:xfrm>
            <a:off x="8343900" y="171450"/>
            <a:ext cx="685800" cy="8001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ME</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1" name="Rectangle 27"/>
          <p:cNvSpPr>
            <a:spLocks noChangeArrowheads="1"/>
          </p:cNvSpPr>
          <p:nvPr/>
        </p:nvSpPr>
        <p:spPr bwMode="auto">
          <a:xfrm>
            <a:off x="8001000" y="1085850"/>
            <a:ext cx="800100" cy="342900"/>
          </a:xfrm>
          <a:prstGeom prst="rect">
            <a:avLst/>
          </a:prstGeom>
          <a:solidFill>
            <a:srgbClr val="FFFF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2" name="Rectangle 28"/>
          <p:cNvSpPr>
            <a:spLocks noChangeArrowheads="1"/>
          </p:cNvSpPr>
          <p:nvPr/>
        </p:nvSpPr>
        <p:spPr bwMode="auto">
          <a:xfrm>
            <a:off x="0" y="2686050"/>
            <a:ext cx="800100" cy="2171700"/>
          </a:xfrm>
          <a:prstGeom prst="rect">
            <a:avLst/>
          </a:prstGeom>
          <a:solidFill>
            <a:srgbClr val="00CC00"/>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CA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3" name="Rectangle 29"/>
          <p:cNvSpPr>
            <a:spLocks noChangeArrowheads="1"/>
          </p:cNvSpPr>
          <p:nvPr/>
        </p:nvSpPr>
        <p:spPr bwMode="auto">
          <a:xfrm>
            <a:off x="3657600" y="3943350"/>
            <a:ext cx="685800" cy="9144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LA</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4" name="Rectangle 30"/>
          <p:cNvSpPr>
            <a:spLocks noChangeArrowheads="1"/>
          </p:cNvSpPr>
          <p:nvPr/>
        </p:nvSpPr>
        <p:spPr bwMode="auto">
          <a:xfrm>
            <a:off x="4457700" y="3257550"/>
            <a:ext cx="1943100" cy="3429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KY</a:t>
            </a:r>
            <a:endParaRPr lang="en-US" sz="2400" dirty="0">
              <a:solidFill>
                <a:srgbClr val="000000"/>
              </a:solidFill>
            </a:endParaRPr>
          </a:p>
        </p:txBody>
      </p:sp>
      <p:sp>
        <p:nvSpPr>
          <p:cNvPr id="1301535" name="Rectangle 31"/>
          <p:cNvSpPr>
            <a:spLocks noChangeArrowheads="1"/>
          </p:cNvSpPr>
          <p:nvPr/>
        </p:nvSpPr>
        <p:spPr bwMode="auto">
          <a:xfrm>
            <a:off x="5943600" y="4171950"/>
            <a:ext cx="800100" cy="9144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GA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6" name="Rectangle 32"/>
          <p:cNvSpPr>
            <a:spLocks noChangeArrowheads="1"/>
          </p:cNvSpPr>
          <p:nvPr/>
        </p:nvSpPr>
        <p:spPr bwMode="auto">
          <a:xfrm>
            <a:off x="2171700" y="4743450"/>
            <a:ext cx="1371600" cy="1371600"/>
          </a:xfrm>
          <a:prstGeom prst="rect">
            <a:avLst/>
          </a:prstGeom>
          <a:solidFill>
            <a:srgbClr val="FFFF00"/>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TX</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7" name="Rectangle 33"/>
          <p:cNvSpPr>
            <a:spLocks noChangeArrowheads="1"/>
          </p:cNvSpPr>
          <p:nvPr/>
        </p:nvSpPr>
        <p:spPr bwMode="auto">
          <a:xfrm>
            <a:off x="2857500" y="2800350"/>
            <a:ext cx="571500" cy="800100"/>
          </a:xfrm>
          <a:prstGeom prst="rect">
            <a:avLst/>
          </a:prstGeom>
          <a:solidFill>
            <a:srgbClr val="FF6699"/>
          </a:solidFill>
          <a:ln w="9525">
            <a:solidFill>
              <a:srgbClr val="000000"/>
            </a:solidFill>
            <a:miter lim="800000"/>
            <a:headEnd/>
            <a:tailEnd/>
          </a:ln>
        </p:spPr>
        <p:txBody>
          <a:bodyPr/>
          <a:lstStyle/>
          <a:p>
            <a:pPr fontAlgn="base">
              <a:spcBef>
                <a:spcPct val="0"/>
              </a:spcBef>
              <a:spcAft>
                <a:spcPct val="0"/>
              </a:spcAft>
              <a:defRPr/>
            </a:pPr>
            <a:r>
              <a:rPr lang="en-US" sz="1400" b="1" dirty="0">
                <a:solidFill>
                  <a:srgbClr val="000000"/>
                </a:solidFill>
                <a:effectLst>
                  <a:outerShdw blurRad="38100" dist="38100" dir="2700000" algn="tl">
                    <a:srgbClr val="FFFFFF"/>
                  </a:outerShdw>
                </a:effectLst>
                <a:cs typeface="Times New Roman" pitchFamily="18" charset="0"/>
              </a:rPr>
              <a:t>KS</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8" name="Rectangle 34"/>
          <p:cNvSpPr>
            <a:spLocks noChangeArrowheads="1"/>
          </p:cNvSpPr>
          <p:nvPr/>
        </p:nvSpPr>
        <p:spPr bwMode="auto">
          <a:xfrm>
            <a:off x="2933114" y="3824288"/>
            <a:ext cx="571500" cy="685800"/>
          </a:xfrm>
          <a:prstGeom prst="rect">
            <a:avLst/>
          </a:prstGeom>
          <a:solidFill>
            <a:srgbClr val="00CC00"/>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OK</a:t>
            </a:r>
            <a:endParaRPr lang="en-US" sz="1200" dirty="0">
              <a:solidFill>
                <a:srgbClr val="FFFFCC"/>
              </a:solidFill>
              <a:effectLst>
                <a:outerShdw blurRad="38100" dist="38100" dir="2700000" algn="tl">
                  <a:srgbClr val="000000"/>
                </a:outerShdw>
              </a:effectLst>
              <a:cs typeface="Times New Roman" pitchFamily="18" charset="0"/>
            </a:endParaRPr>
          </a:p>
          <a:p>
            <a:pPr lvl="1" eaLnBrk="0" fontAlgn="base" hangingPunct="0">
              <a:spcBef>
                <a:spcPct val="0"/>
              </a:spcBef>
              <a:spcAft>
                <a:spcPct val="0"/>
              </a:spcAft>
              <a:defRPr/>
            </a:pPr>
            <a:endParaRPr lang="en-US" sz="1200" dirty="0">
              <a:solidFill>
                <a:srgbClr val="FFFFCC"/>
              </a:solidFill>
              <a:effectLst>
                <a:outerShdw blurRad="38100" dist="38100" dir="2700000" algn="tl">
                  <a:srgbClr val="000000"/>
                </a:outerShdw>
              </a:effectLst>
              <a:cs typeface="Times New Roman" pitchFamily="18" charset="0"/>
            </a:endParaRPr>
          </a:p>
        </p:txBody>
      </p:sp>
      <p:sp>
        <p:nvSpPr>
          <p:cNvPr id="1301539" name="Rectangle 35"/>
          <p:cNvSpPr>
            <a:spLocks noChangeArrowheads="1"/>
          </p:cNvSpPr>
          <p:nvPr/>
        </p:nvSpPr>
        <p:spPr bwMode="auto">
          <a:xfrm>
            <a:off x="6629400" y="3143250"/>
            <a:ext cx="1257300" cy="4572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VA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0" name="Rectangle 36"/>
          <p:cNvSpPr>
            <a:spLocks noChangeArrowheads="1"/>
          </p:cNvSpPr>
          <p:nvPr/>
        </p:nvSpPr>
        <p:spPr bwMode="auto">
          <a:xfrm>
            <a:off x="5143500" y="4171950"/>
            <a:ext cx="571500" cy="9144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AL</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1" name="Rectangle 37"/>
          <p:cNvSpPr>
            <a:spLocks noChangeArrowheads="1"/>
          </p:cNvSpPr>
          <p:nvPr/>
        </p:nvSpPr>
        <p:spPr bwMode="auto">
          <a:xfrm>
            <a:off x="6057900" y="3714750"/>
            <a:ext cx="1371600" cy="3429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NC</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2" name="Rectangle 38"/>
          <p:cNvSpPr>
            <a:spLocks noChangeArrowheads="1"/>
          </p:cNvSpPr>
          <p:nvPr/>
        </p:nvSpPr>
        <p:spPr bwMode="auto">
          <a:xfrm>
            <a:off x="457200" y="5429250"/>
            <a:ext cx="1257300" cy="8001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AK</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43" name="Rectangle 39"/>
          <p:cNvSpPr>
            <a:spLocks noChangeArrowheads="1"/>
          </p:cNvSpPr>
          <p:nvPr/>
        </p:nvSpPr>
        <p:spPr bwMode="auto">
          <a:xfrm>
            <a:off x="6400800" y="5200650"/>
            <a:ext cx="685800" cy="12573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FL</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4" name="Rectangle 40"/>
          <p:cNvSpPr>
            <a:spLocks noChangeArrowheads="1"/>
          </p:cNvSpPr>
          <p:nvPr/>
        </p:nvSpPr>
        <p:spPr bwMode="auto">
          <a:xfrm>
            <a:off x="8343900" y="2282825"/>
            <a:ext cx="342900" cy="457200"/>
          </a:xfrm>
          <a:prstGeom prst="rect">
            <a:avLst/>
          </a:prstGeom>
          <a:solidFill>
            <a:schemeClr val="bg1"/>
          </a:solidFill>
          <a:ln w="9525">
            <a:solidFill>
              <a:srgbClr val="000000"/>
            </a:solidFill>
            <a:miter lim="800000"/>
            <a:headEnd/>
            <a:tailEnd/>
          </a:ln>
        </p:spPr>
        <p:txBody>
          <a:bodyPr/>
          <a:lstStyle/>
          <a:p>
            <a:pPr fontAlgn="base">
              <a:spcBef>
                <a:spcPct val="0"/>
              </a:spcBef>
              <a:spcAft>
                <a:spcPct val="0"/>
              </a:spcAft>
              <a:defRPr/>
            </a:pPr>
            <a:r>
              <a:rPr lang="en-US" sz="1000" b="1" dirty="0">
                <a:solidFill>
                  <a:srgbClr val="006600"/>
                </a:solidFill>
                <a:effectLst>
                  <a:outerShdw blurRad="38100" dist="38100" dir="2700000" algn="tl">
                    <a:srgbClr val="000000"/>
                  </a:outerShdw>
                </a:effectLst>
                <a:cs typeface="Times New Roman" pitchFamily="18" charset="0"/>
              </a:rPr>
              <a:t>DE</a:t>
            </a:r>
            <a:endParaRPr lang="en-US" sz="1200" dirty="0">
              <a:solidFill>
                <a:srgbClr val="0066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45" name="Rectangle 41"/>
          <p:cNvSpPr>
            <a:spLocks noChangeArrowheads="1"/>
          </p:cNvSpPr>
          <p:nvPr/>
        </p:nvSpPr>
        <p:spPr bwMode="auto">
          <a:xfrm>
            <a:off x="7200900" y="2571750"/>
            <a:ext cx="457200" cy="457200"/>
          </a:xfrm>
          <a:prstGeom prst="rect">
            <a:avLst/>
          </a:prstGeom>
          <a:solidFill>
            <a:srgbClr val="000099"/>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MD</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6" name="Rectangle 42"/>
          <p:cNvSpPr>
            <a:spLocks noChangeArrowheads="1"/>
          </p:cNvSpPr>
          <p:nvPr/>
        </p:nvSpPr>
        <p:spPr bwMode="auto">
          <a:xfrm>
            <a:off x="4457700" y="2000250"/>
            <a:ext cx="457200" cy="1143000"/>
          </a:xfrm>
          <a:prstGeom prst="rect">
            <a:avLst/>
          </a:prstGeom>
          <a:solidFill>
            <a:srgbClr val="FF6699"/>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IL</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7" name="Rectangle 43"/>
          <p:cNvSpPr>
            <a:spLocks noChangeArrowheads="1"/>
          </p:cNvSpPr>
          <p:nvPr/>
        </p:nvSpPr>
        <p:spPr bwMode="auto">
          <a:xfrm>
            <a:off x="914400" y="628650"/>
            <a:ext cx="1371600" cy="914400"/>
          </a:xfrm>
          <a:prstGeom prst="rect">
            <a:avLst/>
          </a:prstGeom>
          <a:solidFill>
            <a:srgbClr val="000099"/>
          </a:solidFill>
          <a:ln w="9525">
            <a:noFill/>
            <a:miter lim="800000"/>
            <a:headEnd/>
            <a:tailEnd/>
          </a:ln>
        </p:spPr>
        <p:txBody>
          <a:bodyPr/>
          <a:lstStyle/>
          <a:p>
            <a:pPr algn="ctr" fontAlgn="base">
              <a:spcBef>
                <a:spcPct val="0"/>
              </a:spcBef>
              <a:spcAft>
                <a:spcPct val="0"/>
              </a:spcAft>
              <a:defRPr/>
            </a:pPr>
            <a:r>
              <a:rPr lang="en-US" sz="1200" b="1" dirty="0">
                <a:solidFill>
                  <a:srgbClr val="FFFFFF"/>
                </a:solidFill>
                <a:effectLst>
                  <a:outerShdw blurRad="38100" dist="38100" dir="2700000" algn="tl">
                    <a:srgbClr val="000000"/>
                  </a:outerShdw>
                </a:effectLst>
                <a:cs typeface="Times New Roman" pitchFamily="18" charset="0"/>
              </a:rPr>
              <a:t>MT</a:t>
            </a:r>
            <a:endParaRPr lang="en-US" sz="1200" dirty="0">
              <a:solidFill>
                <a:srgbClr val="FFFFFF"/>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FF"/>
              </a:solidFill>
            </a:endParaRPr>
          </a:p>
        </p:txBody>
      </p:sp>
      <p:sp>
        <p:nvSpPr>
          <p:cNvPr id="1301548" name="Rectangle 44"/>
          <p:cNvSpPr>
            <a:spLocks noChangeArrowheads="1"/>
          </p:cNvSpPr>
          <p:nvPr/>
        </p:nvSpPr>
        <p:spPr bwMode="auto">
          <a:xfrm>
            <a:off x="914400" y="1657350"/>
            <a:ext cx="571500" cy="9144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ID</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9" name="Rectangle 45"/>
          <p:cNvSpPr>
            <a:spLocks noChangeArrowheads="1"/>
          </p:cNvSpPr>
          <p:nvPr/>
        </p:nvSpPr>
        <p:spPr bwMode="auto">
          <a:xfrm>
            <a:off x="2400300" y="1200150"/>
            <a:ext cx="1028700" cy="5715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SD</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0" name="Rectangle 46"/>
          <p:cNvSpPr>
            <a:spLocks noChangeArrowheads="1"/>
          </p:cNvSpPr>
          <p:nvPr/>
        </p:nvSpPr>
        <p:spPr bwMode="auto">
          <a:xfrm>
            <a:off x="3543300" y="1771650"/>
            <a:ext cx="685800" cy="5715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IA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1" name="Rectangle 47"/>
          <p:cNvSpPr>
            <a:spLocks noChangeArrowheads="1"/>
          </p:cNvSpPr>
          <p:nvPr/>
        </p:nvSpPr>
        <p:spPr bwMode="auto">
          <a:xfrm>
            <a:off x="1485900" y="2800350"/>
            <a:ext cx="457200" cy="800100"/>
          </a:xfrm>
          <a:prstGeom prst="rect">
            <a:avLst/>
          </a:prstGeom>
          <a:solidFill>
            <a:srgbClr val="FFFF00"/>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UT</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2" name="Rectangle 48"/>
          <p:cNvSpPr>
            <a:spLocks noChangeArrowheads="1"/>
          </p:cNvSpPr>
          <p:nvPr/>
        </p:nvSpPr>
        <p:spPr bwMode="auto">
          <a:xfrm>
            <a:off x="2057400" y="3714750"/>
            <a:ext cx="685800" cy="8001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NM</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1200" dirty="0">
              <a:solidFill>
                <a:srgbClr val="FFFFCC"/>
              </a:solidFill>
              <a:effectLst>
                <a:outerShdw blurRad="38100" dist="38100" dir="2700000" algn="tl">
                  <a:srgbClr val="000000"/>
                </a:outerShdw>
              </a:effectLst>
              <a:cs typeface="Times New Roman" pitchFamily="18" charset="0"/>
            </a:endParaRPr>
          </a:p>
        </p:txBody>
      </p:sp>
      <p:sp>
        <p:nvSpPr>
          <p:cNvPr id="1301553" name="Rectangle 49"/>
          <p:cNvSpPr>
            <a:spLocks noChangeArrowheads="1"/>
          </p:cNvSpPr>
          <p:nvPr/>
        </p:nvSpPr>
        <p:spPr bwMode="auto">
          <a:xfrm>
            <a:off x="7772400" y="514350"/>
            <a:ext cx="342900" cy="457200"/>
          </a:xfrm>
          <a:prstGeom prst="rect">
            <a:avLst/>
          </a:prstGeom>
          <a:solidFill>
            <a:schemeClr val="bg1"/>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NH</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4" name="Rectangle 50"/>
          <p:cNvSpPr>
            <a:spLocks noChangeArrowheads="1"/>
          </p:cNvSpPr>
          <p:nvPr/>
        </p:nvSpPr>
        <p:spPr bwMode="auto">
          <a:xfrm>
            <a:off x="8458200" y="1657350"/>
            <a:ext cx="342900" cy="3429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900" b="1" dirty="0">
                <a:solidFill>
                  <a:srgbClr val="FFFF00"/>
                </a:solidFill>
                <a:effectLst>
                  <a:outerShdw blurRad="38100" dist="38100" dir="2700000" algn="tl">
                    <a:srgbClr val="000000"/>
                  </a:outerShdw>
                </a:effectLst>
                <a:cs typeface="Times New Roman" pitchFamily="18" charset="0"/>
              </a:rPr>
              <a:t>RI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5" name="Rectangle 51"/>
          <p:cNvSpPr>
            <a:spLocks noChangeArrowheads="1"/>
          </p:cNvSpPr>
          <p:nvPr/>
        </p:nvSpPr>
        <p:spPr bwMode="auto">
          <a:xfrm>
            <a:off x="914400" y="3714750"/>
            <a:ext cx="1028700" cy="914400"/>
          </a:xfrm>
          <a:prstGeom prst="rect">
            <a:avLst/>
          </a:prstGeom>
          <a:solidFill>
            <a:srgbClr val="99FF66"/>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000000"/>
                  </a:outerShdw>
                </a:effectLst>
                <a:cs typeface="Times New Roman" pitchFamily="18" charset="0"/>
              </a:rPr>
              <a:t>AZ</a:t>
            </a:r>
            <a:endParaRPr lang="en-US" sz="1200" dirty="0">
              <a:solidFill>
                <a:srgbClr val="006600"/>
              </a:solidFill>
              <a:effectLst>
                <a:outerShdw blurRad="38100" dist="38100" dir="2700000" algn="tl">
                  <a:srgbClr val="000000"/>
                </a:outerShdw>
              </a:effectLst>
              <a:cs typeface="Times New Roman" pitchFamily="18" charset="0"/>
            </a:endParaRPr>
          </a:p>
          <a:p>
            <a:pPr algn="ctr" eaLnBrk="0" fontAlgn="base" hangingPunct="0">
              <a:spcBef>
                <a:spcPct val="0"/>
              </a:spcBef>
              <a:spcAft>
                <a:spcPct val="0"/>
              </a:spcAft>
              <a:defRPr/>
            </a:pPr>
            <a:endParaRPr lang="en-US" sz="1200" dirty="0">
              <a:solidFill>
                <a:srgbClr val="FFFFCC"/>
              </a:solidFill>
              <a:effectLst>
                <a:outerShdw blurRad="38100" dist="38100" dir="2700000" algn="tl">
                  <a:srgbClr val="000000"/>
                </a:outerShdw>
              </a:effectLst>
              <a:cs typeface="Times New Roman" pitchFamily="18" charset="0"/>
            </a:endParaRPr>
          </a:p>
          <a:p>
            <a:pPr algn="ctr" eaLnBrk="0" fontAlgn="base" hangingPunct="0">
              <a:spcBef>
                <a:spcPct val="0"/>
              </a:spcBef>
              <a:spcAft>
                <a:spcPct val="0"/>
              </a:spcAft>
              <a:defRPr/>
            </a:pPr>
            <a:r>
              <a:rPr lang="en-US" sz="1200" dirty="0">
                <a:solidFill>
                  <a:srgbClr val="006600"/>
                </a:solidFill>
                <a:effectLst>
                  <a:outerShdw blurRad="38100" dist="38100" dir="2700000" algn="tl">
                    <a:srgbClr val="000000"/>
                  </a:outerShdw>
                </a:effectLst>
                <a:cs typeface="Times New Roman" pitchFamily="18" charset="0"/>
              </a:rPr>
              <a:t>Homeopathy only</a:t>
            </a:r>
          </a:p>
        </p:txBody>
      </p:sp>
      <p:sp>
        <p:nvSpPr>
          <p:cNvPr id="1301556" name="Text Box 52"/>
          <p:cNvSpPr txBox="1">
            <a:spLocks noChangeArrowheads="1"/>
          </p:cNvSpPr>
          <p:nvPr/>
        </p:nvSpPr>
        <p:spPr bwMode="auto">
          <a:xfrm>
            <a:off x="7886700" y="2625725"/>
            <a:ext cx="342900" cy="457200"/>
          </a:xfrm>
          <a:prstGeom prst="rect">
            <a:avLst/>
          </a:prstGeom>
          <a:solidFill>
            <a:schemeClr val="bg1"/>
          </a:solidFill>
          <a:ln w="9525">
            <a:solidFill>
              <a:srgbClr val="000000"/>
            </a:solidFill>
            <a:miter lim="800000"/>
            <a:headEnd/>
            <a:tailEnd/>
          </a:ln>
        </p:spPr>
        <p:txBody>
          <a:bodyPr/>
          <a:lstStyle/>
          <a:p>
            <a:pPr fontAlgn="base">
              <a:spcBef>
                <a:spcPct val="0"/>
              </a:spcBef>
              <a:spcAft>
                <a:spcPct val="0"/>
              </a:spcAft>
              <a:defRPr/>
            </a:pPr>
            <a:r>
              <a:rPr lang="en-US" sz="1000" b="1" dirty="0">
                <a:solidFill>
                  <a:srgbClr val="000000"/>
                </a:solidFill>
                <a:effectLst>
                  <a:outerShdw blurRad="38100" dist="38100" dir="2700000" algn="tl">
                    <a:srgbClr val="FFFFFF"/>
                  </a:outerShdw>
                </a:effectLst>
                <a:cs typeface="Times New Roman" pitchFamily="18" charset="0"/>
              </a:rPr>
              <a:t>DC</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12693" name="Rectangle 53"/>
          <p:cNvSpPr>
            <a:spLocks noChangeArrowheads="1"/>
          </p:cNvSpPr>
          <p:nvPr/>
        </p:nvSpPr>
        <p:spPr bwMode="auto">
          <a:xfrm>
            <a:off x="0" y="1219200"/>
            <a:ext cx="7391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endParaRPr lang="en-US" sz="2400" dirty="0">
              <a:solidFill>
                <a:srgbClr val="000000"/>
              </a:solidFill>
            </a:endParaRPr>
          </a:p>
        </p:txBody>
      </p:sp>
    </p:spTree>
    <p:extLst>
      <p:ext uri="{BB962C8B-B14F-4D97-AF65-F5344CB8AC3E}">
        <p14:creationId xmlns:p14="http://schemas.microsoft.com/office/powerpoint/2010/main" val="3920209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1143000"/>
            <a:ext cx="7772400" cy="1066800"/>
          </a:xfrm>
        </p:spPr>
        <p:txBody>
          <a:bodyPr>
            <a:noAutofit/>
          </a:bodyPr>
          <a:lstStyle/>
          <a:p>
            <a:pPr algn="ctr" eaLnBrk="1" hangingPunct="1">
              <a:defRPr/>
            </a:pPr>
            <a:r>
              <a:rPr lang="en-US" sz="4000" b="1" dirty="0">
                <a:solidFill>
                  <a:srgbClr val="C00000"/>
                </a:solidFill>
              </a:rPr>
              <a:t>State Health Freedom Groups </a:t>
            </a:r>
            <a:br>
              <a:rPr lang="en-US" b="1" dirty="0">
                <a:solidFill>
                  <a:srgbClr val="C00000"/>
                </a:solidFill>
              </a:rPr>
            </a:br>
            <a:r>
              <a:rPr lang="en-US" sz="4000" b="1" dirty="0">
                <a:solidFill>
                  <a:srgbClr val="C00000"/>
                </a:solidFill>
              </a:rPr>
              <a:t>Working on Many Issues</a:t>
            </a:r>
          </a:p>
        </p:txBody>
      </p:sp>
      <p:sp>
        <p:nvSpPr>
          <p:cNvPr id="2" name="Content Placeholder 1"/>
          <p:cNvSpPr>
            <a:spLocks noGrp="1"/>
          </p:cNvSpPr>
          <p:nvPr>
            <p:ph idx="1"/>
          </p:nvPr>
        </p:nvSpPr>
        <p:spPr>
          <a:xfrm>
            <a:off x="938107" y="2309446"/>
            <a:ext cx="7704667" cy="4114800"/>
          </a:xfrm>
        </p:spPr>
        <p:txBody>
          <a:bodyPr>
            <a:noAutofit/>
          </a:bodyPr>
          <a:lstStyle/>
          <a:p>
            <a:r>
              <a:rPr lang="en-US" sz="3200" b="1" dirty="0">
                <a:solidFill>
                  <a:srgbClr val="000066"/>
                </a:solidFill>
              </a:rPr>
              <a:t>Practitioner Rights</a:t>
            </a:r>
          </a:p>
          <a:p>
            <a:r>
              <a:rPr lang="en-US" sz="3200" b="1" dirty="0">
                <a:solidFill>
                  <a:srgbClr val="000066"/>
                </a:solidFill>
              </a:rPr>
              <a:t>Vaccine Exemption Rights</a:t>
            </a:r>
          </a:p>
          <a:p>
            <a:r>
              <a:rPr lang="en-US" sz="3200" b="1" dirty="0">
                <a:solidFill>
                  <a:srgbClr val="000066"/>
                </a:solidFill>
              </a:rPr>
              <a:t>Covid Mandate opposition</a:t>
            </a:r>
          </a:p>
          <a:p>
            <a:r>
              <a:rPr lang="en-US" sz="3200" b="1" dirty="0">
                <a:solidFill>
                  <a:srgbClr val="000066"/>
                </a:solidFill>
              </a:rPr>
              <a:t>GMO Labeling</a:t>
            </a:r>
          </a:p>
          <a:p>
            <a:r>
              <a:rPr lang="en-US" sz="3200" b="1" dirty="0">
                <a:solidFill>
                  <a:srgbClr val="000066"/>
                </a:solidFill>
              </a:rPr>
              <a:t>Electromagnetic Frequency</a:t>
            </a:r>
          </a:p>
          <a:p>
            <a:r>
              <a:rPr lang="en-US" sz="3200" b="1" dirty="0">
                <a:solidFill>
                  <a:srgbClr val="000066"/>
                </a:solidFill>
              </a:rPr>
              <a:t>Glyphosates Roundup Levels</a:t>
            </a:r>
          </a:p>
          <a:p>
            <a:r>
              <a:rPr lang="en-US" sz="3200" b="1" dirty="0">
                <a:solidFill>
                  <a:srgbClr val="000066"/>
                </a:solidFill>
              </a:rPr>
              <a:t>Regenerative Projects</a:t>
            </a:r>
          </a:p>
        </p:txBody>
      </p:sp>
    </p:spTree>
    <p:extLst>
      <p:ext uri="{BB962C8B-B14F-4D97-AF65-F5344CB8AC3E}">
        <p14:creationId xmlns:p14="http://schemas.microsoft.com/office/powerpoint/2010/main" val="1331497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14400" y="2057400"/>
            <a:ext cx="7772400" cy="1524000"/>
          </a:xfrm>
        </p:spPr>
        <p:txBody>
          <a:bodyPr/>
          <a:lstStyle/>
          <a:p>
            <a:pPr eaLnBrk="1" hangingPunct="1"/>
            <a:r>
              <a:rPr lang="en-US" sz="5400" b="1" dirty="0">
                <a:solidFill>
                  <a:srgbClr val="C00000"/>
                </a:solidFill>
                <a:effectLst>
                  <a:outerShdw blurRad="38100" dist="38100" dir="2700000" algn="tl">
                    <a:srgbClr val="000000">
                      <a:alpha val="43137"/>
                    </a:srgbClr>
                  </a:outerShdw>
                </a:effectLst>
                <a:latin typeface="+mn-lt"/>
              </a:rPr>
              <a:t>Law - The Voice of</a:t>
            </a:r>
            <a:endParaRPr lang="en-US" b="1" dirty="0">
              <a:solidFill>
                <a:srgbClr val="C00000"/>
              </a:solidFill>
              <a:effectLst>
                <a:outerShdw blurRad="38100" dist="38100" dir="2700000" algn="tl">
                  <a:srgbClr val="000000">
                    <a:alpha val="43137"/>
                  </a:srgbClr>
                </a:outerShdw>
              </a:effectLst>
              <a:latin typeface="+mn-lt"/>
            </a:endParaRPr>
          </a:p>
        </p:txBody>
      </p:sp>
      <p:sp>
        <p:nvSpPr>
          <p:cNvPr id="71683" name="Rectangle 3"/>
          <p:cNvSpPr>
            <a:spLocks noGrp="1" noChangeArrowheads="1"/>
          </p:cNvSpPr>
          <p:nvPr>
            <p:ph idx="1"/>
          </p:nvPr>
        </p:nvSpPr>
        <p:spPr>
          <a:xfrm>
            <a:off x="685800" y="3581400"/>
            <a:ext cx="7162800" cy="1447800"/>
          </a:xfrm>
        </p:spPr>
        <p:txBody>
          <a:bodyPr>
            <a:normAutofit fontScale="92500"/>
          </a:bodyPr>
          <a:lstStyle/>
          <a:p>
            <a:pPr eaLnBrk="1" hangingPunct="1">
              <a:buFontTx/>
              <a:buNone/>
              <a:defRPr/>
            </a:pPr>
            <a:r>
              <a:rPr lang="en-US" sz="4800" dirty="0"/>
              <a:t>			</a:t>
            </a:r>
            <a:r>
              <a:rPr lang="en-US" sz="8800" b="1" i="1" dirty="0">
                <a:solidFill>
                  <a:srgbClr val="C00000"/>
                </a:solidFill>
                <a:effectLst>
                  <a:outerShdw blurRad="38100" dist="38100" dir="2700000" algn="tl">
                    <a:srgbClr val="C0C0C0"/>
                  </a:outerShdw>
                </a:effectLst>
              </a:rPr>
              <a:t>Freedom…</a:t>
            </a:r>
            <a:endParaRPr lang="en-US" sz="8800" dirty="0">
              <a:solidFill>
                <a:srgbClr val="C00000"/>
              </a:solidFill>
              <a:effectLst>
                <a:outerShdw blurRad="38100" dist="38100" dir="2700000" algn="tl">
                  <a:srgbClr val="C0C0C0"/>
                </a:outerShdw>
              </a:effectLst>
            </a:endParaRPr>
          </a:p>
        </p:txBody>
      </p:sp>
    </p:spTree>
    <p:extLst>
      <p:ext uri="{BB962C8B-B14F-4D97-AF65-F5344CB8AC3E}">
        <p14:creationId xmlns:p14="http://schemas.microsoft.com/office/powerpoint/2010/main" val="73846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992" y="1295400"/>
            <a:ext cx="7851648" cy="4419600"/>
          </a:xfrm>
          <a:solidFill>
            <a:schemeClr val="tx1"/>
          </a:solidFill>
        </p:spPr>
        <p:txBody>
          <a:bodyPr>
            <a:noAutofit/>
          </a:bodyPr>
          <a:lstStyle/>
          <a:p>
            <a:pPr algn="ctr"/>
            <a:r>
              <a:rPr lang="en-US" sz="4400" dirty="0">
                <a:solidFill>
                  <a:srgbClr val="CC0000"/>
                </a:solidFill>
              </a:rPr>
              <a:t>The Fundamental Constitutional Right to Make Ones Own Health Decisions</a:t>
            </a:r>
            <a:br>
              <a:rPr lang="en-US" sz="4400" dirty="0">
                <a:solidFill>
                  <a:srgbClr val="CC0000"/>
                </a:solidFill>
              </a:rPr>
            </a:br>
            <a:br>
              <a:rPr lang="en-US" sz="4400" dirty="0">
                <a:solidFill>
                  <a:srgbClr val="CC0000"/>
                </a:solidFill>
              </a:rPr>
            </a:br>
            <a:r>
              <a:rPr lang="en-US" sz="4400" dirty="0">
                <a:solidFill>
                  <a:srgbClr val="CC0000"/>
                </a:solidFill>
              </a:rPr>
              <a:t>A Matter of Survival</a:t>
            </a:r>
            <a:br>
              <a:rPr lang="en-US" sz="4400" dirty="0">
                <a:solidFill>
                  <a:srgbClr val="CC0000"/>
                </a:solidFill>
              </a:rPr>
            </a:br>
            <a:endParaRPr lang="en-US" sz="4400" dirty="0">
              <a:solidFill>
                <a:srgbClr val="CC0000"/>
              </a:solidFill>
            </a:endParaRPr>
          </a:p>
        </p:txBody>
      </p:sp>
    </p:spTree>
    <p:extLst>
      <p:ext uri="{BB962C8B-B14F-4D97-AF65-F5344CB8AC3E}">
        <p14:creationId xmlns:p14="http://schemas.microsoft.com/office/powerpoint/2010/main" val="1865573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1905000"/>
            <a:ext cx="7772400" cy="3505200"/>
          </a:xfrm>
        </p:spPr>
        <p:txBody>
          <a:bodyPr>
            <a:normAutofit fontScale="90000"/>
          </a:bodyPr>
          <a:lstStyle/>
          <a:p>
            <a:pPr eaLnBrk="1" hangingPunct="1"/>
            <a:r>
              <a:rPr lang="en-US" sz="4000" b="1" dirty="0">
                <a:solidFill>
                  <a:srgbClr val="C00000"/>
                </a:solidFill>
                <a:effectLst>
                  <a:outerShdw blurRad="38100" dist="38100" dir="2700000" algn="tl">
                    <a:srgbClr val="000000">
                      <a:alpha val="43137"/>
                    </a:srgbClr>
                  </a:outerShdw>
                </a:effectLst>
              </a:rPr>
              <a:t>Will concentrations of power and money and the owners of technology dominate and replace our government?</a:t>
            </a:r>
            <a:br>
              <a:rPr lang="en-US" sz="4000" b="1" dirty="0">
                <a:solidFill>
                  <a:srgbClr val="C00000"/>
                </a:solidFill>
                <a:effectLst>
                  <a:outerShdw blurRad="38100" dist="38100" dir="2700000" algn="tl">
                    <a:srgbClr val="000000">
                      <a:alpha val="43137"/>
                    </a:srgbClr>
                  </a:outerShdw>
                </a:effectLst>
              </a:rPr>
            </a:br>
            <a:br>
              <a:rPr lang="en-US" sz="4000" b="1" dirty="0">
                <a:solidFill>
                  <a:srgbClr val="C00000"/>
                </a:solidFill>
                <a:effectLst>
                  <a:outerShdw blurRad="38100" dist="38100" dir="2700000" algn="tl">
                    <a:srgbClr val="000000">
                      <a:alpha val="43137"/>
                    </a:srgbClr>
                  </a:outerShdw>
                </a:effectLst>
              </a:rPr>
            </a:br>
            <a:endParaRPr lang="en-US" b="1" dirty="0">
              <a:solidFill>
                <a:srgbClr val="C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135569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38200" y="1143000"/>
            <a:ext cx="7543800" cy="1905000"/>
          </a:xfrm>
        </p:spPr>
        <p:txBody>
          <a:bodyPr>
            <a:normAutofit/>
          </a:bodyPr>
          <a:lstStyle/>
          <a:p>
            <a:pPr algn="ctr"/>
            <a:r>
              <a:rPr lang="en-US" sz="5400" b="1" dirty="0">
                <a:solidFill>
                  <a:srgbClr val="C00000"/>
                </a:solidFill>
                <a:effectLst>
                  <a:outerShdw blurRad="38100" dist="38100" dir="2700000" algn="tl">
                    <a:srgbClr val="000000">
                      <a:alpha val="43137"/>
                    </a:srgbClr>
                  </a:outerShdw>
                </a:effectLst>
                <a:latin typeface="+mj-lt"/>
              </a:rPr>
              <a:t>2022</a:t>
            </a:r>
            <a:endParaRPr lang="en-US" sz="4000" b="1" dirty="0">
              <a:solidFill>
                <a:srgbClr val="C00000"/>
              </a:solidFill>
              <a:effectLst>
                <a:outerShdw blurRad="38100" dist="38100" dir="2700000" algn="tl">
                  <a:srgbClr val="000000">
                    <a:alpha val="43137"/>
                  </a:srgbClr>
                </a:outerShdw>
              </a:effectLst>
              <a:latin typeface="+mj-lt"/>
            </a:endParaRPr>
          </a:p>
          <a:p>
            <a:pPr algn="ctr"/>
            <a:r>
              <a:rPr lang="en-US" sz="4000" b="1" dirty="0">
                <a:solidFill>
                  <a:srgbClr val="C00000"/>
                </a:solidFill>
                <a:effectLst>
                  <a:outerShdw blurRad="38100" dist="38100" dir="2700000" algn="tl">
                    <a:srgbClr val="000000">
                      <a:alpha val="43137"/>
                    </a:srgbClr>
                  </a:outerShdw>
                </a:effectLst>
                <a:latin typeface="+mj-lt"/>
              </a:rPr>
              <a:t>Mandates Continue </a:t>
            </a:r>
          </a:p>
        </p:txBody>
      </p:sp>
      <p:sp>
        <p:nvSpPr>
          <p:cNvPr id="7" name="Content Placeholder 6">
            <a:extLst>
              <a:ext uri="{FF2B5EF4-FFF2-40B4-BE49-F238E27FC236}">
                <a16:creationId xmlns:a16="http://schemas.microsoft.com/office/drawing/2014/main" id="{7CAA9AB8-75B1-4B9B-9371-89EA1D0A7DF3}"/>
              </a:ext>
            </a:extLst>
          </p:cNvPr>
          <p:cNvSpPr>
            <a:spLocks noGrp="1"/>
          </p:cNvSpPr>
          <p:nvPr>
            <p:ph sz="half" idx="1"/>
          </p:nvPr>
        </p:nvSpPr>
        <p:spPr>
          <a:xfrm>
            <a:off x="838200" y="3072618"/>
            <a:ext cx="7543800" cy="2971800"/>
          </a:xfrm>
        </p:spPr>
        <p:txBody>
          <a:bodyPr>
            <a:normAutofit fontScale="70000" lnSpcReduction="20000"/>
          </a:bodyPr>
          <a:lstStyle/>
          <a:p>
            <a:pPr marL="0" indent="0" algn="ctr">
              <a:buNone/>
            </a:pPr>
            <a:r>
              <a:rPr lang="en-US" sz="4000" b="1" dirty="0">
                <a:solidFill>
                  <a:srgbClr val="000066"/>
                </a:solidFill>
              </a:rPr>
              <a:t>Education, Community and Employment </a:t>
            </a:r>
          </a:p>
          <a:p>
            <a:pPr marL="0" indent="0" algn="ctr">
              <a:buNone/>
            </a:pPr>
            <a:r>
              <a:rPr lang="en-US" sz="4000" b="1" dirty="0">
                <a:solidFill>
                  <a:srgbClr val="000066"/>
                </a:solidFill>
              </a:rPr>
              <a:t>Requirements</a:t>
            </a:r>
          </a:p>
          <a:p>
            <a:pPr marL="0" indent="0">
              <a:buNone/>
            </a:pPr>
            <a:endParaRPr lang="en-US" sz="3200" b="1" dirty="0">
              <a:solidFill>
                <a:srgbClr val="000066"/>
              </a:solidFill>
            </a:endParaRPr>
          </a:p>
          <a:p>
            <a:pPr marL="0" indent="0">
              <a:buNone/>
            </a:pPr>
            <a:r>
              <a:rPr lang="en-US" sz="3200" b="1" dirty="0">
                <a:solidFill>
                  <a:srgbClr val="000066"/>
                </a:solidFill>
              </a:rPr>
              <a:t>Get vaccinated</a:t>
            </a:r>
          </a:p>
          <a:p>
            <a:pPr marL="0" indent="0">
              <a:buNone/>
            </a:pPr>
            <a:r>
              <a:rPr lang="en-US" sz="3200" b="1" dirty="0">
                <a:solidFill>
                  <a:srgbClr val="000066"/>
                </a:solidFill>
              </a:rPr>
              <a:t>Be Tested</a:t>
            </a:r>
          </a:p>
          <a:p>
            <a:pPr marL="0" indent="0">
              <a:buNone/>
            </a:pPr>
            <a:r>
              <a:rPr lang="en-US" sz="3200" b="1" dirty="0">
                <a:solidFill>
                  <a:srgbClr val="000066"/>
                </a:solidFill>
              </a:rPr>
              <a:t>Social Distance</a:t>
            </a:r>
          </a:p>
          <a:p>
            <a:pPr marL="0" indent="0">
              <a:buNone/>
            </a:pPr>
            <a:r>
              <a:rPr lang="en-US" sz="3200" b="1" dirty="0">
                <a:solidFill>
                  <a:srgbClr val="000066"/>
                </a:solidFill>
              </a:rPr>
              <a:t>Wear a Mask</a:t>
            </a:r>
          </a:p>
          <a:p>
            <a:endParaRPr lang="en-US" dirty="0"/>
          </a:p>
          <a:p>
            <a:endParaRPr lang="en-US" dirty="0"/>
          </a:p>
        </p:txBody>
      </p:sp>
    </p:spTree>
    <p:extLst>
      <p:ext uri="{BB962C8B-B14F-4D97-AF65-F5344CB8AC3E}">
        <p14:creationId xmlns:p14="http://schemas.microsoft.com/office/powerpoint/2010/main" val="3054083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85800" y="1676400"/>
            <a:ext cx="7696200" cy="4572000"/>
          </a:xfrm>
        </p:spPr>
        <p:txBody>
          <a:bodyPr>
            <a:normAutofit/>
          </a:bodyPr>
          <a:lstStyle/>
          <a:p>
            <a:endParaRPr lang="en-US" sz="4000" b="1" dirty="0">
              <a:solidFill>
                <a:srgbClr val="C00000"/>
              </a:solidFill>
              <a:effectLst>
                <a:outerShdw blurRad="38100" dist="38100" dir="2700000" algn="tl">
                  <a:srgbClr val="000000">
                    <a:alpha val="43137"/>
                  </a:srgbClr>
                </a:outerShdw>
              </a:effectLst>
              <a:latin typeface="+mj-lt"/>
            </a:endParaRPr>
          </a:p>
          <a:p>
            <a:pPr algn="ctr"/>
            <a:r>
              <a:rPr lang="en-US" sz="4000" b="1" dirty="0">
                <a:solidFill>
                  <a:srgbClr val="C00000"/>
                </a:solidFill>
                <a:effectLst>
                  <a:outerShdw blurRad="38100" dist="38100" dir="2700000" algn="tl">
                    <a:srgbClr val="000000">
                      <a:alpha val="43137"/>
                    </a:srgbClr>
                  </a:outerShdw>
                </a:effectLst>
                <a:latin typeface="+mj-lt"/>
              </a:rPr>
              <a:t>Can Governors, Agencies, Corporations</a:t>
            </a:r>
          </a:p>
          <a:p>
            <a:pPr algn="ctr"/>
            <a:endParaRPr lang="en-US" sz="4000" b="1" dirty="0">
              <a:solidFill>
                <a:srgbClr val="C00000"/>
              </a:solidFill>
              <a:effectLst>
                <a:outerShdw blurRad="38100" dist="38100" dir="2700000" algn="tl">
                  <a:srgbClr val="000000">
                    <a:alpha val="43137"/>
                  </a:srgbClr>
                </a:outerShdw>
              </a:effectLst>
              <a:latin typeface="+mj-lt"/>
            </a:endParaRPr>
          </a:p>
          <a:p>
            <a:pPr algn="ctr"/>
            <a:r>
              <a:rPr lang="en-US" sz="4000" b="1" dirty="0">
                <a:solidFill>
                  <a:srgbClr val="C00000"/>
                </a:solidFill>
                <a:effectLst>
                  <a:outerShdw blurRad="38100" dist="38100" dir="2700000" algn="tl">
                    <a:srgbClr val="000000">
                      <a:alpha val="43137"/>
                    </a:srgbClr>
                  </a:outerShdw>
                </a:effectLst>
                <a:latin typeface="+mj-lt"/>
              </a:rPr>
              <a:t> Do That?</a:t>
            </a:r>
          </a:p>
        </p:txBody>
      </p:sp>
      <p:sp>
        <p:nvSpPr>
          <p:cNvPr id="7" name="Content Placeholder 6">
            <a:extLst>
              <a:ext uri="{FF2B5EF4-FFF2-40B4-BE49-F238E27FC236}">
                <a16:creationId xmlns:a16="http://schemas.microsoft.com/office/drawing/2014/main" id="{7CAA9AB8-75B1-4B9B-9371-89EA1D0A7DF3}"/>
              </a:ext>
            </a:extLst>
          </p:cNvPr>
          <p:cNvSpPr>
            <a:spLocks noGrp="1"/>
          </p:cNvSpPr>
          <p:nvPr>
            <p:ph sz="half" idx="1"/>
          </p:nvPr>
        </p:nvSpPr>
        <p:spPr>
          <a:xfrm>
            <a:off x="5410200" y="3276600"/>
            <a:ext cx="3276600" cy="2971800"/>
          </a:xfrm>
        </p:spPr>
        <p:txBody>
          <a:bodyPr/>
          <a:lstStyle/>
          <a:p>
            <a:endParaRPr lang="en-US" dirty="0"/>
          </a:p>
          <a:p>
            <a:endParaRPr lang="en-US" dirty="0"/>
          </a:p>
        </p:txBody>
      </p:sp>
    </p:spTree>
    <p:extLst>
      <p:ext uri="{BB962C8B-B14F-4D97-AF65-F5344CB8AC3E}">
        <p14:creationId xmlns:p14="http://schemas.microsoft.com/office/powerpoint/2010/main" val="3940212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457199" y="1219200"/>
            <a:ext cx="7783513" cy="1173480"/>
          </a:xfrm>
        </p:spPr>
        <p:txBody>
          <a:bodyPr>
            <a:normAutofit/>
          </a:bodyPr>
          <a:lstStyle/>
          <a:p>
            <a:pPr algn="ctr" eaLnBrk="1" hangingPunct="1">
              <a:defRPr/>
            </a:pPr>
            <a:r>
              <a:rPr lang="en-US" b="1" dirty="0">
                <a:solidFill>
                  <a:srgbClr val="C00000"/>
                </a:solidFill>
                <a:effectLst>
                  <a:outerShdw blurRad="38100" dist="38100" dir="2700000" algn="tl">
                    <a:srgbClr val="000000"/>
                  </a:outerShdw>
                </a:effectLst>
                <a:cs typeface="Times New Roman" pitchFamily="18" charset="0"/>
              </a:rPr>
              <a:t>State Laws – Police Power</a:t>
            </a:r>
          </a:p>
        </p:txBody>
      </p:sp>
      <p:sp>
        <p:nvSpPr>
          <p:cNvPr id="79875" name="Rectangle 3"/>
          <p:cNvSpPr>
            <a:spLocks noGrp="1" noChangeArrowheads="1"/>
          </p:cNvSpPr>
          <p:nvPr>
            <p:ph idx="1"/>
          </p:nvPr>
        </p:nvSpPr>
        <p:spPr>
          <a:xfrm>
            <a:off x="1066799" y="2759394"/>
            <a:ext cx="7319963" cy="3367086"/>
          </a:xfrm>
        </p:spPr>
        <p:txBody>
          <a:bodyPr>
            <a:normAutofit/>
          </a:bodyPr>
          <a:lstStyle/>
          <a:p>
            <a:pPr eaLnBrk="1" hangingPunct="1">
              <a:buFontTx/>
              <a:buNone/>
            </a:pPr>
            <a:r>
              <a:rPr lang="en-US" altLang="en-US" sz="3600" b="1" dirty="0">
                <a:solidFill>
                  <a:srgbClr val="000066"/>
                </a:solidFill>
                <a:cs typeface="Times New Roman" panose="02020603050405020304" pitchFamily="18" charset="0"/>
              </a:rPr>
              <a:t>1.  State Constitution</a:t>
            </a:r>
          </a:p>
          <a:p>
            <a:pPr eaLnBrk="1" hangingPunct="1">
              <a:buFontTx/>
              <a:buNone/>
            </a:pPr>
            <a:r>
              <a:rPr lang="en-US" altLang="en-US" sz="3600" b="1" dirty="0">
                <a:solidFill>
                  <a:srgbClr val="000066"/>
                </a:solidFill>
                <a:cs typeface="Times New Roman" panose="02020603050405020304" pitchFamily="18" charset="0"/>
              </a:rPr>
              <a:t>2.  State Statutes</a:t>
            </a:r>
          </a:p>
          <a:p>
            <a:pPr eaLnBrk="1" hangingPunct="1">
              <a:buFontTx/>
              <a:buNone/>
            </a:pPr>
            <a:r>
              <a:rPr lang="en-US" altLang="en-US" sz="3600" b="1" dirty="0">
                <a:solidFill>
                  <a:srgbClr val="000066"/>
                </a:solidFill>
                <a:cs typeface="Times New Roman" panose="02020603050405020304" pitchFamily="18" charset="0"/>
              </a:rPr>
              <a:t>3.  State Administrative Regs</a:t>
            </a:r>
          </a:p>
          <a:p>
            <a:pPr eaLnBrk="1" hangingPunct="1">
              <a:buFontTx/>
              <a:buNone/>
            </a:pPr>
            <a:r>
              <a:rPr lang="en-US" altLang="en-US" sz="3600" b="1" dirty="0">
                <a:solidFill>
                  <a:srgbClr val="000066"/>
                </a:solidFill>
                <a:cs typeface="Times New Roman" panose="02020603050405020304" pitchFamily="18" charset="0"/>
              </a:rPr>
              <a:t>4. Governor Executive Orders</a:t>
            </a: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3258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457199" y="1219200"/>
            <a:ext cx="7929563" cy="1173480"/>
          </a:xfrm>
        </p:spPr>
        <p:txBody>
          <a:bodyPr>
            <a:normAutofit/>
          </a:bodyPr>
          <a:lstStyle/>
          <a:p>
            <a:pPr algn="ctr" eaLnBrk="1" hangingPunct="1">
              <a:defRPr/>
            </a:pPr>
            <a:r>
              <a:rPr lang="en-US" b="1" dirty="0">
                <a:solidFill>
                  <a:srgbClr val="C00000"/>
                </a:solidFill>
                <a:effectLst>
                  <a:outerShdw blurRad="38100" dist="38100" dir="2700000" algn="tl">
                    <a:srgbClr val="000000"/>
                  </a:outerShdw>
                </a:effectLst>
                <a:cs typeface="Times New Roman" pitchFamily="18" charset="0"/>
              </a:rPr>
              <a:t>State Constitution MN</a:t>
            </a:r>
          </a:p>
        </p:txBody>
      </p:sp>
      <p:sp>
        <p:nvSpPr>
          <p:cNvPr id="79875" name="Rectangle 3"/>
          <p:cNvSpPr>
            <a:spLocks noGrp="1" noChangeArrowheads="1"/>
          </p:cNvSpPr>
          <p:nvPr>
            <p:ph idx="1"/>
          </p:nvPr>
        </p:nvSpPr>
        <p:spPr>
          <a:xfrm>
            <a:off x="838201" y="2759394"/>
            <a:ext cx="7548562" cy="3367086"/>
          </a:xfrm>
        </p:spPr>
        <p:txBody>
          <a:bodyPr>
            <a:normAutofit lnSpcReduction="10000"/>
          </a:bodyPr>
          <a:lstStyle/>
          <a:p>
            <a:pPr>
              <a:buNone/>
            </a:pPr>
            <a:r>
              <a:rPr lang="en-US" sz="3200" b="1" dirty="0">
                <a:solidFill>
                  <a:srgbClr val="000066"/>
                </a:solidFill>
                <a:effectLst/>
                <a:ea typeface="Calibri" panose="020F0502020204030204" pitchFamily="34" charset="0"/>
              </a:rPr>
              <a:t>   Minnesota’s government was instituted “</a:t>
            </a:r>
            <a:r>
              <a:rPr lang="en-US" sz="3200" b="1" i="1" dirty="0">
                <a:solidFill>
                  <a:srgbClr val="000066"/>
                </a:solidFill>
                <a:effectLst/>
                <a:ea typeface="Calibri" panose="020F0502020204030204" pitchFamily="34" charset="0"/>
              </a:rPr>
              <a:t>for the security, benefit and protection of the people, in whom all political power is inherent…”.</a:t>
            </a:r>
          </a:p>
          <a:p>
            <a:pPr>
              <a:buNone/>
            </a:pPr>
            <a:endParaRPr lang="en-US" sz="1800" i="1" dirty="0">
              <a:ea typeface="Calibri" panose="020F0502020204030204" pitchFamily="34" charset="0"/>
            </a:endParaRPr>
          </a:p>
          <a:p>
            <a:pPr algn="r">
              <a:buNone/>
            </a:pPr>
            <a:r>
              <a:rPr lang="en-US" sz="1200" dirty="0">
                <a:solidFill>
                  <a:srgbClr val="000066"/>
                </a:solidFill>
                <a:effectLst/>
                <a:ea typeface="Calibri" panose="020F0502020204030204" pitchFamily="34" charset="0"/>
              </a:rPr>
              <a:t>  </a:t>
            </a:r>
            <a:r>
              <a:rPr lang="en-US" sz="1200" dirty="0">
                <a:solidFill>
                  <a:srgbClr val="000066"/>
                </a:solidFill>
                <a:effectLst/>
                <a:ea typeface="Times New Roman" panose="02020603050405020304" pitchFamily="18" charset="0"/>
              </a:rPr>
              <a:t>Minnesota State Constitution Article I, Section 1., Adopted October 13, 1857, </a:t>
            </a:r>
          </a:p>
          <a:p>
            <a:pPr algn="r">
              <a:buNone/>
            </a:pPr>
            <a:r>
              <a:rPr lang="en-US" sz="1200" dirty="0">
                <a:solidFill>
                  <a:srgbClr val="000066"/>
                </a:solidFill>
                <a:effectLst/>
                <a:ea typeface="Times New Roman" panose="02020603050405020304" pitchFamily="18" charset="0"/>
              </a:rPr>
              <a:t>Generally Revised November 5, 1974, accessed  online June 13, 2020 @ https://www.revisor.mn.gov/constitution/#article_1</a:t>
            </a:r>
          </a:p>
          <a:p>
            <a:pPr eaLnBrk="1" hangingPunct="1">
              <a:buFontTx/>
              <a:buNone/>
            </a:pPr>
            <a:endParaRPr lang="en-US" altLang="en-US" sz="3600" b="1" dirty="0">
              <a:solidFill>
                <a:srgbClr val="000066"/>
              </a:solidFill>
              <a:cs typeface="Times New Roman" panose="02020603050405020304" pitchFamily="18" charset="0"/>
            </a:endParaRP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029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533398" y="762000"/>
            <a:ext cx="8077201" cy="1173480"/>
          </a:xfrm>
        </p:spPr>
        <p:txBody>
          <a:bodyPr>
            <a:normAutofit/>
          </a:bodyPr>
          <a:lstStyle/>
          <a:p>
            <a:pPr algn="ctr" eaLnBrk="1" hangingPunct="1">
              <a:defRPr/>
            </a:pPr>
            <a:r>
              <a:rPr lang="en-US" b="1" dirty="0">
                <a:solidFill>
                  <a:srgbClr val="C00000"/>
                </a:solidFill>
                <a:effectLst>
                  <a:outerShdw blurRad="38100" dist="38100" dir="2700000" algn="tl">
                    <a:srgbClr val="000000"/>
                  </a:outerShdw>
                </a:effectLst>
                <a:cs typeface="Times New Roman" pitchFamily="18" charset="0"/>
              </a:rPr>
              <a:t>State Statutes</a:t>
            </a:r>
          </a:p>
        </p:txBody>
      </p:sp>
      <p:sp>
        <p:nvSpPr>
          <p:cNvPr id="79875" name="Rectangle 3"/>
          <p:cNvSpPr>
            <a:spLocks noGrp="1" noChangeArrowheads="1"/>
          </p:cNvSpPr>
          <p:nvPr>
            <p:ph idx="1"/>
          </p:nvPr>
        </p:nvSpPr>
        <p:spPr>
          <a:xfrm>
            <a:off x="739653" y="2286000"/>
            <a:ext cx="7870946" cy="4267200"/>
          </a:xfrm>
        </p:spPr>
        <p:txBody>
          <a:bodyPr>
            <a:normAutofit/>
          </a:bodyPr>
          <a:lstStyle/>
          <a:p>
            <a:pPr marL="0" indent="0" algn="ctr">
              <a:buNone/>
            </a:pPr>
            <a:r>
              <a:rPr lang="en-US" sz="3600" b="1" i="0" dirty="0">
                <a:solidFill>
                  <a:srgbClr val="000066"/>
                </a:solidFill>
                <a:effectLst/>
              </a:rPr>
              <a:t>State Lawmakers pass laws:</a:t>
            </a:r>
          </a:p>
          <a:p>
            <a:pPr marL="0" indent="0" algn="ctr">
              <a:buNone/>
            </a:pPr>
            <a:endParaRPr lang="en-US" sz="3600" b="1" dirty="0">
              <a:solidFill>
                <a:srgbClr val="000066"/>
              </a:solidFill>
            </a:endParaRPr>
          </a:p>
          <a:p>
            <a:pPr marL="0" indent="0" algn="ctr">
              <a:buNone/>
            </a:pPr>
            <a:r>
              <a:rPr lang="en-US" sz="3600" b="1" dirty="0">
                <a:solidFill>
                  <a:srgbClr val="000066"/>
                </a:solidFill>
              </a:rPr>
              <a:t>Including laws</a:t>
            </a:r>
            <a:r>
              <a:rPr lang="en-US" sz="3600" b="1" i="0" dirty="0">
                <a:solidFill>
                  <a:srgbClr val="000066"/>
                </a:solidFill>
                <a:effectLst/>
              </a:rPr>
              <a:t> that delegate authority to Governors for emergency management.</a:t>
            </a:r>
          </a:p>
          <a:p>
            <a:pPr algn="l"/>
            <a:endParaRPr lang="en-US" sz="1600" b="0" i="0" dirty="0">
              <a:solidFill>
                <a:srgbClr val="000000"/>
              </a:solidFill>
              <a:effectLst/>
            </a:endParaRPr>
          </a:p>
          <a:p>
            <a:pPr eaLnBrk="1" hangingPunct="1">
              <a:buFontTx/>
              <a:buNone/>
            </a:pPr>
            <a:endParaRPr lang="en-US" altLang="en-US" sz="3600" b="1" dirty="0">
              <a:solidFill>
                <a:srgbClr val="000066"/>
              </a:solidFill>
              <a:cs typeface="Times New Roman" panose="02020603050405020304" pitchFamily="18" charset="0"/>
            </a:endParaRP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9684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p:txBody>
          <a:bodyPr>
            <a:normAutofit/>
          </a:bodyPr>
          <a:lstStyle/>
          <a:p>
            <a:pPr algn="ctr" eaLnBrk="1" hangingPunct="1">
              <a:defRPr/>
            </a:pPr>
            <a:r>
              <a:rPr lang="en-US" b="1" dirty="0">
                <a:solidFill>
                  <a:srgbClr val="C00000"/>
                </a:solidFill>
                <a:effectLst>
                  <a:outerShdw blurRad="38100" dist="38100" dir="2700000" algn="tl">
                    <a:srgbClr val="000000"/>
                  </a:outerShdw>
                </a:effectLst>
                <a:cs typeface="Times New Roman" pitchFamily="18" charset="0"/>
              </a:rPr>
              <a:t>Example State Statute</a:t>
            </a:r>
          </a:p>
        </p:txBody>
      </p:sp>
      <p:sp>
        <p:nvSpPr>
          <p:cNvPr id="79875" name="Rectangle 3"/>
          <p:cNvSpPr>
            <a:spLocks noGrp="1" noChangeArrowheads="1"/>
          </p:cNvSpPr>
          <p:nvPr>
            <p:ph idx="1"/>
          </p:nvPr>
        </p:nvSpPr>
        <p:spPr/>
        <p:txBody>
          <a:bodyPr>
            <a:normAutofit lnSpcReduction="10000"/>
          </a:bodyPr>
          <a:lstStyle/>
          <a:p>
            <a:pPr marL="0" indent="0" algn="l">
              <a:buNone/>
            </a:pPr>
            <a:r>
              <a:rPr lang="en-US" sz="2400" b="1" i="0" dirty="0">
                <a:solidFill>
                  <a:srgbClr val="000066"/>
                </a:solidFill>
                <a:effectLst/>
              </a:rPr>
              <a:t>MN Stat 12.21 GOVERNOR. §Subdivision 1.General authority.</a:t>
            </a:r>
          </a:p>
          <a:p>
            <a:pPr marL="0" indent="0" algn="l">
              <a:buNone/>
            </a:pPr>
            <a:r>
              <a:rPr lang="en-US" sz="2400" b="0" i="0" dirty="0">
                <a:solidFill>
                  <a:srgbClr val="000066"/>
                </a:solidFill>
                <a:effectLst/>
              </a:rPr>
              <a:t>The governor (1) </a:t>
            </a:r>
            <a:r>
              <a:rPr lang="en-US" sz="2400" b="1" i="0" dirty="0">
                <a:solidFill>
                  <a:srgbClr val="000066"/>
                </a:solidFill>
                <a:effectLst/>
              </a:rPr>
              <a:t>has general direction and control of emergency management</a:t>
            </a:r>
            <a:r>
              <a:rPr lang="en-US" sz="2400" b="0" i="0" dirty="0">
                <a:solidFill>
                  <a:srgbClr val="000066"/>
                </a:solidFill>
                <a:effectLst/>
              </a:rPr>
              <a:t>, (2) may carry out the provisions of this chapter, and (3) </a:t>
            </a:r>
            <a:r>
              <a:rPr lang="en-US" sz="2400" b="0" i="0" dirty="0">
                <a:solidFill>
                  <a:srgbClr val="CC0000"/>
                </a:solidFill>
                <a:effectLst/>
              </a:rPr>
              <a:t>during a national security emergency declared as existing under section 12.31, during the existence of an energy supply emergency as declared under section 216C.15, or during the existence of an emergency resulting from an incident at a nuclear power plant that poses a radiological or other health hazard</a:t>
            </a:r>
            <a:r>
              <a:rPr lang="en-US" sz="2400" b="0" i="0" dirty="0">
                <a:solidFill>
                  <a:srgbClr val="000066"/>
                </a:solidFill>
                <a:effectLst/>
              </a:rPr>
              <a:t>, </a:t>
            </a:r>
            <a:r>
              <a:rPr lang="en-US" sz="2400" b="1" i="0" dirty="0">
                <a:solidFill>
                  <a:srgbClr val="000066"/>
                </a:solidFill>
                <a:effectLst/>
              </a:rPr>
              <a:t>may assume direct operational control over all or any part of the emergency management functions within this state</a:t>
            </a:r>
          </a:p>
          <a:p>
            <a:pPr algn="l"/>
            <a:endParaRPr lang="en-US" sz="1600" b="0" i="0" dirty="0">
              <a:solidFill>
                <a:srgbClr val="000000"/>
              </a:solidFill>
              <a:effectLst/>
            </a:endParaRPr>
          </a:p>
          <a:p>
            <a:pPr eaLnBrk="1" hangingPunct="1">
              <a:buFontTx/>
              <a:buNone/>
            </a:pPr>
            <a:endParaRPr lang="en-US" altLang="en-US" sz="3600" b="1" dirty="0">
              <a:solidFill>
                <a:srgbClr val="000066"/>
              </a:solidFill>
              <a:cs typeface="Times New Roman" panose="02020603050405020304" pitchFamily="18" charset="0"/>
            </a:endParaRPr>
          </a:p>
        </p:txBody>
      </p:sp>
    </p:spTree>
    <p:extLst>
      <p:ext uri="{BB962C8B-B14F-4D97-AF65-F5344CB8AC3E}">
        <p14:creationId xmlns:p14="http://schemas.microsoft.com/office/powerpoint/2010/main" val="494578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530225" y="731520"/>
            <a:ext cx="8083550" cy="1738314"/>
          </a:xfrm>
        </p:spPr>
        <p:txBody>
          <a:bodyPr>
            <a:normAutofit fontScale="90000"/>
          </a:bodyPr>
          <a:lstStyle/>
          <a:p>
            <a:pPr algn="ctr" eaLnBrk="1" hangingPunct="1">
              <a:defRPr/>
            </a:pPr>
            <a:r>
              <a:rPr lang="en-US" b="1" dirty="0">
                <a:solidFill>
                  <a:srgbClr val="C00000"/>
                </a:solidFill>
                <a:effectLst>
                  <a:outerShdw blurRad="38100" dist="38100" dir="2700000" algn="tl">
                    <a:srgbClr val="000000"/>
                  </a:outerShdw>
                </a:effectLst>
                <a:cs typeface="Times New Roman" pitchFamily="18" charset="0"/>
              </a:rPr>
              <a:t>After 911 Model State Emergency Health Powers Acts</a:t>
            </a:r>
          </a:p>
        </p:txBody>
      </p:sp>
      <p:sp>
        <p:nvSpPr>
          <p:cNvPr id="79875" name="Rectangle 3"/>
          <p:cNvSpPr>
            <a:spLocks noGrp="1" noChangeArrowheads="1"/>
          </p:cNvSpPr>
          <p:nvPr>
            <p:ph idx="1"/>
          </p:nvPr>
        </p:nvSpPr>
        <p:spPr>
          <a:xfrm>
            <a:off x="1066799" y="2759394"/>
            <a:ext cx="7319963" cy="3641406"/>
          </a:xfrm>
        </p:spPr>
        <p:txBody>
          <a:bodyPr>
            <a:normAutofit/>
          </a:bodyPr>
          <a:lstStyle/>
          <a:p>
            <a:pPr marL="0" marR="0" indent="0">
              <a:lnSpc>
                <a:spcPct val="107000"/>
              </a:lnSpc>
              <a:spcBef>
                <a:spcPts val="0"/>
              </a:spcBef>
              <a:spcAft>
                <a:spcPts val="800"/>
              </a:spcAft>
              <a:buNone/>
            </a:pPr>
            <a:r>
              <a:rPr lang="en-US" sz="20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In 2002 Many states passed what at the time was called the "Model State Emergency Health Powers Act." MEHPA. </a:t>
            </a:r>
          </a:p>
          <a:p>
            <a:pPr marL="0" marR="0" indent="0">
              <a:lnSpc>
                <a:spcPct val="107000"/>
              </a:lnSpc>
              <a:spcBef>
                <a:spcPts val="0"/>
              </a:spcBef>
              <a:spcAft>
                <a:spcPts val="800"/>
              </a:spcAft>
              <a:buNone/>
            </a:pPr>
            <a:r>
              <a:rPr lang="en-US" sz="20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ACLU stated that it was drafted as </a:t>
            </a:r>
            <a:r>
              <a:rPr lang="en-US" sz="2000" b="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model legislation to increase state powers to respond to bioterrorism or other outbreaks of disease that the Centers for Disease Control and others want the states to pass into law.  Although such legislation is needed,</a:t>
            </a:r>
            <a:r>
              <a:rPr lang="en-US" sz="2000" b="1" i="1" dirty="0">
                <a:solidFill>
                  <a:srgbClr val="CC0000"/>
                </a:solidFill>
                <a:effectLst/>
                <a:latin typeface="Times New Roman" panose="02020603050405020304" pitchFamily="18" charset="0"/>
                <a:ea typeface="Calibri" panose="020F0502020204030204" pitchFamily="34" charset="0"/>
                <a:cs typeface="Times New Roman" panose="02020603050405020304" pitchFamily="18" charset="0"/>
              </a:rPr>
              <a:t> the current draft of the Model Act unfortunately is written in a way that doesn't adequately protect citizens against the misuse of the tremendous powers that it would grant in an emergency</a:t>
            </a:r>
            <a:r>
              <a:rPr lang="en-US" sz="2000" b="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000" dirty="0">
                <a:solidFill>
                  <a:srgbClr val="000066"/>
                </a:solidFill>
                <a:effectLst/>
                <a:latin typeface="Times New Roman" panose="02020603050405020304" pitchFamily="18" charset="0"/>
                <a:ea typeface="Times New Roman" panose="02020603050405020304" pitchFamily="18" charset="0"/>
              </a:rPr>
              <a:t>ACLU, Q and A on the Model State Health Emergency Powers Act accessed online June 13, 2020 @ https://www.aclu.org/other/model-state-emergency-health-powers-act</a:t>
            </a:r>
            <a:endParaRPr lang="en-US" altLang="en-US" sz="3600" b="1" dirty="0">
              <a:solidFill>
                <a:srgbClr val="000066"/>
              </a:solidFill>
              <a:cs typeface="Times New Roman" panose="02020603050405020304" pitchFamily="18" charset="0"/>
            </a:endParaRP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7209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8A1F7A1-FF88-4357-A4FE-8861E1677BB4}"/>
              </a:ext>
            </a:extLst>
          </p:cNvPr>
          <p:cNvSpPr>
            <a:spLocks noGrp="1" noChangeArrowheads="1"/>
          </p:cNvSpPr>
          <p:nvPr>
            <p:ph type="title"/>
          </p:nvPr>
        </p:nvSpPr>
        <p:spPr>
          <a:xfrm>
            <a:off x="685800" y="457200"/>
            <a:ext cx="7772400" cy="1066800"/>
          </a:xfrm>
        </p:spPr>
        <p:txBody>
          <a:bodyPr>
            <a:normAutofit/>
          </a:bodyPr>
          <a:lstStyle/>
          <a:p>
            <a:pPr algn="ctr"/>
            <a:r>
              <a:rPr lang="en-US" altLang="en-US" sz="4000" b="1" dirty="0">
                <a:solidFill>
                  <a:srgbClr val="C00000"/>
                </a:solidFill>
              </a:rPr>
              <a:t>Minnesota’s 2002 Right to Refuse</a:t>
            </a:r>
          </a:p>
        </p:txBody>
      </p:sp>
      <p:sp>
        <p:nvSpPr>
          <p:cNvPr id="61443" name="Rectangle 3">
            <a:extLst>
              <a:ext uri="{FF2B5EF4-FFF2-40B4-BE49-F238E27FC236}">
                <a16:creationId xmlns:a16="http://schemas.microsoft.com/office/drawing/2014/main" id="{64E6AA88-0733-4434-A137-E94AF0A636B1}"/>
              </a:ext>
            </a:extLst>
          </p:cNvPr>
          <p:cNvSpPr>
            <a:spLocks noGrp="1" noChangeArrowheads="1"/>
          </p:cNvSpPr>
          <p:nvPr>
            <p:ph type="body" idx="1"/>
          </p:nvPr>
        </p:nvSpPr>
        <p:spPr>
          <a:xfrm>
            <a:off x="533400" y="1600200"/>
            <a:ext cx="8077200" cy="4800600"/>
          </a:xfrm>
        </p:spPr>
        <p:txBody>
          <a:bodyPr/>
          <a:lstStyle/>
          <a:p>
            <a:pPr marL="182880" marR="0" indent="0">
              <a:lnSpc>
                <a:spcPct val="107000"/>
              </a:lnSpc>
              <a:spcBef>
                <a:spcPts val="0"/>
              </a:spcBef>
              <a:spcAft>
                <a:spcPts val="800"/>
              </a:spcAft>
              <a:buNone/>
            </a:pPr>
            <a:r>
              <a:rPr lang="en-US" sz="1800" b="1"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12.39 INDIVIDUAL TREATMENT; NOTICE, REFUSAL, CONSEQUENCE.</a:t>
            </a:r>
            <a:endParaRPr lang="en-US" sz="18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endParaRPr>
          </a:p>
          <a:p>
            <a:pPr marL="182880" marR="0" indent="0">
              <a:lnSpc>
                <a:spcPct val="107000"/>
              </a:lnSpc>
              <a:spcBef>
                <a:spcPts val="0"/>
              </a:spcBef>
              <a:spcAft>
                <a:spcPts val="800"/>
              </a:spcAft>
              <a:buNone/>
            </a:pPr>
            <a:r>
              <a:rPr lang="en-US" sz="1800"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Subdivision 1.  Refusal of treatment. Notwithstanding laws, rules, or orders made or promulgated in response to a national security emergency or peacetime emergency, </a:t>
            </a:r>
            <a:r>
              <a:rPr lang="en-US" sz="1800" b="1" i="1" dirty="0">
                <a:solidFill>
                  <a:srgbClr val="CC0000"/>
                </a:solidFill>
                <a:effectLst/>
                <a:latin typeface="Times New Roman" panose="02020603050405020304" pitchFamily="18" charset="0"/>
                <a:ea typeface="Calibri" panose="020F0502020204030204" pitchFamily="34" charset="0"/>
                <a:cs typeface="Times New Roman" panose="02020603050405020304" pitchFamily="18" charset="0"/>
              </a:rPr>
              <a:t>individuals have a fundamental right to refuse medical treatment, testing, physical or mental examination, vaccination, participation in experimental procedures and protocols, collection of specimens, and preventive treatment programs</a:t>
            </a:r>
            <a:r>
              <a:rPr lang="en-US" sz="1800"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 An individual who has been directed by the commissioner of health to submit to medical procedures and protocols because the individual is infected with or reasonably believed by the commissioner of health to be infected with or exposed to a toxic agent that can be transferred to another individual or a communicable disease, and the agent or communicable disease is the basis for which the national security emergency or peacetime emergency was declared, and who refuses to submit to them may be ordered by the commissioner to be placed in isolation or quarantine </a:t>
            </a:r>
            <a:r>
              <a:rPr lang="en-US" sz="1800" b="1"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according to parameters set forth in sections 144.419 and 144.4195. </a:t>
            </a:r>
            <a:endParaRPr lang="en-US" sz="18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40000"/>
              </a:lnSpc>
              <a:buFontTx/>
              <a:buNone/>
            </a:pPr>
            <a:endParaRPr lang="en-US" altLang="en-US" sz="1800" b="1" dirty="0">
              <a:solidFill>
                <a:srgbClr val="00009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85800" y="2286000"/>
            <a:ext cx="7620000" cy="3962400"/>
          </a:xfrm>
        </p:spPr>
        <p:txBody>
          <a:bodyPr>
            <a:normAutofit/>
          </a:bodyPr>
          <a:lstStyle/>
          <a:p>
            <a:pPr algn="ctr"/>
            <a:endParaRPr lang="en-US" sz="3400" b="1" dirty="0">
              <a:solidFill>
                <a:srgbClr val="C00000"/>
              </a:solidFill>
              <a:effectLst>
                <a:outerShdw blurRad="38100" dist="38100" dir="2700000" algn="tl">
                  <a:srgbClr val="000000">
                    <a:alpha val="43137"/>
                  </a:srgbClr>
                </a:outerShdw>
              </a:effectLst>
            </a:endParaRPr>
          </a:p>
          <a:p>
            <a:pPr algn="ctr"/>
            <a:r>
              <a:rPr lang="en-US" sz="3200" b="1" dirty="0">
                <a:solidFill>
                  <a:srgbClr val="C00000"/>
                </a:solidFill>
                <a:latin typeface="+mj-lt"/>
              </a:rPr>
              <a:t>State Law</a:t>
            </a:r>
          </a:p>
          <a:p>
            <a:pPr algn="ctr"/>
            <a:r>
              <a:rPr lang="en-US" sz="3200" b="1" dirty="0">
                <a:solidFill>
                  <a:srgbClr val="002060"/>
                </a:solidFill>
                <a:latin typeface="+mj-lt"/>
              </a:rPr>
              <a:t>Practicing the Healing Arts</a:t>
            </a:r>
            <a:br>
              <a:rPr lang="en-US" sz="3400" b="1" dirty="0">
                <a:solidFill>
                  <a:srgbClr val="002060"/>
                </a:solidFill>
                <a:latin typeface="+mj-lt"/>
              </a:rPr>
            </a:br>
            <a:br>
              <a:rPr lang="en-US" sz="3400" b="1" dirty="0">
                <a:latin typeface="+mj-lt"/>
              </a:rPr>
            </a:br>
            <a:r>
              <a:rPr lang="en-US" sz="3200" b="1" dirty="0">
                <a:solidFill>
                  <a:srgbClr val="C00000"/>
                </a:solidFill>
                <a:latin typeface="+mj-lt"/>
              </a:rPr>
              <a:t>Federal Law</a:t>
            </a:r>
          </a:p>
          <a:p>
            <a:pPr algn="ctr"/>
            <a:r>
              <a:rPr lang="en-US" sz="3200" b="1" dirty="0">
                <a:solidFill>
                  <a:srgbClr val="000066"/>
                </a:solidFill>
                <a:latin typeface="+mj-lt"/>
              </a:rPr>
              <a:t>Access to Products including Food and Dietary Supplements</a:t>
            </a:r>
          </a:p>
        </p:txBody>
      </p:sp>
      <p:sp>
        <p:nvSpPr>
          <p:cNvPr id="4" name="Content Placeholder 3">
            <a:extLst>
              <a:ext uri="{FF2B5EF4-FFF2-40B4-BE49-F238E27FC236}">
                <a16:creationId xmlns:a16="http://schemas.microsoft.com/office/drawing/2014/main" id="{FA7C9CE1-05EA-472E-AA95-1EC7CC48CF65}"/>
              </a:ext>
            </a:extLst>
          </p:cNvPr>
          <p:cNvSpPr>
            <a:spLocks noGrp="1"/>
          </p:cNvSpPr>
          <p:nvPr>
            <p:ph sz="half" idx="1"/>
          </p:nvPr>
        </p:nvSpPr>
        <p:spPr>
          <a:xfrm>
            <a:off x="838200" y="990600"/>
            <a:ext cx="7620000" cy="1752600"/>
          </a:xfrm>
        </p:spPr>
        <p:txBody>
          <a:bodyPr>
            <a:noAutofit/>
          </a:bodyPr>
          <a:lstStyle/>
          <a:p>
            <a:pPr marL="0" indent="0" algn="ctr">
              <a:buNone/>
            </a:pPr>
            <a:r>
              <a:rPr lang="en-US" sz="4800" b="1" dirty="0">
                <a:solidFill>
                  <a:srgbClr val="C00000"/>
                </a:solidFill>
                <a:latin typeface="+mj-lt"/>
              </a:rPr>
              <a:t>The Right to Heal </a:t>
            </a:r>
          </a:p>
          <a:p>
            <a:pPr marL="0" indent="0" algn="ctr">
              <a:buNone/>
            </a:pPr>
            <a:r>
              <a:rPr lang="en-US" sz="4800" b="1" dirty="0">
                <a:solidFill>
                  <a:srgbClr val="C00000"/>
                </a:solidFill>
                <a:latin typeface="+mj-lt"/>
              </a:rPr>
              <a:t>Yourself and Others</a:t>
            </a:r>
            <a:endParaRPr lang="en-US" sz="4800" dirty="0">
              <a:latin typeface="+mj-lt"/>
            </a:endParaRPr>
          </a:p>
        </p:txBody>
      </p:sp>
    </p:spTree>
    <p:extLst>
      <p:ext uri="{BB962C8B-B14F-4D97-AF65-F5344CB8AC3E}">
        <p14:creationId xmlns:p14="http://schemas.microsoft.com/office/powerpoint/2010/main" val="3643057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457199" y="1219200"/>
            <a:ext cx="7929563" cy="1173480"/>
          </a:xfrm>
        </p:spPr>
        <p:txBody>
          <a:bodyPr>
            <a:normAutofit/>
          </a:bodyPr>
          <a:lstStyle/>
          <a:p>
            <a:pPr algn="ctr" eaLnBrk="1" hangingPunct="1">
              <a:defRPr/>
            </a:pPr>
            <a:r>
              <a:rPr lang="en-US" b="1" dirty="0">
                <a:solidFill>
                  <a:srgbClr val="C00000"/>
                </a:solidFill>
                <a:effectLst>
                  <a:outerShdw blurRad="38100" dist="38100" dir="2700000" algn="tl">
                    <a:srgbClr val="000000"/>
                  </a:outerShdw>
                </a:effectLst>
                <a:cs typeface="Times New Roman" pitchFamily="18" charset="0"/>
              </a:rPr>
              <a:t>California Emergency Law</a:t>
            </a:r>
          </a:p>
        </p:txBody>
      </p:sp>
      <p:sp>
        <p:nvSpPr>
          <p:cNvPr id="79875" name="Rectangle 3"/>
          <p:cNvSpPr>
            <a:spLocks noGrp="1" noChangeArrowheads="1"/>
          </p:cNvSpPr>
          <p:nvPr>
            <p:ph idx="1"/>
          </p:nvPr>
        </p:nvSpPr>
        <p:spPr>
          <a:xfrm>
            <a:off x="1066800" y="2759394"/>
            <a:ext cx="7319962" cy="3717606"/>
          </a:xfrm>
        </p:spPr>
        <p:txBody>
          <a:bodyPr>
            <a:normAutofit/>
          </a:bodyPr>
          <a:lstStyle/>
          <a:p>
            <a:pPr marL="182880" marR="0" indent="0">
              <a:lnSpc>
                <a:spcPct val="107000"/>
              </a:lnSpc>
              <a:spcBef>
                <a:spcPts val="0"/>
              </a:spcBef>
              <a:spcAft>
                <a:spcPts val="800"/>
              </a:spcAft>
              <a:buNone/>
            </a:pPr>
            <a:r>
              <a:rPr lang="en-US" sz="24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California Statute Health and Safety Code Section 120140</a:t>
            </a:r>
            <a:r>
              <a:rPr lang="en-US" sz="2400"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Upon being informed by a health officer of any contagious, infectious, or communicable disease the department may take measures as are necessary to ascertain the nature of the disease and prevent its spread. To that end, the department may, if it considers it proper</a:t>
            </a:r>
            <a:r>
              <a:rPr lang="en-US" sz="2400" b="1" i="1" dirty="0">
                <a:solidFill>
                  <a:srgbClr val="CC0000"/>
                </a:solidFill>
                <a:effectLst/>
                <a:latin typeface="Times New Roman" panose="02020603050405020304" pitchFamily="18" charset="0"/>
                <a:ea typeface="Calibri" panose="020F0502020204030204" pitchFamily="34" charset="0"/>
                <a:cs typeface="Times New Roman" panose="02020603050405020304" pitchFamily="18" charset="0"/>
              </a:rPr>
              <a:t>, take possession or control of the body of any living person, or the corpse of any deceased person</a:t>
            </a:r>
            <a:r>
              <a:rPr lang="en-US" sz="2400" b="1"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r">
              <a:spcBef>
                <a:spcPts val="0"/>
              </a:spcBef>
              <a:spcAft>
                <a:spcPts val="0"/>
              </a:spcAft>
              <a:buNone/>
            </a:pPr>
            <a:r>
              <a:rPr lang="en-US" sz="1000" dirty="0">
                <a:effectLst/>
                <a:latin typeface="Times New Roman" panose="02020603050405020304" pitchFamily="18" charset="0"/>
                <a:ea typeface="Times New Roman" panose="02020603050405020304" pitchFamily="18" charset="0"/>
              </a:rPr>
              <a:t>California Health and Safety Code Section 120140, accessed online June 13, 2020, @ http://leginfo.legislature.ca.gov/faces/codes_displaySection.xhtml?lawCode=HSC&amp;sectionNum=120140.</a:t>
            </a:r>
          </a:p>
          <a:p>
            <a:pPr eaLnBrk="1" hangingPunct="1">
              <a:buFontTx/>
              <a:buNone/>
            </a:pPr>
            <a:endParaRPr lang="en-US" altLang="en-US" sz="3600" b="1" dirty="0">
              <a:solidFill>
                <a:srgbClr val="000066"/>
              </a:solidFill>
              <a:cs typeface="Times New Roman" panose="02020603050405020304" pitchFamily="18" charset="0"/>
            </a:endParaRP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3635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2895600"/>
          </a:xfrm>
        </p:spPr>
        <p:txBody>
          <a:bodyPr>
            <a:noAutofit/>
          </a:bodyPr>
          <a:lstStyle/>
          <a:p>
            <a:pPr algn="ctr"/>
            <a:r>
              <a:rPr lang="en-US" sz="5400" b="1" dirty="0">
                <a:solidFill>
                  <a:srgbClr val="002060"/>
                </a:solidFill>
                <a:effectLst>
                  <a:outerShdw blurRad="38100" dist="38100" dir="2700000" algn="tl">
                    <a:srgbClr val="000000">
                      <a:alpha val="43137"/>
                    </a:srgbClr>
                  </a:outerShdw>
                </a:effectLst>
              </a:rPr>
              <a:t>MANDATE POWER</a:t>
            </a:r>
            <a:br>
              <a:rPr lang="en-US" sz="5400" b="1" dirty="0">
                <a:solidFill>
                  <a:srgbClr val="002060"/>
                </a:solidFill>
                <a:effectLst>
                  <a:outerShdw blurRad="38100" dist="38100" dir="2700000" algn="tl">
                    <a:srgbClr val="000000">
                      <a:alpha val="43137"/>
                    </a:srgbClr>
                  </a:outerShdw>
                </a:effectLst>
              </a:rPr>
            </a:br>
            <a:br>
              <a:rPr lang="en-US" sz="5400" b="1" dirty="0">
                <a:solidFill>
                  <a:srgbClr val="002060"/>
                </a:solidFill>
                <a:effectLst>
                  <a:outerShdw blurRad="38100" dist="38100" dir="2700000" algn="tl">
                    <a:srgbClr val="000000">
                      <a:alpha val="43137"/>
                    </a:srgbClr>
                  </a:outerShdw>
                </a:effectLst>
              </a:rPr>
            </a:br>
            <a:r>
              <a:rPr lang="en-US" sz="5400" b="1" dirty="0">
                <a:solidFill>
                  <a:srgbClr val="C00000"/>
                </a:solidFill>
                <a:effectLst>
                  <a:outerShdw blurRad="38100" dist="38100" dir="2700000" algn="tl">
                    <a:srgbClr val="000000">
                      <a:alpha val="43137"/>
                    </a:srgbClr>
                  </a:outerShdw>
                </a:effectLst>
              </a:rPr>
              <a:t>CHALLENGED in COURTS</a:t>
            </a:r>
          </a:p>
        </p:txBody>
      </p:sp>
    </p:spTree>
    <p:extLst>
      <p:ext uri="{BB962C8B-B14F-4D97-AF65-F5344CB8AC3E}">
        <p14:creationId xmlns:p14="http://schemas.microsoft.com/office/powerpoint/2010/main" val="3732474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1219200"/>
          </a:xfrm>
        </p:spPr>
        <p:txBody>
          <a:bodyPr>
            <a:noAutofit/>
          </a:bodyPr>
          <a:lstStyle/>
          <a:p>
            <a:pPr algn="ctr"/>
            <a:r>
              <a:rPr lang="en-US" sz="3600" b="1" dirty="0">
                <a:solidFill>
                  <a:srgbClr val="002060"/>
                </a:solidFill>
                <a:effectLst>
                  <a:outerShdw blurRad="38100" dist="38100" dir="2700000" algn="tl">
                    <a:srgbClr val="000000">
                      <a:alpha val="43137"/>
                    </a:srgbClr>
                  </a:outerShdw>
                </a:effectLst>
              </a:rPr>
              <a:t>Governor Powers Challenged in Wisconsin</a:t>
            </a:r>
          </a:p>
        </p:txBody>
      </p:sp>
      <p:sp>
        <p:nvSpPr>
          <p:cNvPr id="3" name="Content Placeholder 2"/>
          <p:cNvSpPr>
            <a:spLocks noGrp="1"/>
          </p:cNvSpPr>
          <p:nvPr>
            <p:ph idx="1"/>
          </p:nvPr>
        </p:nvSpPr>
        <p:spPr>
          <a:xfrm>
            <a:off x="467751" y="2590800"/>
            <a:ext cx="8229600" cy="3722077"/>
          </a:xfrm>
        </p:spPr>
        <p:txBody>
          <a:bodyPr>
            <a:normAutofit lnSpcReduction="10000"/>
          </a:bodyPr>
          <a:lstStyle/>
          <a:p>
            <a:pPr marL="182880" marR="0" indent="0">
              <a:lnSpc>
                <a:spcPct val="107000"/>
              </a:lnSpc>
              <a:spcBef>
                <a:spcPts val="0"/>
              </a:spcBef>
              <a:spcAft>
                <a:spcPts val="800"/>
              </a:spcAft>
              <a:buNone/>
            </a:pPr>
            <a:r>
              <a:rPr lang="en-US" sz="2400" b="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May 13, 2020</a:t>
            </a:r>
            <a:r>
              <a:rPr lang="en-US" sz="24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 The Supreme Court of Wisconsin overturned its Governor’s stay-at-home order.</a:t>
            </a:r>
          </a:p>
          <a:p>
            <a:pPr marL="182880" marR="0" indent="0">
              <a:lnSpc>
                <a:spcPct val="107000"/>
              </a:lnSpc>
              <a:spcBef>
                <a:spcPts val="0"/>
              </a:spcBef>
              <a:spcAft>
                <a:spcPts val="800"/>
              </a:spcAft>
              <a:buNone/>
            </a:pPr>
            <a:r>
              <a:rPr lang="en-US" sz="24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It is especially in times of emergency that we must protect the rights of the people, lest we establish a dangerous precedent empowering less benevolent government officials in the future to oppress the people in the name of exigency</a:t>
            </a:r>
            <a:r>
              <a:rPr lang="en-US" sz="24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 .  </a:t>
            </a:r>
          </a:p>
          <a:p>
            <a:pPr marL="182880" marR="0" indent="0">
              <a:lnSpc>
                <a:spcPct val="107000"/>
              </a:lnSpc>
              <a:spcBef>
                <a:spcPts val="0"/>
              </a:spcBef>
              <a:spcAft>
                <a:spcPts val="800"/>
              </a:spcAft>
              <a:buNone/>
            </a:pPr>
            <a:endParaRPr lang="en-US" sz="2400"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300" dirty="0">
                <a:solidFill>
                  <a:srgbClr val="CC0000"/>
                </a:solidFill>
                <a:effectLst/>
                <a:latin typeface="Times New Roman" panose="02020603050405020304" pitchFamily="18" charset="0"/>
                <a:ea typeface="Times New Roman" panose="02020603050405020304" pitchFamily="18" charset="0"/>
              </a:rPr>
              <a:t>Wisconsin Legislature v. Secretary of Wisconsin Department of Health Services, 2020 </a:t>
            </a:r>
            <a:r>
              <a:rPr lang="en-US" sz="1300" dirty="0">
                <a:solidFill>
                  <a:srgbClr val="000066"/>
                </a:solidFill>
                <a:effectLst/>
                <a:latin typeface="Times New Roman" panose="02020603050405020304" pitchFamily="18" charset="0"/>
                <a:ea typeface="Times New Roman" panose="02020603050405020304" pitchFamily="18" charset="0"/>
              </a:rPr>
              <a:t>Wis. 42 (May 13, 2020) (4-3 decision) (quoting Grassl Bradley, J., concurring), accessed online June 13, 2020 @ https://nationalhealthfreedomaction.org/wp-content/uploads/2020/05/Corona-Virus-Supreme-Court-Wisconsin.pdf</a:t>
            </a:r>
          </a:p>
          <a:p>
            <a:pPr marL="0" indent="0">
              <a:buNone/>
            </a:pPr>
            <a:endParaRPr lang="en-US" sz="4500" dirty="0"/>
          </a:p>
        </p:txBody>
      </p:sp>
    </p:spTree>
    <p:extLst>
      <p:ext uri="{BB962C8B-B14F-4D97-AF65-F5344CB8AC3E}">
        <p14:creationId xmlns:p14="http://schemas.microsoft.com/office/powerpoint/2010/main" val="1639840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392551" cy="1219200"/>
          </a:xfrm>
        </p:spPr>
        <p:txBody>
          <a:bodyPr>
            <a:noAutofit/>
          </a:bodyPr>
          <a:lstStyle/>
          <a:p>
            <a:pPr algn="ctr"/>
            <a:r>
              <a:rPr lang="en-US" sz="3600" b="1" dirty="0">
                <a:solidFill>
                  <a:srgbClr val="002060"/>
                </a:solidFill>
                <a:effectLst>
                  <a:outerShdw blurRad="38100" dist="38100" dir="2700000" algn="tl">
                    <a:srgbClr val="000000">
                      <a:alpha val="43137"/>
                    </a:srgbClr>
                  </a:outerShdw>
                </a:effectLst>
              </a:rPr>
              <a:t>Governor Powers Challenged Pennsylvania</a:t>
            </a:r>
          </a:p>
        </p:txBody>
      </p:sp>
      <p:sp>
        <p:nvSpPr>
          <p:cNvPr id="3" name="Content Placeholder 2"/>
          <p:cNvSpPr>
            <a:spLocks noGrp="1"/>
          </p:cNvSpPr>
          <p:nvPr>
            <p:ph idx="1"/>
          </p:nvPr>
        </p:nvSpPr>
        <p:spPr>
          <a:xfrm>
            <a:off x="467751" y="2590800"/>
            <a:ext cx="8229600" cy="3722077"/>
          </a:xfrm>
        </p:spPr>
        <p:txBody>
          <a:bodyPr>
            <a:normAutofit fontScale="92500" lnSpcReduction="10000"/>
          </a:bodyPr>
          <a:lstStyle/>
          <a:p>
            <a:pPr marL="0" indent="0">
              <a:buNone/>
            </a:pPr>
            <a:r>
              <a:rPr lang="en-US" sz="2400" b="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September 14, 2020</a:t>
            </a:r>
            <a:r>
              <a:rPr lang="en-US" sz="24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r>
              <a:rPr lang="en-US" sz="2400" b="1"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(1) restrictions on gatherings and (2) closing “non-life sustaining” businesses and directing Pennsylvanians to stay-at-home is </a:t>
            </a:r>
            <a:r>
              <a:rPr lang="en-US" sz="2400" b="1" dirty="0">
                <a:solidFill>
                  <a:srgbClr val="CC0000"/>
                </a:solidFill>
                <a:effectLst/>
                <a:latin typeface="Times New Roman" panose="02020603050405020304" pitchFamily="18" charset="0"/>
                <a:ea typeface="Calibri" panose="020F0502020204030204" pitchFamily="34" charset="0"/>
                <a:cs typeface="Times New Roman" panose="02020603050405020304" pitchFamily="18" charset="0"/>
              </a:rPr>
              <a:t>unconstitutional</a:t>
            </a:r>
            <a:r>
              <a:rPr lang="en-US" sz="24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24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24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The federal court </a:t>
            </a:r>
            <a:r>
              <a:rPr lang="en-US" sz="2400" b="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cited Jacobson v. Massachusetts</a:t>
            </a:r>
            <a:r>
              <a:rPr lang="en-US" sz="24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 197 U.S. 11, 31 (1905) to discuss when and when not to give broad deference to state government during emergencies and </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to show how Courts have evolved over time in the past 100 years since the Jacobson case </a:t>
            </a:r>
            <a:r>
              <a:rPr lang="en-US" sz="24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to be more vigilant in the protection of civil liberties and the need to apply regular constitutional scrutiny when civil liberties are at stake.</a:t>
            </a:r>
          </a:p>
          <a:p>
            <a:pPr marL="0" indent="0">
              <a:buNone/>
            </a:pPr>
            <a:endParaRPr lang="en-US" sz="4500" dirty="0"/>
          </a:p>
        </p:txBody>
      </p:sp>
    </p:spTree>
    <p:extLst>
      <p:ext uri="{BB962C8B-B14F-4D97-AF65-F5344CB8AC3E}">
        <p14:creationId xmlns:p14="http://schemas.microsoft.com/office/powerpoint/2010/main" val="2724174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1219200"/>
          </a:xfrm>
        </p:spPr>
        <p:txBody>
          <a:bodyPr>
            <a:noAutofit/>
          </a:bodyPr>
          <a:lstStyle/>
          <a:p>
            <a:pPr algn="ctr"/>
            <a:r>
              <a:rPr lang="en-US" sz="3600" b="1" dirty="0">
                <a:solidFill>
                  <a:srgbClr val="002060"/>
                </a:solidFill>
                <a:effectLst>
                  <a:outerShdw blurRad="38100" dist="38100" dir="2700000" algn="tl">
                    <a:srgbClr val="000000">
                      <a:alpha val="43137"/>
                    </a:srgbClr>
                  </a:outerShdw>
                </a:effectLst>
              </a:rPr>
              <a:t>Governor Powers Challenged in Michigan</a:t>
            </a:r>
          </a:p>
        </p:txBody>
      </p:sp>
      <p:sp>
        <p:nvSpPr>
          <p:cNvPr id="3" name="Content Placeholder 2"/>
          <p:cNvSpPr>
            <a:spLocks noGrp="1"/>
          </p:cNvSpPr>
          <p:nvPr>
            <p:ph idx="1"/>
          </p:nvPr>
        </p:nvSpPr>
        <p:spPr>
          <a:xfrm>
            <a:off x="609600" y="2939563"/>
            <a:ext cx="8229600" cy="2394438"/>
          </a:xfrm>
        </p:spPr>
        <p:txBody>
          <a:bodyPr>
            <a:noAutofit/>
          </a:bodyPr>
          <a:lstStyle/>
          <a:p>
            <a:pPr marL="0" marR="0" indent="0">
              <a:lnSpc>
                <a:spcPct val="107000"/>
              </a:lnSpc>
              <a:spcBef>
                <a:spcPts val="0"/>
              </a:spcBef>
              <a:spcAft>
                <a:spcPts val="800"/>
              </a:spcAft>
              <a:buNone/>
            </a:pPr>
            <a:r>
              <a:rPr lang="en-US" sz="2000" b="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On October 2, 2020</a:t>
            </a:r>
            <a:r>
              <a:rPr lang="en-US" sz="20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00066"/>
                </a:solidFill>
                <a:latin typeface="Times New Roman" panose="02020603050405020304" pitchFamily="18" charset="0"/>
                <a:ea typeface="Calibri" panose="020F0502020204030204" pitchFamily="34" charset="0"/>
                <a:cs typeface="Times New Roman" panose="02020603050405020304" pitchFamily="18" charset="0"/>
              </a:rPr>
              <a:t>T</a:t>
            </a:r>
            <a:r>
              <a:rPr lang="en-US" sz="2000" b="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he Michigan EPGA (Emergency Powers of the Governor Act) is unconstitutional.  </a:t>
            </a:r>
          </a:p>
          <a:p>
            <a:pPr marL="0" marR="0" indent="0">
              <a:lnSpc>
                <a:spcPct val="107000"/>
              </a:lnSpc>
              <a:spcBef>
                <a:spcPts val="0"/>
              </a:spcBef>
              <a:spcAft>
                <a:spcPts val="800"/>
              </a:spcAft>
              <a:buNone/>
            </a:pPr>
            <a:endParaRPr lang="en-US" sz="2000" b="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The law “</a:t>
            </a:r>
            <a:r>
              <a:rPr lang="en-US" sz="2000" b="1"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purports to delegate to the executive branch, the legislative powers of state government—including its plenary police powers—and to allow the exercise of such powers indefinitely</a:t>
            </a:r>
            <a:r>
              <a:rPr lang="en-US" sz="20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 [i]</a:t>
            </a:r>
          </a:p>
          <a:p>
            <a:pPr marL="0" marR="0" indent="0">
              <a:lnSpc>
                <a:spcPct val="107000"/>
              </a:lnSpc>
              <a:spcBef>
                <a:spcPts val="0"/>
              </a:spcBef>
              <a:spcAft>
                <a:spcPts val="800"/>
              </a:spcAft>
              <a:buNone/>
            </a:pPr>
            <a:endParaRPr lang="en-US" sz="20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7477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C5068-592B-4E50-9CDB-8962ACBF397C}"/>
              </a:ext>
            </a:extLst>
          </p:cNvPr>
          <p:cNvSpPr>
            <a:spLocks noGrp="1"/>
          </p:cNvSpPr>
          <p:nvPr>
            <p:ph type="title"/>
          </p:nvPr>
        </p:nvSpPr>
        <p:spPr>
          <a:xfrm>
            <a:off x="419100" y="304800"/>
            <a:ext cx="8305800" cy="6324600"/>
          </a:xfrm>
        </p:spPr>
        <p:txBody>
          <a:bodyPr>
            <a:noAutofit/>
          </a:bodyPr>
          <a:lstStyle/>
          <a:p>
            <a:br>
              <a:rPr lang="en-US" sz="2800" dirty="0"/>
            </a:br>
            <a:br>
              <a:rPr lang="en-US" sz="2800" dirty="0"/>
            </a:br>
            <a:br>
              <a:rPr lang="en-US" sz="2800" dirty="0"/>
            </a:br>
            <a:br>
              <a:rPr lang="en-US" sz="2800" dirty="0"/>
            </a:br>
            <a:r>
              <a:rPr lang="en-US" sz="2800" dirty="0"/>
              <a:t>                                          </a:t>
            </a:r>
            <a:r>
              <a:rPr lang="en-US" sz="4000" b="1" dirty="0">
                <a:solidFill>
                  <a:srgbClr val="CC0000"/>
                </a:solidFill>
              </a:rPr>
              <a:t>2021 Landscape</a:t>
            </a:r>
            <a:br>
              <a:rPr lang="en-US" sz="2400" dirty="0"/>
            </a:br>
            <a:r>
              <a:rPr lang="en-US" sz="2400" dirty="0">
                <a:solidFill>
                  <a:srgbClr val="000066"/>
                </a:solidFill>
              </a:rPr>
              <a:t>Extensions of  State Governor Emergency Orders</a:t>
            </a:r>
            <a:br>
              <a:rPr lang="en-US" sz="2400" dirty="0">
                <a:solidFill>
                  <a:srgbClr val="000066"/>
                </a:solidFill>
              </a:rPr>
            </a:br>
            <a:r>
              <a:rPr lang="en-US" sz="2400" dirty="0">
                <a:solidFill>
                  <a:srgbClr val="000066"/>
                </a:solidFill>
              </a:rPr>
              <a:t>New Governor mandates </a:t>
            </a:r>
            <a:br>
              <a:rPr lang="en-US" sz="2400" dirty="0">
                <a:solidFill>
                  <a:srgbClr val="000066"/>
                </a:solidFill>
              </a:rPr>
            </a:br>
            <a:r>
              <a:rPr lang="en-US" sz="2400" dirty="0">
                <a:solidFill>
                  <a:srgbClr val="000066"/>
                </a:solidFill>
              </a:rPr>
              <a:t>State Dept of Health regular powers reviewed</a:t>
            </a:r>
            <a:br>
              <a:rPr lang="en-US" sz="2400" dirty="0">
                <a:solidFill>
                  <a:srgbClr val="000066"/>
                </a:solidFill>
              </a:rPr>
            </a:br>
            <a:r>
              <a:rPr lang="en-US" sz="2400" dirty="0">
                <a:solidFill>
                  <a:srgbClr val="000066"/>
                </a:solidFill>
              </a:rPr>
              <a:t>Local cities and counties mandates</a:t>
            </a:r>
            <a:br>
              <a:rPr lang="en-US" sz="2400" dirty="0">
                <a:solidFill>
                  <a:srgbClr val="000066"/>
                </a:solidFill>
              </a:rPr>
            </a:br>
            <a:r>
              <a:rPr lang="en-US" sz="2400" dirty="0">
                <a:solidFill>
                  <a:srgbClr val="000066"/>
                </a:solidFill>
              </a:rPr>
              <a:t>Lawsuits against state, counties, cities</a:t>
            </a:r>
            <a:br>
              <a:rPr lang="en-US" sz="2400" dirty="0">
                <a:solidFill>
                  <a:srgbClr val="000066"/>
                </a:solidFill>
              </a:rPr>
            </a:br>
            <a:r>
              <a:rPr lang="en-US" sz="2400" dirty="0">
                <a:solidFill>
                  <a:srgbClr val="000066"/>
                </a:solidFill>
              </a:rPr>
              <a:t>Corporations making their own mandates according to CDC OSHA</a:t>
            </a:r>
            <a:br>
              <a:rPr lang="en-US" sz="2400" dirty="0">
                <a:solidFill>
                  <a:srgbClr val="000066"/>
                </a:solidFill>
              </a:rPr>
            </a:br>
            <a:r>
              <a:rPr lang="en-US" sz="2400" dirty="0">
                <a:solidFill>
                  <a:srgbClr val="000066"/>
                </a:solidFill>
              </a:rPr>
              <a:t>Lawsuits against corporations and institutions</a:t>
            </a:r>
            <a:br>
              <a:rPr lang="en-US" sz="2400" dirty="0">
                <a:solidFill>
                  <a:srgbClr val="000066"/>
                </a:solidFill>
              </a:rPr>
            </a:br>
            <a:r>
              <a:rPr lang="en-US" sz="2400" dirty="0">
                <a:solidFill>
                  <a:srgbClr val="000066"/>
                </a:solidFill>
              </a:rPr>
              <a:t>States passing laws to curb power of governments and corp.</a:t>
            </a:r>
            <a:br>
              <a:rPr lang="en-US" sz="2400" dirty="0">
                <a:solidFill>
                  <a:srgbClr val="000066"/>
                </a:solidFill>
              </a:rPr>
            </a:br>
            <a:r>
              <a:rPr lang="en-US" sz="2400" dirty="0">
                <a:solidFill>
                  <a:srgbClr val="000066"/>
                </a:solidFill>
              </a:rPr>
              <a:t>Legislatures terminating Governor powers</a:t>
            </a:r>
            <a:br>
              <a:rPr lang="en-US" sz="2400" dirty="0">
                <a:solidFill>
                  <a:srgbClr val="000066"/>
                </a:solidFill>
              </a:rPr>
            </a:br>
            <a:r>
              <a:rPr lang="en-US" sz="2400" dirty="0">
                <a:solidFill>
                  <a:srgbClr val="000066"/>
                </a:solidFill>
              </a:rPr>
              <a:t>Economic crisis </a:t>
            </a:r>
            <a:br>
              <a:rPr lang="en-US" sz="2400" dirty="0">
                <a:solidFill>
                  <a:srgbClr val="000066"/>
                </a:solidFill>
              </a:rPr>
            </a:br>
            <a:r>
              <a:rPr lang="en-US" sz="2400" dirty="0">
                <a:solidFill>
                  <a:srgbClr val="000066"/>
                </a:solidFill>
              </a:rPr>
              <a:t>Polarization geographically</a:t>
            </a:r>
            <a:br>
              <a:rPr lang="en-US" sz="2400" dirty="0">
                <a:solidFill>
                  <a:srgbClr val="000066"/>
                </a:solidFill>
              </a:rPr>
            </a:br>
            <a:r>
              <a:rPr lang="en-US" sz="2400" dirty="0">
                <a:solidFill>
                  <a:srgbClr val="000066"/>
                </a:solidFill>
              </a:rPr>
              <a:t>Adverse events and deaths from mandates</a:t>
            </a:r>
            <a:br>
              <a:rPr lang="en-US" sz="2400" dirty="0">
                <a:solidFill>
                  <a:srgbClr val="000066"/>
                </a:solidFill>
              </a:rPr>
            </a:br>
            <a:r>
              <a:rPr lang="en-US" sz="2400" dirty="0">
                <a:solidFill>
                  <a:srgbClr val="000066"/>
                </a:solidFill>
              </a:rPr>
              <a:t>Blaming noncompliant  Americans</a:t>
            </a:r>
            <a:br>
              <a:rPr lang="en-US" sz="2400" dirty="0">
                <a:solidFill>
                  <a:srgbClr val="000066"/>
                </a:solidFill>
              </a:rPr>
            </a:br>
            <a:r>
              <a:rPr lang="en-US" sz="2400" dirty="0">
                <a:solidFill>
                  <a:srgbClr val="000066"/>
                </a:solidFill>
              </a:rPr>
              <a:t>Censorship by Big Tech</a:t>
            </a:r>
            <a:br>
              <a:rPr lang="en-US" sz="2400" dirty="0">
                <a:solidFill>
                  <a:srgbClr val="000066"/>
                </a:solidFill>
              </a:rPr>
            </a:br>
            <a:r>
              <a:rPr lang="en-US" sz="2400" dirty="0">
                <a:solidFill>
                  <a:srgbClr val="000066"/>
                </a:solidFill>
              </a:rPr>
              <a:t>Rallies protests shutdowns</a:t>
            </a:r>
          </a:p>
        </p:txBody>
      </p:sp>
    </p:spTree>
    <p:extLst>
      <p:ext uri="{BB962C8B-B14F-4D97-AF65-F5344CB8AC3E}">
        <p14:creationId xmlns:p14="http://schemas.microsoft.com/office/powerpoint/2010/main" val="1119525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C5068-592B-4E50-9CDB-8962ACBF397C}"/>
              </a:ext>
            </a:extLst>
          </p:cNvPr>
          <p:cNvSpPr>
            <a:spLocks noGrp="1"/>
          </p:cNvSpPr>
          <p:nvPr>
            <p:ph type="title"/>
          </p:nvPr>
        </p:nvSpPr>
        <p:spPr>
          <a:xfrm>
            <a:off x="419100" y="914400"/>
            <a:ext cx="8305800" cy="5257800"/>
          </a:xfrm>
        </p:spPr>
        <p:txBody>
          <a:bodyPr>
            <a:noAutofit/>
          </a:bodyPr>
          <a:lstStyle/>
          <a:p>
            <a:br>
              <a:rPr lang="en-US" sz="2800" dirty="0"/>
            </a:br>
            <a:br>
              <a:rPr lang="en-US" sz="2800" dirty="0"/>
            </a:br>
            <a:br>
              <a:rPr lang="en-US" sz="2800" dirty="0"/>
            </a:br>
            <a:br>
              <a:rPr lang="en-US" sz="2800" dirty="0"/>
            </a:br>
            <a:r>
              <a:rPr lang="en-US" sz="2800" dirty="0"/>
              <a:t>                                          </a:t>
            </a:r>
            <a:r>
              <a:rPr lang="en-US" sz="4000" b="1" dirty="0">
                <a:solidFill>
                  <a:srgbClr val="CC0000"/>
                </a:solidFill>
              </a:rPr>
              <a:t>2022  Landscape</a:t>
            </a:r>
            <a:br>
              <a:rPr lang="en-US" sz="2400" dirty="0">
                <a:solidFill>
                  <a:srgbClr val="000066"/>
                </a:solidFill>
              </a:rPr>
            </a:br>
            <a:r>
              <a:rPr lang="en-US" sz="2400" dirty="0">
                <a:solidFill>
                  <a:srgbClr val="000066"/>
                </a:solidFill>
              </a:rPr>
              <a:t>State Depts of Health</a:t>
            </a:r>
            <a:br>
              <a:rPr lang="en-US" sz="2400" dirty="0">
                <a:solidFill>
                  <a:srgbClr val="000066"/>
                </a:solidFill>
              </a:rPr>
            </a:br>
            <a:r>
              <a:rPr lang="en-US" sz="2400" dirty="0">
                <a:solidFill>
                  <a:srgbClr val="000066"/>
                </a:solidFill>
              </a:rPr>
              <a:t>School Boards</a:t>
            </a:r>
            <a:br>
              <a:rPr lang="en-US" sz="2400" dirty="0">
                <a:solidFill>
                  <a:srgbClr val="000066"/>
                </a:solidFill>
              </a:rPr>
            </a:br>
            <a:r>
              <a:rPr lang="en-US" sz="2400" dirty="0">
                <a:solidFill>
                  <a:srgbClr val="000066"/>
                </a:solidFill>
              </a:rPr>
              <a:t>Local cities and counties mandates</a:t>
            </a:r>
            <a:br>
              <a:rPr lang="en-US" sz="2400" dirty="0">
                <a:solidFill>
                  <a:srgbClr val="000066"/>
                </a:solidFill>
              </a:rPr>
            </a:br>
            <a:r>
              <a:rPr lang="en-US" sz="2400" dirty="0">
                <a:solidFill>
                  <a:srgbClr val="000066"/>
                </a:solidFill>
              </a:rPr>
              <a:t>Lawsuits against state, counties, cities</a:t>
            </a:r>
            <a:br>
              <a:rPr lang="en-US" sz="2400" dirty="0">
                <a:solidFill>
                  <a:srgbClr val="000066"/>
                </a:solidFill>
              </a:rPr>
            </a:br>
            <a:r>
              <a:rPr lang="en-US" sz="2400" dirty="0">
                <a:solidFill>
                  <a:srgbClr val="000066"/>
                </a:solidFill>
              </a:rPr>
              <a:t>Corporations making their own mandates according to CDC OSHA</a:t>
            </a:r>
            <a:br>
              <a:rPr lang="en-US" sz="2400" dirty="0">
                <a:solidFill>
                  <a:srgbClr val="000066"/>
                </a:solidFill>
              </a:rPr>
            </a:br>
            <a:r>
              <a:rPr lang="en-US" sz="2400" dirty="0">
                <a:solidFill>
                  <a:srgbClr val="000066"/>
                </a:solidFill>
              </a:rPr>
              <a:t>Lawsuits against corporations and institutions</a:t>
            </a:r>
            <a:br>
              <a:rPr lang="en-US" sz="2400" dirty="0">
                <a:solidFill>
                  <a:srgbClr val="000066"/>
                </a:solidFill>
              </a:rPr>
            </a:br>
            <a:r>
              <a:rPr lang="en-US" sz="2400" dirty="0">
                <a:solidFill>
                  <a:srgbClr val="000066"/>
                </a:solidFill>
              </a:rPr>
              <a:t>States passing laws to curb power of governments and corp.</a:t>
            </a:r>
            <a:br>
              <a:rPr lang="en-US" sz="2400" dirty="0">
                <a:solidFill>
                  <a:srgbClr val="000066"/>
                </a:solidFill>
              </a:rPr>
            </a:br>
            <a:r>
              <a:rPr lang="en-US" sz="2400" dirty="0">
                <a:solidFill>
                  <a:srgbClr val="000066"/>
                </a:solidFill>
              </a:rPr>
              <a:t>Economic crisis </a:t>
            </a:r>
            <a:br>
              <a:rPr lang="en-US" sz="2400" dirty="0">
                <a:solidFill>
                  <a:srgbClr val="000066"/>
                </a:solidFill>
              </a:rPr>
            </a:br>
            <a:r>
              <a:rPr lang="en-US" sz="2400" dirty="0">
                <a:solidFill>
                  <a:srgbClr val="000066"/>
                </a:solidFill>
              </a:rPr>
              <a:t>Polarization geographically</a:t>
            </a:r>
            <a:br>
              <a:rPr lang="en-US" sz="2400" dirty="0">
                <a:solidFill>
                  <a:srgbClr val="000066"/>
                </a:solidFill>
              </a:rPr>
            </a:br>
            <a:r>
              <a:rPr lang="en-US" sz="2400" dirty="0">
                <a:solidFill>
                  <a:srgbClr val="000066"/>
                </a:solidFill>
              </a:rPr>
              <a:t>Adverse events and deaths from mandates</a:t>
            </a:r>
            <a:br>
              <a:rPr lang="en-US" sz="2400" dirty="0">
                <a:solidFill>
                  <a:srgbClr val="000066"/>
                </a:solidFill>
              </a:rPr>
            </a:br>
            <a:r>
              <a:rPr lang="en-US" sz="2400" dirty="0">
                <a:solidFill>
                  <a:srgbClr val="000066"/>
                </a:solidFill>
              </a:rPr>
              <a:t>Blaming noncompliant  Americans</a:t>
            </a:r>
            <a:br>
              <a:rPr lang="en-US" sz="2400" dirty="0">
                <a:solidFill>
                  <a:srgbClr val="000066"/>
                </a:solidFill>
              </a:rPr>
            </a:br>
            <a:r>
              <a:rPr lang="en-US" sz="2400" dirty="0">
                <a:solidFill>
                  <a:srgbClr val="000066"/>
                </a:solidFill>
              </a:rPr>
              <a:t>Censorship by Big Tech</a:t>
            </a:r>
            <a:br>
              <a:rPr lang="en-US" sz="2400" dirty="0">
                <a:solidFill>
                  <a:srgbClr val="000066"/>
                </a:solidFill>
              </a:rPr>
            </a:br>
            <a:r>
              <a:rPr lang="en-US" sz="2400" dirty="0">
                <a:solidFill>
                  <a:srgbClr val="000066"/>
                </a:solidFill>
              </a:rPr>
              <a:t>Rallies protests shutdowns</a:t>
            </a:r>
          </a:p>
        </p:txBody>
      </p:sp>
    </p:spTree>
    <p:extLst>
      <p:ext uri="{BB962C8B-B14F-4D97-AF65-F5344CB8AC3E}">
        <p14:creationId xmlns:p14="http://schemas.microsoft.com/office/powerpoint/2010/main" val="3109404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C5068-592B-4E50-9CDB-8962ACBF397C}"/>
              </a:ext>
            </a:extLst>
          </p:cNvPr>
          <p:cNvSpPr>
            <a:spLocks noGrp="1"/>
          </p:cNvSpPr>
          <p:nvPr>
            <p:ph type="title"/>
          </p:nvPr>
        </p:nvSpPr>
        <p:spPr>
          <a:xfrm>
            <a:off x="228600" y="2057400"/>
            <a:ext cx="8305800" cy="1676400"/>
          </a:xfrm>
        </p:spPr>
        <p:txBody>
          <a:bodyPr>
            <a:noAutofit/>
          </a:bodyPr>
          <a:lstStyle/>
          <a:p>
            <a:pPr algn="ctr"/>
            <a:r>
              <a:rPr lang="en-US" sz="5400" b="1" dirty="0">
                <a:solidFill>
                  <a:srgbClr val="CC0000"/>
                </a:solidFill>
              </a:rPr>
              <a:t>2022  State Legislation</a:t>
            </a:r>
            <a:br>
              <a:rPr lang="en-US" sz="2400" dirty="0">
                <a:solidFill>
                  <a:srgbClr val="000066"/>
                </a:solidFill>
              </a:rPr>
            </a:br>
            <a:endParaRPr lang="en-US" sz="2400" dirty="0">
              <a:solidFill>
                <a:srgbClr val="000066"/>
              </a:solidFill>
            </a:endParaRPr>
          </a:p>
        </p:txBody>
      </p:sp>
    </p:spTree>
    <p:extLst>
      <p:ext uri="{BB962C8B-B14F-4D97-AF65-F5344CB8AC3E}">
        <p14:creationId xmlns:p14="http://schemas.microsoft.com/office/powerpoint/2010/main" val="3186265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E80C-1FD9-4373-9FA3-2029A7A17891}"/>
              </a:ext>
            </a:extLst>
          </p:cNvPr>
          <p:cNvSpPr>
            <a:spLocks noGrp="1"/>
          </p:cNvSpPr>
          <p:nvPr>
            <p:ph type="title"/>
          </p:nvPr>
        </p:nvSpPr>
        <p:spPr>
          <a:xfrm>
            <a:off x="1405232" y="1524000"/>
            <a:ext cx="7010401" cy="3429000"/>
          </a:xfrm>
        </p:spPr>
        <p:txBody>
          <a:bodyPr/>
          <a:lstStyle/>
          <a:p>
            <a:pPr algn="ctr"/>
            <a:r>
              <a:rPr lang="en-US" dirty="0"/>
              <a:t>-</a:t>
            </a:r>
          </a:p>
        </p:txBody>
      </p:sp>
      <p:pic>
        <p:nvPicPr>
          <p:cNvPr id="1028" name="Picture 4" descr="Home">
            <a:extLst>
              <a:ext uri="{FF2B5EF4-FFF2-40B4-BE49-F238E27FC236}">
                <a16:creationId xmlns:a16="http://schemas.microsoft.com/office/drawing/2014/main" id="{FEDA5FB8-0929-415C-9C3C-516A2FA2D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9280" y="1676400"/>
            <a:ext cx="5562303" cy="262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736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643DF0-7D4E-4EF7-95A5-67791BD2C772}"/>
              </a:ext>
            </a:extLst>
          </p:cNvPr>
          <p:cNvPicPr/>
          <p:nvPr/>
        </p:nvPicPr>
        <p:blipFill>
          <a:blip r:embed="rId2"/>
          <a:stretch>
            <a:fillRect/>
          </a:stretch>
        </p:blipFill>
        <p:spPr>
          <a:xfrm>
            <a:off x="1728470" y="1195387"/>
            <a:ext cx="5687060" cy="4467225"/>
          </a:xfrm>
          <a:prstGeom prst="rect">
            <a:avLst/>
          </a:prstGeom>
        </p:spPr>
      </p:pic>
    </p:spTree>
    <p:extLst>
      <p:ext uri="{BB962C8B-B14F-4D97-AF65-F5344CB8AC3E}">
        <p14:creationId xmlns:p14="http://schemas.microsoft.com/office/powerpoint/2010/main" val="593028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457199" y="1219200"/>
            <a:ext cx="7929563" cy="1173480"/>
          </a:xfrm>
        </p:spPr>
        <p:txBody>
          <a:bodyPr>
            <a:normAutofit/>
          </a:bodyPr>
          <a:lstStyle/>
          <a:p>
            <a:pPr algn="ctr" eaLnBrk="1" hangingPunct="1">
              <a:defRPr/>
            </a:pPr>
            <a:r>
              <a:rPr lang="en-US" sz="4000" b="1" dirty="0">
                <a:solidFill>
                  <a:srgbClr val="C00000"/>
                </a:solidFill>
                <a:cs typeface="Times New Roman" pitchFamily="18" charset="0"/>
              </a:rPr>
              <a:t>State Law - Practicing</a:t>
            </a:r>
          </a:p>
        </p:txBody>
      </p:sp>
      <p:sp>
        <p:nvSpPr>
          <p:cNvPr id="79875" name="Rectangle 3"/>
          <p:cNvSpPr>
            <a:spLocks noGrp="1" noChangeArrowheads="1"/>
          </p:cNvSpPr>
          <p:nvPr>
            <p:ph idx="1"/>
          </p:nvPr>
        </p:nvSpPr>
        <p:spPr>
          <a:xfrm>
            <a:off x="1066800" y="2957514"/>
            <a:ext cx="7086600" cy="3168966"/>
          </a:xfrm>
        </p:spPr>
        <p:txBody>
          <a:bodyPr>
            <a:normAutofit/>
          </a:bodyPr>
          <a:lstStyle/>
          <a:p>
            <a:pPr eaLnBrk="1" hangingPunct="1">
              <a:buFontTx/>
              <a:buNone/>
            </a:pPr>
            <a:r>
              <a:rPr lang="en-US" altLang="en-US" sz="3600" b="1" dirty="0">
                <a:solidFill>
                  <a:srgbClr val="000066"/>
                </a:solidFill>
                <a:latin typeface="+mj-lt"/>
                <a:cs typeface="Times New Roman" panose="02020603050405020304" pitchFamily="18" charset="0"/>
              </a:rPr>
              <a:t>Are you helping someone with a health problem?</a:t>
            </a:r>
          </a:p>
          <a:p>
            <a:pPr eaLnBrk="1" hangingPunct="1">
              <a:buFontTx/>
              <a:buNone/>
            </a:pPr>
            <a:endParaRPr lang="en-US" altLang="en-US" sz="3600" b="1" dirty="0">
              <a:solidFill>
                <a:srgbClr val="006600"/>
              </a:solidFill>
              <a:cs typeface="Times New Roman" panose="02020603050405020304" pitchFamily="18" charset="0"/>
            </a:endParaRP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0063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8A1F7A1-FF88-4357-A4FE-8861E1677BB4}"/>
              </a:ext>
            </a:extLst>
          </p:cNvPr>
          <p:cNvSpPr>
            <a:spLocks noGrp="1" noChangeArrowheads="1"/>
          </p:cNvSpPr>
          <p:nvPr>
            <p:ph type="title"/>
          </p:nvPr>
        </p:nvSpPr>
        <p:spPr>
          <a:xfrm>
            <a:off x="685800" y="990600"/>
            <a:ext cx="7772400" cy="1066800"/>
          </a:xfrm>
        </p:spPr>
        <p:txBody>
          <a:bodyPr>
            <a:normAutofit fontScale="90000"/>
          </a:bodyPr>
          <a:lstStyle/>
          <a:p>
            <a:pPr algn="ctr"/>
            <a:r>
              <a:rPr lang="en-US" altLang="en-US" sz="4000" b="1" dirty="0">
                <a:solidFill>
                  <a:srgbClr val="C00000"/>
                </a:solidFill>
              </a:rPr>
              <a:t>2020 - 2022 California’s Draft Legislation</a:t>
            </a:r>
            <a:br>
              <a:rPr lang="en-US" altLang="en-US" sz="4000" b="1" dirty="0">
                <a:solidFill>
                  <a:srgbClr val="C00000"/>
                </a:solidFill>
              </a:rPr>
            </a:br>
            <a:r>
              <a:rPr lang="en-US" altLang="en-US" sz="4000" b="1" dirty="0">
                <a:solidFill>
                  <a:srgbClr val="C00000"/>
                </a:solidFill>
              </a:rPr>
              <a:t>Right to Refuse</a:t>
            </a:r>
          </a:p>
        </p:txBody>
      </p:sp>
      <p:sp>
        <p:nvSpPr>
          <p:cNvPr id="61443" name="Rectangle 3">
            <a:extLst>
              <a:ext uri="{FF2B5EF4-FFF2-40B4-BE49-F238E27FC236}">
                <a16:creationId xmlns:a16="http://schemas.microsoft.com/office/drawing/2014/main" id="{64E6AA88-0733-4434-A137-E94AF0A636B1}"/>
              </a:ext>
            </a:extLst>
          </p:cNvPr>
          <p:cNvSpPr>
            <a:spLocks noGrp="1" noChangeArrowheads="1"/>
          </p:cNvSpPr>
          <p:nvPr>
            <p:ph type="body" idx="1"/>
          </p:nvPr>
        </p:nvSpPr>
        <p:spPr>
          <a:xfrm>
            <a:off x="533400" y="2286000"/>
            <a:ext cx="8077200" cy="3886200"/>
          </a:xfrm>
        </p:spPr>
        <p:txBody>
          <a:bodyPr>
            <a:normAutofit/>
          </a:bodyPr>
          <a:lstStyle/>
          <a:p>
            <a:pPr>
              <a:lnSpc>
                <a:spcPct val="140000"/>
              </a:lnSpc>
              <a:buFontTx/>
              <a:buNone/>
            </a:pPr>
            <a:r>
              <a:rPr lang="en-US" sz="2800" b="1" i="0" dirty="0">
                <a:solidFill>
                  <a:srgbClr val="000066"/>
                </a:solidFill>
                <a:effectLst/>
                <a:latin typeface="Times New Roman" panose="02020603050405020304" pitchFamily="18" charset="0"/>
                <a:cs typeface="Times New Roman" panose="02020603050405020304" pitchFamily="18" charset="0"/>
              </a:rPr>
              <a:t>(b) Coercion</a:t>
            </a:r>
            <a:r>
              <a:rPr lang="en-US" sz="2000" b="0" i="0" dirty="0">
                <a:solidFill>
                  <a:srgbClr val="000066"/>
                </a:solidFill>
                <a:effectLst/>
                <a:latin typeface="Times New Roman" panose="02020603050405020304" pitchFamily="18" charset="0"/>
                <a:cs typeface="Times New Roman" panose="02020603050405020304" pitchFamily="18" charset="0"/>
              </a:rPr>
              <a:t>. The government or its designees, or other employers, businesses, non-profits, institutions, churches, travel carriers, or other public or private entities, </a:t>
            </a:r>
            <a:r>
              <a:rPr lang="en-US" sz="2000" b="0" i="0" dirty="0">
                <a:solidFill>
                  <a:srgbClr val="FF0000"/>
                </a:solidFill>
                <a:effectLst/>
                <a:latin typeface="Times New Roman" panose="02020603050405020304" pitchFamily="18" charset="0"/>
                <a:cs typeface="Times New Roman" panose="02020603050405020304" pitchFamily="18" charset="0"/>
              </a:rPr>
              <a:t>may not infringe upon</a:t>
            </a:r>
            <a:r>
              <a:rPr lang="en-US" sz="2000" b="0" i="0" dirty="0">
                <a:solidFill>
                  <a:srgbClr val="000066"/>
                </a:solidFill>
                <a:effectLst/>
                <a:latin typeface="Times New Roman" panose="02020603050405020304" pitchFamily="18" charset="0"/>
                <a:cs typeface="Times New Roman" panose="02020603050405020304" pitchFamily="18" charset="0"/>
              </a:rPr>
              <a:t>, put conditions on, restrict, or take away a person’s ability to fully participate in </a:t>
            </a:r>
            <a:r>
              <a:rPr lang="en-US" sz="2000" b="0" i="0" dirty="0">
                <a:solidFill>
                  <a:srgbClr val="FF0000"/>
                </a:solidFill>
                <a:effectLst/>
                <a:latin typeface="Times New Roman" panose="02020603050405020304" pitchFamily="18" charset="0"/>
                <a:cs typeface="Times New Roman" panose="02020603050405020304" pitchFamily="18" charset="0"/>
              </a:rPr>
              <a:t>necessary and important services and lifestyle choices and preferences including but not limited to education, daycare, employment, travel, religion, hobbies, entertainment, sports, and lifestyle preferences,</a:t>
            </a:r>
            <a:r>
              <a:rPr lang="en-US" sz="2000" b="0" i="0" dirty="0">
                <a:solidFill>
                  <a:srgbClr val="000066"/>
                </a:solidFill>
                <a:effectLst/>
                <a:latin typeface="Times New Roman" panose="02020603050405020304" pitchFamily="18" charset="0"/>
                <a:cs typeface="Times New Roman" panose="02020603050405020304" pitchFamily="18" charset="0"/>
              </a:rPr>
              <a:t> based on a person choosing to decline countermeasures as described in part (a).</a:t>
            </a:r>
            <a:endParaRPr lang="en-US" altLang="en-US" sz="2000" b="1" dirty="0">
              <a:solidFill>
                <a:srgbClr val="00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906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8A1F7A1-FF88-4357-A4FE-8861E1677BB4}"/>
              </a:ext>
            </a:extLst>
          </p:cNvPr>
          <p:cNvSpPr>
            <a:spLocks noGrp="1" noChangeArrowheads="1"/>
          </p:cNvSpPr>
          <p:nvPr>
            <p:ph type="title"/>
          </p:nvPr>
        </p:nvSpPr>
        <p:spPr>
          <a:xfrm>
            <a:off x="685800" y="838200"/>
            <a:ext cx="7772400" cy="1447800"/>
          </a:xfrm>
        </p:spPr>
        <p:txBody>
          <a:bodyPr>
            <a:normAutofit fontScale="90000"/>
          </a:bodyPr>
          <a:lstStyle/>
          <a:p>
            <a:pPr algn="ctr"/>
            <a:r>
              <a:rPr lang="en-US" altLang="en-US" sz="4000" b="1" dirty="0">
                <a:solidFill>
                  <a:srgbClr val="C00000"/>
                </a:solidFill>
              </a:rPr>
              <a:t>2020 -  2022 California’s Draft Legislation</a:t>
            </a:r>
            <a:br>
              <a:rPr lang="en-US" altLang="en-US" sz="4000" b="1" dirty="0">
                <a:solidFill>
                  <a:srgbClr val="C00000"/>
                </a:solidFill>
              </a:rPr>
            </a:br>
            <a:r>
              <a:rPr lang="en-US" altLang="en-US" sz="4000" b="1" dirty="0">
                <a:solidFill>
                  <a:srgbClr val="C00000"/>
                </a:solidFill>
              </a:rPr>
              <a:t>Right to Refuse</a:t>
            </a:r>
          </a:p>
        </p:txBody>
      </p:sp>
      <p:sp>
        <p:nvSpPr>
          <p:cNvPr id="61443" name="Rectangle 3">
            <a:extLst>
              <a:ext uri="{FF2B5EF4-FFF2-40B4-BE49-F238E27FC236}">
                <a16:creationId xmlns:a16="http://schemas.microsoft.com/office/drawing/2014/main" id="{64E6AA88-0733-4434-A137-E94AF0A636B1}"/>
              </a:ext>
            </a:extLst>
          </p:cNvPr>
          <p:cNvSpPr>
            <a:spLocks noGrp="1" noChangeArrowheads="1"/>
          </p:cNvSpPr>
          <p:nvPr>
            <p:ph type="body" idx="1"/>
          </p:nvPr>
        </p:nvSpPr>
        <p:spPr>
          <a:xfrm>
            <a:off x="533400" y="2438400"/>
            <a:ext cx="8077200" cy="4800600"/>
          </a:xfrm>
        </p:spPr>
        <p:txBody>
          <a:bodyPr>
            <a:normAutofit/>
          </a:bodyPr>
          <a:lstStyle/>
          <a:p>
            <a:pPr>
              <a:lnSpc>
                <a:spcPct val="140000"/>
              </a:lnSpc>
              <a:buFontTx/>
              <a:buNone/>
            </a:pPr>
            <a:r>
              <a:rPr lang="en-US" sz="2800" b="1" i="0" dirty="0">
                <a:solidFill>
                  <a:srgbClr val="000066"/>
                </a:solidFill>
                <a:effectLst/>
                <a:latin typeface="Times New Roman" panose="02020603050405020304" pitchFamily="18" charset="0"/>
                <a:cs typeface="Times New Roman" panose="02020603050405020304" pitchFamily="18" charset="0"/>
              </a:rPr>
              <a:t>   Right to refuse countermeasures including:</a:t>
            </a:r>
            <a:r>
              <a:rPr lang="en-US" sz="2000" b="0" i="0" dirty="0">
                <a:solidFill>
                  <a:srgbClr val="000066"/>
                </a:solidFill>
                <a:effectLst/>
                <a:latin typeface="Times New Roman" panose="02020603050405020304" pitchFamily="18" charset="0"/>
                <a:cs typeface="Times New Roman" panose="02020603050405020304" pitchFamily="18" charset="0"/>
              </a:rPr>
              <a:t> </a:t>
            </a:r>
          </a:p>
          <a:p>
            <a:pPr>
              <a:lnSpc>
                <a:spcPct val="140000"/>
              </a:lnSpc>
              <a:buFontTx/>
              <a:buNone/>
            </a:pPr>
            <a:r>
              <a:rPr lang="en-US" sz="2400" b="0" i="0" dirty="0">
                <a:solidFill>
                  <a:srgbClr val="000066"/>
                </a:solidFill>
                <a:effectLst/>
                <a:latin typeface="Times New Roman" panose="02020603050405020304" pitchFamily="18" charset="0"/>
                <a:cs typeface="Times New Roman" panose="02020603050405020304" pitchFamily="18" charset="0"/>
              </a:rPr>
              <a:t>   </a:t>
            </a:r>
            <a:r>
              <a:rPr lang="en-US" sz="2000" b="0" i="0" dirty="0">
                <a:solidFill>
                  <a:srgbClr val="000066"/>
                </a:solidFill>
                <a:effectLst/>
                <a:latin typeface="Times New Roman" panose="02020603050405020304" pitchFamily="18" charset="0"/>
                <a:cs typeface="Times New Roman" panose="02020603050405020304" pitchFamily="18" charset="0"/>
              </a:rPr>
              <a:t>medical treatments or procedures; testing; physical or mental examination; vaccination; experimental procedures and protocols; collection of specimens; participation in tracking or tracing programs; the wearing of masks; the maintaining of measured distance from other humans and animals that is not otherwise unlawful; and the involuntary sharing of personal data or medical information. </a:t>
            </a:r>
          </a:p>
        </p:txBody>
      </p:sp>
    </p:spTree>
    <p:extLst>
      <p:ext uri="{BB962C8B-B14F-4D97-AF65-F5344CB8AC3E}">
        <p14:creationId xmlns:p14="http://schemas.microsoft.com/office/powerpoint/2010/main" val="24208904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8A1F7A1-FF88-4357-A4FE-8861E1677BB4}"/>
              </a:ext>
            </a:extLst>
          </p:cNvPr>
          <p:cNvSpPr>
            <a:spLocks noGrp="1" noChangeArrowheads="1"/>
          </p:cNvSpPr>
          <p:nvPr>
            <p:ph type="title"/>
          </p:nvPr>
        </p:nvSpPr>
        <p:spPr>
          <a:xfrm>
            <a:off x="685800" y="990600"/>
            <a:ext cx="7772400" cy="1569720"/>
          </a:xfrm>
        </p:spPr>
        <p:txBody>
          <a:bodyPr>
            <a:normAutofit fontScale="90000"/>
          </a:bodyPr>
          <a:lstStyle/>
          <a:p>
            <a:pPr algn="ctr"/>
            <a:r>
              <a:rPr lang="en-US" altLang="en-US" sz="4000" b="1" dirty="0">
                <a:solidFill>
                  <a:srgbClr val="C00000"/>
                </a:solidFill>
              </a:rPr>
              <a:t>2020 - 2022 Health Rights Massachusetts</a:t>
            </a:r>
            <a:br>
              <a:rPr lang="en-US" altLang="en-US" sz="4000" b="1" dirty="0">
                <a:solidFill>
                  <a:srgbClr val="C00000"/>
                </a:solidFill>
              </a:rPr>
            </a:br>
            <a:r>
              <a:rPr lang="en-US" altLang="en-US" sz="4000" b="1" dirty="0">
                <a:solidFill>
                  <a:srgbClr val="C00000"/>
                </a:solidFill>
              </a:rPr>
              <a:t>Right to Refuse Legislation</a:t>
            </a:r>
            <a:br>
              <a:rPr lang="en-US" altLang="en-US" sz="4000" b="1" dirty="0">
                <a:solidFill>
                  <a:srgbClr val="C00000"/>
                </a:solidFill>
              </a:rPr>
            </a:br>
            <a:r>
              <a:rPr lang="en-US" altLang="en-US" sz="4000" b="1" dirty="0">
                <a:solidFill>
                  <a:srgbClr val="C00000"/>
                </a:solidFill>
              </a:rPr>
              <a:t>Senate Bill 1122</a:t>
            </a:r>
          </a:p>
        </p:txBody>
      </p:sp>
      <p:sp>
        <p:nvSpPr>
          <p:cNvPr id="61443" name="Rectangle 3">
            <a:extLst>
              <a:ext uri="{FF2B5EF4-FFF2-40B4-BE49-F238E27FC236}">
                <a16:creationId xmlns:a16="http://schemas.microsoft.com/office/drawing/2014/main" id="{64E6AA88-0733-4434-A137-E94AF0A636B1}"/>
              </a:ext>
            </a:extLst>
          </p:cNvPr>
          <p:cNvSpPr>
            <a:spLocks noGrp="1" noChangeArrowheads="1"/>
          </p:cNvSpPr>
          <p:nvPr>
            <p:ph type="body" idx="1"/>
          </p:nvPr>
        </p:nvSpPr>
        <p:spPr>
          <a:xfrm>
            <a:off x="533400" y="2560320"/>
            <a:ext cx="8077200" cy="3672840"/>
          </a:xfrm>
        </p:spPr>
        <p:txBody>
          <a:bodyPr>
            <a:normAutofit fontScale="92500"/>
          </a:bodyPr>
          <a:lstStyle/>
          <a:p>
            <a:pPr>
              <a:lnSpc>
                <a:spcPct val="140000"/>
              </a:lnSpc>
              <a:buFontTx/>
              <a:buNone/>
            </a:pPr>
            <a:r>
              <a:rPr lang="en-US" sz="2800" b="1" i="0" dirty="0">
                <a:solidFill>
                  <a:srgbClr val="000066"/>
                </a:solidFill>
                <a:effectLst/>
                <a:latin typeface="Times New Roman" panose="02020603050405020304" pitchFamily="18" charset="0"/>
                <a:cs typeface="Times New Roman" panose="02020603050405020304" pitchFamily="18" charset="0"/>
              </a:rPr>
              <a:t> </a:t>
            </a:r>
            <a:r>
              <a:rPr lang="en-US" sz="1600" b="0" i="0" dirty="0">
                <a:solidFill>
                  <a:srgbClr val="333333"/>
                </a:solidFill>
                <a:effectLst/>
                <a:latin typeface="Times New Roman" panose="02020603050405020304" pitchFamily="18" charset="0"/>
              </a:rPr>
              <a:t>“</a:t>
            </a:r>
            <a:r>
              <a:rPr lang="en-US" sz="2000" b="1" i="0" dirty="0">
                <a:solidFill>
                  <a:srgbClr val="000066"/>
                </a:solidFill>
                <a:effectLst/>
                <a:latin typeface="Times New Roman" panose="02020603050405020304" pitchFamily="18" charset="0"/>
              </a:rPr>
              <a:t>Section 183A. (a) No person shall be compelled by law to acquiesce to medical treatments or procedures, collection of specimens, or sharing of personal data or medical information. A person’s fundamental rights to privacy, travel, and speech afforded under the United States Constitution shall not be infringed upon to impede the making of decisions for themselves or for their dependents, including, but not limited to, health and medical care, including complementary and alternative healthcare services, education, employment, travel, and lifestyle preferences.</a:t>
            </a:r>
            <a:endParaRPr lang="en-US" sz="2000" b="1" i="0" dirty="0">
              <a:solidFill>
                <a:srgbClr val="000066"/>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36220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8A1F7A1-FF88-4357-A4FE-8861E1677BB4}"/>
              </a:ext>
            </a:extLst>
          </p:cNvPr>
          <p:cNvSpPr>
            <a:spLocks noGrp="1" noChangeArrowheads="1"/>
          </p:cNvSpPr>
          <p:nvPr>
            <p:ph type="title"/>
          </p:nvPr>
        </p:nvSpPr>
        <p:spPr>
          <a:xfrm>
            <a:off x="685800" y="990600"/>
            <a:ext cx="7772400" cy="1569720"/>
          </a:xfrm>
        </p:spPr>
        <p:txBody>
          <a:bodyPr>
            <a:normAutofit fontScale="90000"/>
          </a:bodyPr>
          <a:lstStyle/>
          <a:p>
            <a:pPr algn="ctr"/>
            <a:r>
              <a:rPr lang="en-US" altLang="en-US" sz="4000" b="1" dirty="0">
                <a:solidFill>
                  <a:srgbClr val="C00000"/>
                </a:solidFill>
              </a:rPr>
              <a:t>2020 - 2022 Health Rights Massachusetts</a:t>
            </a:r>
            <a:br>
              <a:rPr lang="en-US" altLang="en-US" sz="4000" b="1" dirty="0">
                <a:solidFill>
                  <a:srgbClr val="C00000"/>
                </a:solidFill>
              </a:rPr>
            </a:br>
            <a:r>
              <a:rPr lang="en-US" altLang="en-US" sz="4000" b="1" dirty="0">
                <a:solidFill>
                  <a:srgbClr val="C00000"/>
                </a:solidFill>
              </a:rPr>
              <a:t>Right to Refuse Legislation</a:t>
            </a:r>
            <a:br>
              <a:rPr lang="en-US" altLang="en-US" sz="4000" b="1" dirty="0">
                <a:solidFill>
                  <a:srgbClr val="C00000"/>
                </a:solidFill>
              </a:rPr>
            </a:br>
            <a:r>
              <a:rPr lang="en-US" altLang="en-US" sz="4000" b="1" dirty="0">
                <a:solidFill>
                  <a:srgbClr val="C00000"/>
                </a:solidFill>
              </a:rPr>
              <a:t>Senate Bill 1122</a:t>
            </a:r>
          </a:p>
        </p:txBody>
      </p:sp>
      <p:sp>
        <p:nvSpPr>
          <p:cNvPr id="61443" name="Rectangle 3">
            <a:extLst>
              <a:ext uri="{FF2B5EF4-FFF2-40B4-BE49-F238E27FC236}">
                <a16:creationId xmlns:a16="http://schemas.microsoft.com/office/drawing/2014/main" id="{64E6AA88-0733-4434-A137-E94AF0A636B1}"/>
              </a:ext>
            </a:extLst>
          </p:cNvPr>
          <p:cNvSpPr>
            <a:spLocks noGrp="1" noChangeArrowheads="1"/>
          </p:cNvSpPr>
          <p:nvPr>
            <p:ph type="body" idx="1"/>
          </p:nvPr>
        </p:nvSpPr>
        <p:spPr>
          <a:xfrm>
            <a:off x="533400" y="2560320"/>
            <a:ext cx="8077200" cy="3672840"/>
          </a:xfrm>
        </p:spPr>
        <p:txBody>
          <a:bodyPr>
            <a:normAutofit/>
          </a:bodyPr>
          <a:lstStyle/>
          <a:p>
            <a:pPr>
              <a:lnSpc>
                <a:spcPct val="140000"/>
              </a:lnSpc>
              <a:buFontTx/>
              <a:buNone/>
            </a:pPr>
            <a:r>
              <a:rPr lang="en-US" sz="2800" b="1" i="0" dirty="0">
                <a:solidFill>
                  <a:srgbClr val="000066"/>
                </a:solidFill>
                <a:effectLst/>
                <a:latin typeface="Times New Roman" panose="02020603050405020304" pitchFamily="18" charset="0"/>
                <a:cs typeface="Times New Roman" panose="02020603050405020304" pitchFamily="18" charset="0"/>
              </a:rPr>
              <a:t> </a:t>
            </a:r>
            <a:r>
              <a:rPr lang="en-US" sz="1600" b="1" i="0" dirty="0">
                <a:solidFill>
                  <a:srgbClr val="000066"/>
                </a:solidFill>
                <a:effectLst/>
                <a:latin typeface="Times New Roman" panose="02020603050405020304" pitchFamily="18" charset="0"/>
              </a:rPr>
              <a:t>“(b) No employer shall terminate the employment of an employee solely on the basis of the employee’s choice to engage or not engage with medical treatment. An employee who is wrongfully terminated on these grounds may bring action for (i) an injunction against any further violation; (ii) appropriate affirmative relief, including, but not limited to, admission or reinstatement of employment with back pay plus 10 percent interest; and (iii) any other relief necessary to ensure compliance with this Act. Unless otherwise prescribed, any person or official who willfully violates a provision of this chapter is guilty of a violation of Title 42 USC 1983, and may be prosecuted to the fullest extent of the law.”</a:t>
            </a:r>
            <a:endParaRPr lang="en-US" sz="1600" b="1" i="0" dirty="0">
              <a:solidFill>
                <a:srgbClr val="000066"/>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58584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8A1F7A1-FF88-4357-A4FE-8861E1677BB4}"/>
              </a:ext>
            </a:extLst>
          </p:cNvPr>
          <p:cNvSpPr>
            <a:spLocks noGrp="1" noChangeArrowheads="1"/>
          </p:cNvSpPr>
          <p:nvPr>
            <p:ph type="title"/>
          </p:nvPr>
        </p:nvSpPr>
        <p:spPr>
          <a:xfrm>
            <a:off x="685800" y="990600"/>
            <a:ext cx="7772400" cy="1569720"/>
          </a:xfrm>
        </p:spPr>
        <p:txBody>
          <a:bodyPr>
            <a:normAutofit fontScale="90000"/>
          </a:bodyPr>
          <a:lstStyle/>
          <a:p>
            <a:pPr algn="ctr"/>
            <a:r>
              <a:rPr lang="en-US" altLang="en-US" sz="4000" b="1" dirty="0">
                <a:solidFill>
                  <a:srgbClr val="C00000"/>
                </a:solidFill>
              </a:rPr>
              <a:t>2020 - 2022 Health Choice Vermont</a:t>
            </a:r>
            <a:br>
              <a:rPr lang="en-US" altLang="en-US" sz="4000" b="1" dirty="0">
                <a:solidFill>
                  <a:srgbClr val="C00000"/>
                </a:solidFill>
              </a:rPr>
            </a:br>
            <a:r>
              <a:rPr lang="en-US" altLang="en-US" sz="4000" b="1" dirty="0">
                <a:solidFill>
                  <a:srgbClr val="C00000"/>
                </a:solidFill>
              </a:rPr>
              <a:t>Right to Refuse Legislation</a:t>
            </a:r>
            <a:br>
              <a:rPr lang="en-US" altLang="en-US" sz="4000" b="1" dirty="0">
                <a:solidFill>
                  <a:srgbClr val="C00000"/>
                </a:solidFill>
              </a:rPr>
            </a:br>
            <a:r>
              <a:rPr lang="en-US" altLang="en-US" sz="4000" b="1" dirty="0">
                <a:solidFill>
                  <a:srgbClr val="C00000"/>
                </a:solidFill>
              </a:rPr>
              <a:t>House Bill 283</a:t>
            </a:r>
          </a:p>
        </p:txBody>
      </p:sp>
      <p:sp>
        <p:nvSpPr>
          <p:cNvPr id="61443" name="Rectangle 3">
            <a:extLst>
              <a:ext uri="{FF2B5EF4-FFF2-40B4-BE49-F238E27FC236}">
                <a16:creationId xmlns:a16="http://schemas.microsoft.com/office/drawing/2014/main" id="{64E6AA88-0733-4434-A137-E94AF0A636B1}"/>
              </a:ext>
            </a:extLst>
          </p:cNvPr>
          <p:cNvSpPr>
            <a:spLocks noGrp="1" noChangeArrowheads="1"/>
          </p:cNvSpPr>
          <p:nvPr>
            <p:ph type="body" idx="1"/>
          </p:nvPr>
        </p:nvSpPr>
        <p:spPr>
          <a:xfrm>
            <a:off x="533400" y="2983523"/>
            <a:ext cx="8077200" cy="2926080"/>
          </a:xfrm>
        </p:spPr>
        <p:txBody>
          <a:bodyPr>
            <a:normAutofit/>
          </a:bodyPr>
          <a:lstStyle/>
          <a:p>
            <a:pPr>
              <a:lnSpc>
                <a:spcPct val="140000"/>
              </a:lnSpc>
              <a:buNone/>
            </a:pPr>
            <a:r>
              <a:rPr lang="en-US" sz="2200" b="1" i="0" dirty="0">
                <a:solidFill>
                  <a:srgbClr val="000066"/>
                </a:solidFill>
                <a:effectLst/>
                <a:latin typeface="Times New Roman" panose="02020603050405020304" pitchFamily="18" charset="0"/>
                <a:cs typeface="Times New Roman" panose="02020603050405020304" pitchFamily="18" charset="0"/>
              </a:rPr>
              <a:t>    </a:t>
            </a:r>
            <a:r>
              <a:rPr lang="en-US" sz="2200" b="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The State of Vermont recognizes the rights of each individual to bodily autonomy, to make the individual’s own health care decisions, and to be free to accept or refuse any health or medical intervention, testing, treatment, or vaccine based on the individual’s own religious, conscientious, or personal beliefs.</a:t>
            </a:r>
          </a:p>
          <a:p>
            <a:pPr>
              <a:lnSpc>
                <a:spcPct val="140000"/>
              </a:lnSpc>
              <a:buFontTx/>
              <a:buNone/>
            </a:pPr>
            <a:endParaRPr lang="en-US" sz="1600" b="1" i="0" dirty="0">
              <a:solidFill>
                <a:srgbClr val="000066"/>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899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8A1F7A1-FF88-4357-A4FE-8861E1677BB4}"/>
              </a:ext>
            </a:extLst>
          </p:cNvPr>
          <p:cNvSpPr>
            <a:spLocks noGrp="1" noChangeArrowheads="1"/>
          </p:cNvSpPr>
          <p:nvPr>
            <p:ph type="title"/>
          </p:nvPr>
        </p:nvSpPr>
        <p:spPr>
          <a:xfrm>
            <a:off x="685800" y="990600"/>
            <a:ext cx="7772400" cy="1569720"/>
          </a:xfrm>
        </p:spPr>
        <p:txBody>
          <a:bodyPr>
            <a:normAutofit fontScale="90000"/>
          </a:bodyPr>
          <a:lstStyle/>
          <a:p>
            <a:pPr algn="ctr"/>
            <a:r>
              <a:rPr lang="en-US" altLang="en-US" sz="4000" b="1" dirty="0">
                <a:solidFill>
                  <a:srgbClr val="C00000"/>
                </a:solidFill>
              </a:rPr>
              <a:t>2020 - 2022 Health Choice Vermont</a:t>
            </a:r>
            <a:br>
              <a:rPr lang="en-US" altLang="en-US" sz="4000" b="1" dirty="0">
                <a:solidFill>
                  <a:srgbClr val="C00000"/>
                </a:solidFill>
              </a:rPr>
            </a:br>
            <a:r>
              <a:rPr lang="en-US" altLang="en-US" sz="4000" b="1" dirty="0">
                <a:solidFill>
                  <a:srgbClr val="C00000"/>
                </a:solidFill>
              </a:rPr>
              <a:t>Right to Refuse Legislation</a:t>
            </a:r>
            <a:br>
              <a:rPr lang="en-US" altLang="en-US" sz="4000" b="1" dirty="0">
                <a:solidFill>
                  <a:srgbClr val="C00000"/>
                </a:solidFill>
              </a:rPr>
            </a:br>
            <a:r>
              <a:rPr lang="en-US" altLang="en-US" sz="4000" b="1" dirty="0">
                <a:solidFill>
                  <a:srgbClr val="C00000"/>
                </a:solidFill>
              </a:rPr>
              <a:t>House Bill 283</a:t>
            </a:r>
          </a:p>
        </p:txBody>
      </p:sp>
      <p:sp>
        <p:nvSpPr>
          <p:cNvPr id="61443" name="Rectangle 3">
            <a:extLst>
              <a:ext uri="{FF2B5EF4-FFF2-40B4-BE49-F238E27FC236}">
                <a16:creationId xmlns:a16="http://schemas.microsoft.com/office/drawing/2014/main" id="{64E6AA88-0733-4434-A137-E94AF0A636B1}"/>
              </a:ext>
            </a:extLst>
          </p:cNvPr>
          <p:cNvSpPr>
            <a:spLocks noGrp="1" noChangeArrowheads="1"/>
          </p:cNvSpPr>
          <p:nvPr>
            <p:ph type="body" idx="1"/>
          </p:nvPr>
        </p:nvSpPr>
        <p:spPr>
          <a:xfrm>
            <a:off x="533400" y="2971800"/>
            <a:ext cx="8077200" cy="3459480"/>
          </a:xfrm>
        </p:spPr>
        <p:txBody>
          <a:bodyPr>
            <a:normAutofit fontScale="92500" lnSpcReduction="10000"/>
          </a:bodyPr>
          <a:lstStyle/>
          <a:p>
            <a:pPr marL="0" marR="0" indent="0">
              <a:lnSpc>
                <a:spcPct val="107000"/>
              </a:lnSpc>
              <a:spcBef>
                <a:spcPts val="0"/>
              </a:spcBef>
              <a:spcAft>
                <a:spcPts val="800"/>
              </a:spcAft>
              <a:buNone/>
            </a:pPr>
            <a:r>
              <a:rPr lang="en-US" sz="2000" b="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 252. COERCION AND INTERFERENCE PROHIBITED</a:t>
            </a:r>
          </a:p>
          <a:p>
            <a:pPr marL="0" marR="0" indent="0">
              <a:lnSpc>
                <a:spcPct val="107000"/>
              </a:lnSpc>
              <a:spcBef>
                <a:spcPts val="0"/>
              </a:spcBef>
              <a:spcAft>
                <a:spcPts val="800"/>
              </a:spcAft>
              <a:buNone/>
            </a:pPr>
            <a:r>
              <a:rPr lang="en-US" sz="2000" b="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a)(1) Notwithstanding any provision of law to the contrary, the State of  Vermont; its agencies, subdivisions, instrumentalities, and designees; and all other employers, businesses, nonprofit organizations, institutions, facilities, schools, churches and other places of worship, travel carriers, licensing authorities, and other individuals and public and private and entities shall not  deny, restrict, infringe upon, or impose conditions on an individual’s rights to bodily autonomy, to make the individual’s own health care decisions, and to be free to accept or refuse any health or medical intervention, testing, treatment, or vaccine based on the individual’s own religious, conscientious, or personal beliefs</a:t>
            </a:r>
          </a:p>
          <a:p>
            <a:pPr>
              <a:lnSpc>
                <a:spcPct val="140000"/>
              </a:lnSpc>
              <a:buFontTx/>
              <a:buNone/>
            </a:pPr>
            <a:endParaRPr lang="en-US" sz="1600" b="1" i="0" dirty="0">
              <a:solidFill>
                <a:srgbClr val="000066"/>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5848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Image" descr="Image"/>
          <p:cNvPicPr>
            <a:picLocks noChangeAspect="1"/>
          </p:cNvPicPr>
          <p:nvPr/>
        </p:nvPicPr>
        <p:blipFill>
          <a:blip r:embed="rId2"/>
          <a:stretch>
            <a:fillRect/>
          </a:stretch>
        </p:blipFill>
        <p:spPr>
          <a:xfrm>
            <a:off x="4030904" y="1382706"/>
            <a:ext cx="5107738" cy="4092713"/>
          </a:xfrm>
          <a:prstGeom prst="rect">
            <a:avLst/>
          </a:prstGeom>
          <a:ln w="12700">
            <a:miter lim="400000"/>
          </a:ln>
        </p:spPr>
      </p:pic>
      <p:pic>
        <p:nvPicPr>
          <p:cNvPr id="274" name="Image" descr="Image"/>
          <p:cNvPicPr>
            <a:picLocks noChangeAspect="1"/>
          </p:cNvPicPr>
          <p:nvPr/>
        </p:nvPicPr>
        <p:blipFill>
          <a:blip r:embed="rId3"/>
          <a:stretch>
            <a:fillRect/>
          </a:stretch>
        </p:blipFill>
        <p:spPr>
          <a:xfrm>
            <a:off x="7223512" y="4975014"/>
            <a:ext cx="1275181" cy="1275826"/>
          </a:xfrm>
          <a:prstGeom prst="rect">
            <a:avLst/>
          </a:prstGeom>
          <a:ln w="12700">
            <a:miter lim="400000"/>
          </a:ln>
        </p:spPr>
      </p:pic>
      <p:sp>
        <p:nvSpPr>
          <p:cNvPr id="275" name="47 states have filed over 700 Right to Refuse Bills…"/>
          <p:cNvSpPr txBox="1"/>
          <p:nvPr/>
        </p:nvSpPr>
        <p:spPr>
          <a:xfrm>
            <a:off x="1241533" y="2797494"/>
            <a:ext cx="6660934" cy="1513043"/>
          </a:xfrm>
          <a:prstGeom prst="rect">
            <a:avLst/>
          </a:prstGeom>
          <a:ln w="12700">
            <a:miter lim="400000"/>
          </a:ln>
          <a:effectLst>
            <a:outerShdw dist="69716" dir="1747615" rotWithShape="0">
              <a:srgbClr val="FFFFFF"/>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marL="148365" indent="-148365" defTabSz="642915">
              <a:lnSpc>
                <a:spcPct val="90000"/>
              </a:lnSpc>
              <a:buSzPct val="100000"/>
              <a:buChar char="•"/>
              <a:defRPr sz="3700" i="0" cap="none" spc="0">
                <a:solidFill>
                  <a:srgbClr val="C00000"/>
                </a:solidFill>
                <a:effectLst/>
                <a:latin typeface="Avenir Black"/>
                <a:ea typeface="Avenir Black"/>
                <a:cs typeface="Avenir Black"/>
                <a:sym typeface="Avenir Black"/>
              </a:defRPr>
            </a:pPr>
            <a:r>
              <a:rPr sz="2601" b="1" dirty="0"/>
              <a:t>Over 2,000 bills reviewed </a:t>
            </a:r>
            <a:endParaRPr sz="2601" b="1" cap="all" spc="208" dirty="0">
              <a:solidFill>
                <a:srgbClr val="B02318"/>
              </a:solidFill>
              <a:effectLst>
                <a:outerShdw blurRad="25400" dist="25400" dir="5520000" rotWithShape="0">
                  <a:srgbClr val="FFFFFF">
                    <a:alpha val="72000"/>
                  </a:srgbClr>
                </a:outerShdw>
              </a:effectLst>
              <a:latin typeface="Avenir Next"/>
              <a:ea typeface="Avenir Next"/>
              <a:cs typeface="Avenir Next"/>
              <a:sym typeface="Avenir Next"/>
            </a:endParaRPr>
          </a:p>
          <a:p>
            <a:pPr marL="148365" indent="-148365" defTabSz="642915">
              <a:lnSpc>
                <a:spcPct val="90000"/>
              </a:lnSpc>
              <a:buSzPct val="100000"/>
              <a:buChar char="•"/>
              <a:defRPr sz="3700" i="0" cap="none" spc="0">
                <a:solidFill>
                  <a:srgbClr val="C00000"/>
                </a:solidFill>
                <a:effectLst/>
                <a:latin typeface="Avenir Black"/>
                <a:ea typeface="Avenir Black"/>
                <a:cs typeface="Avenir Black"/>
                <a:sym typeface="Avenir Black"/>
              </a:defRPr>
            </a:pPr>
            <a:r>
              <a:rPr sz="2601" b="1" dirty="0"/>
              <a:t>780 Right to Refuse bills tracked</a:t>
            </a:r>
            <a:endParaRPr sz="2601" b="1" cap="all" spc="208" dirty="0">
              <a:solidFill>
                <a:srgbClr val="B02318"/>
              </a:solidFill>
              <a:effectLst>
                <a:outerShdw blurRad="25400" dist="25400" dir="5520000" rotWithShape="0">
                  <a:srgbClr val="FFFFFF">
                    <a:alpha val="72000"/>
                  </a:srgbClr>
                </a:outerShdw>
              </a:effectLst>
              <a:latin typeface="Avenir Next"/>
              <a:ea typeface="Avenir Next"/>
              <a:cs typeface="Avenir Next"/>
              <a:sym typeface="Avenir Next"/>
            </a:endParaRPr>
          </a:p>
          <a:p>
            <a:pPr marL="148365" indent="-148365" defTabSz="642915">
              <a:lnSpc>
                <a:spcPct val="90000"/>
              </a:lnSpc>
              <a:buSzPct val="100000"/>
              <a:buChar char="•"/>
              <a:defRPr sz="3700" i="0" cap="none" spc="0">
                <a:solidFill>
                  <a:srgbClr val="C00000"/>
                </a:solidFill>
                <a:effectLst/>
                <a:latin typeface="Avenir Black"/>
                <a:ea typeface="Avenir Black"/>
                <a:cs typeface="Avenir Black"/>
                <a:sym typeface="Avenir Black"/>
              </a:defRPr>
            </a:pPr>
            <a:r>
              <a:rPr sz="2601" b="1" dirty="0"/>
              <a:t>71 bills passed in 27 states</a:t>
            </a:r>
            <a:endParaRPr sz="2601" b="1" cap="all" spc="208" dirty="0">
              <a:solidFill>
                <a:srgbClr val="B02318"/>
              </a:solidFill>
              <a:effectLst>
                <a:outerShdw blurRad="25400" dist="25400" dir="5520000" rotWithShape="0">
                  <a:srgbClr val="FFFFFF">
                    <a:alpha val="72000"/>
                  </a:srgbClr>
                </a:outerShdw>
              </a:effectLst>
              <a:latin typeface="Avenir Next"/>
              <a:ea typeface="Avenir Next"/>
              <a:cs typeface="Avenir Next"/>
              <a:sym typeface="Avenir Next"/>
            </a:endParaRPr>
          </a:p>
          <a:p>
            <a:pPr marL="148365" indent="-148365" defTabSz="642915">
              <a:lnSpc>
                <a:spcPct val="90000"/>
              </a:lnSpc>
              <a:buSzPct val="100000"/>
              <a:buChar char="•"/>
              <a:defRPr sz="3700" i="0" cap="none" spc="0">
                <a:solidFill>
                  <a:srgbClr val="C00000"/>
                </a:solidFill>
                <a:effectLst/>
                <a:latin typeface="Avenir Black"/>
                <a:ea typeface="Avenir Black"/>
                <a:cs typeface="Avenir Black"/>
                <a:sym typeface="Avenir Black"/>
              </a:defRPr>
            </a:pPr>
            <a:r>
              <a:rPr sz="2601" b="1" dirty="0"/>
              <a:t>77 bills are pending in 10 states</a:t>
            </a:r>
          </a:p>
        </p:txBody>
      </p:sp>
      <p:sp>
        <p:nvSpPr>
          <p:cNvPr id="276" name="CITIZEN DRIVEN LEGISLATION"/>
          <p:cNvSpPr txBox="1"/>
          <p:nvPr/>
        </p:nvSpPr>
        <p:spPr>
          <a:xfrm>
            <a:off x="662176" y="901487"/>
            <a:ext cx="7819647" cy="481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defTabSz="914400">
              <a:lnSpc>
                <a:spcPct val="90000"/>
              </a:lnSpc>
              <a:defRPr sz="4200" i="0" cap="none" spc="0">
                <a:solidFill>
                  <a:srgbClr val="C00000"/>
                </a:solidFill>
                <a:latin typeface="Avenir Black"/>
                <a:ea typeface="Avenir Black"/>
                <a:cs typeface="Avenir Black"/>
                <a:sym typeface="Avenir Black"/>
              </a:defRPr>
            </a:lvl1pPr>
          </a:lstStyle>
          <a:p>
            <a:pPr algn="ctr">
              <a:defRPr>
                <a:effectLst/>
              </a:defRPr>
            </a:pPr>
            <a:r>
              <a:rPr sz="2953" b="1" dirty="0">
                <a:latin typeface="Trebuchet MS" panose="020B0603020202020204" pitchFamily="34" charset="0"/>
              </a:rPr>
              <a:t>Right to Refuse Citizen Driven Legislation</a:t>
            </a:r>
          </a:p>
        </p:txBody>
      </p:sp>
      <p:sp>
        <p:nvSpPr>
          <p:cNvPr id="277" name="Bill Passed Offer Broad Range of Protections"/>
          <p:cNvSpPr txBox="1"/>
          <p:nvPr/>
        </p:nvSpPr>
        <p:spPr>
          <a:xfrm>
            <a:off x="798117" y="5683604"/>
            <a:ext cx="5386091" cy="3934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lgn="l" defTabSz="914400">
              <a:lnSpc>
                <a:spcPct val="90000"/>
              </a:lnSpc>
              <a:defRPr sz="3300" i="0" cap="none" spc="0">
                <a:solidFill>
                  <a:srgbClr val="C00000"/>
                </a:solidFill>
                <a:latin typeface="Avenir Black"/>
                <a:ea typeface="Avenir Black"/>
                <a:cs typeface="Avenir Black"/>
                <a:sym typeface="Avenir Black"/>
              </a:defRPr>
            </a:lvl1pPr>
          </a:lstStyle>
          <a:p>
            <a:pPr>
              <a:defRPr>
                <a:effectLst/>
              </a:defRPr>
            </a:pPr>
            <a:r>
              <a:rPr sz="2320" dirty="0"/>
              <a:t>Bill Passed Offer Broad Range of Protections</a:t>
            </a:r>
          </a:p>
        </p:txBody>
      </p:sp>
      <p:sp>
        <p:nvSpPr>
          <p:cNvPr id="278" name="Slide Number"/>
          <p:cNvSpPr txBox="1">
            <a:spLocks noGrp="1"/>
          </p:cNvSpPr>
          <p:nvPr>
            <p:ph type="sldNum" sz="quarter" idx="4294967295"/>
          </p:nvPr>
        </p:nvSpPr>
        <p:spPr>
          <a:xfrm>
            <a:off x="8543696" y="6395348"/>
            <a:ext cx="280892" cy="2875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32145" tIns="32145" rIns="32145" bIns="32145" anchor="b"/>
          <a:lstStyle/>
          <a:p>
            <a:fld id="{86CB4B4D-7CA3-9044-876B-883B54F8677D}" type="slidenum">
              <a:t>56</a:t>
            </a:fld>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2819400"/>
          </a:xfrm>
        </p:spPr>
        <p:txBody>
          <a:bodyPr>
            <a:noAutofit/>
          </a:bodyPr>
          <a:lstStyle/>
          <a:p>
            <a:pPr algn="ctr"/>
            <a:br>
              <a:rPr lang="en-US" sz="5400" b="1" dirty="0">
                <a:solidFill>
                  <a:srgbClr val="002060"/>
                </a:solidFill>
                <a:effectLst>
                  <a:outerShdw blurRad="38100" dist="38100" dir="2700000" algn="tl">
                    <a:srgbClr val="000000">
                      <a:alpha val="43137"/>
                    </a:srgbClr>
                  </a:outerShdw>
                </a:effectLst>
              </a:rPr>
            </a:br>
            <a:br>
              <a:rPr lang="en-US" sz="5400" b="1" dirty="0">
                <a:solidFill>
                  <a:srgbClr val="002060"/>
                </a:solidFill>
                <a:effectLst>
                  <a:outerShdw blurRad="38100" dist="38100" dir="2700000" algn="tl">
                    <a:srgbClr val="000000">
                      <a:alpha val="43137"/>
                    </a:srgbClr>
                  </a:outerShdw>
                </a:effectLst>
              </a:rPr>
            </a:br>
            <a:r>
              <a:rPr lang="en-US" sz="5400" b="1" dirty="0">
                <a:solidFill>
                  <a:srgbClr val="002060"/>
                </a:solidFill>
              </a:rPr>
              <a:t>Mandates</a:t>
            </a:r>
            <a:br>
              <a:rPr lang="en-US" sz="5400" b="1" dirty="0">
                <a:solidFill>
                  <a:srgbClr val="002060"/>
                </a:solidFill>
                <a:effectLst>
                  <a:outerShdw blurRad="38100" dist="38100" dir="2700000" algn="tl">
                    <a:srgbClr val="000000">
                      <a:alpha val="43137"/>
                    </a:srgbClr>
                  </a:outerShdw>
                </a:effectLst>
              </a:rPr>
            </a:br>
            <a:br>
              <a:rPr lang="en-US" sz="5400" b="1" dirty="0">
                <a:solidFill>
                  <a:srgbClr val="002060"/>
                </a:solidFill>
                <a:effectLst>
                  <a:outerShdw blurRad="38100" dist="38100" dir="2700000" algn="tl">
                    <a:srgbClr val="000000">
                      <a:alpha val="43137"/>
                    </a:srgbClr>
                  </a:outerShdw>
                </a:effectLst>
              </a:rPr>
            </a:br>
            <a:r>
              <a:rPr lang="en-US" sz="5400" b="1" dirty="0">
                <a:solidFill>
                  <a:srgbClr val="C00000"/>
                </a:solidFill>
              </a:rPr>
              <a:t>CONTINUE CHALLENGES in COURT</a:t>
            </a:r>
          </a:p>
        </p:txBody>
      </p:sp>
    </p:spTree>
    <p:extLst>
      <p:ext uri="{BB962C8B-B14F-4D97-AF65-F5344CB8AC3E}">
        <p14:creationId xmlns:p14="http://schemas.microsoft.com/office/powerpoint/2010/main" val="8900155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69" y="1219200"/>
            <a:ext cx="8392551" cy="1295400"/>
          </a:xfrm>
        </p:spPr>
        <p:txBody>
          <a:bodyPr>
            <a:noAutofit/>
          </a:bodyPr>
          <a:lstStyle/>
          <a:p>
            <a:pPr algn="ctr"/>
            <a:r>
              <a:rPr lang="en-US" sz="3600" b="1" dirty="0">
                <a:solidFill>
                  <a:srgbClr val="002060"/>
                </a:solidFill>
              </a:rPr>
              <a:t>2021</a:t>
            </a:r>
            <a:br>
              <a:rPr lang="en-US" sz="3600" b="1" dirty="0">
                <a:solidFill>
                  <a:srgbClr val="002060"/>
                </a:solidFill>
              </a:rPr>
            </a:br>
            <a:r>
              <a:rPr lang="en-US" sz="3600" b="1" dirty="0">
                <a:solidFill>
                  <a:srgbClr val="002060"/>
                </a:solidFill>
              </a:rPr>
              <a:t>University Mandate Challenged in Virginia</a:t>
            </a:r>
          </a:p>
        </p:txBody>
      </p:sp>
      <p:sp>
        <p:nvSpPr>
          <p:cNvPr id="3" name="Content Placeholder 2"/>
          <p:cNvSpPr>
            <a:spLocks noGrp="1"/>
          </p:cNvSpPr>
          <p:nvPr>
            <p:ph idx="1"/>
          </p:nvPr>
        </p:nvSpPr>
        <p:spPr>
          <a:xfrm>
            <a:off x="528711" y="2971800"/>
            <a:ext cx="8229600" cy="3722077"/>
          </a:xfrm>
        </p:spPr>
        <p:txBody>
          <a:bodyPr>
            <a:normAutofit/>
          </a:bodyPr>
          <a:lstStyle/>
          <a:p>
            <a:pPr marL="0" indent="0">
              <a:buNone/>
            </a:pPr>
            <a:r>
              <a:rPr lang="en-US" b="1" dirty="0">
                <a:solidFill>
                  <a:srgbClr val="000066"/>
                </a:solidFill>
                <a:effectLst/>
                <a:ea typeface="Calibri" panose="020F0502020204030204" pitchFamily="34" charset="0"/>
                <a:cs typeface="Times New Roman" panose="02020603050405020304" pitchFamily="18" charset="0"/>
              </a:rPr>
              <a:t>August 3, 2021:  </a:t>
            </a:r>
          </a:p>
          <a:p>
            <a:pPr marL="0" indent="0">
              <a:buNone/>
            </a:pPr>
            <a:r>
              <a:rPr lang="en-US" dirty="0">
                <a:solidFill>
                  <a:srgbClr val="000066"/>
                </a:solidFill>
                <a:effectLst/>
                <a:ea typeface="Calibri" panose="020F0502020204030204" pitchFamily="34" charset="0"/>
                <a:cs typeface="Times New Roman" panose="02020603050405020304" pitchFamily="18" charset="0"/>
              </a:rPr>
              <a:t>George Mason University reversed its decision denying law professor Todd Zywicki a medical exemption from the university’s COVID vaccine mandate, after Zywicki and the </a:t>
            </a:r>
            <a:r>
              <a:rPr lang="en-US" b="1" dirty="0">
                <a:solidFill>
                  <a:srgbClr val="000066"/>
                </a:solidFill>
                <a:effectLst/>
                <a:ea typeface="Calibri" panose="020F0502020204030204" pitchFamily="34" charset="0"/>
                <a:cs typeface="Times New Roman" panose="02020603050405020304" pitchFamily="18" charset="0"/>
              </a:rPr>
              <a:t>New Civil Liberties Alliance </a:t>
            </a:r>
            <a:r>
              <a:rPr lang="en-US" dirty="0">
                <a:solidFill>
                  <a:srgbClr val="000066"/>
                </a:solidFill>
                <a:effectLst/>
                <a:ea typeface="Calibri" panose="020F0502020204030204" pitchFamily="34" charset="0"/>
                <a:cs typeface="Times New Roman" panose="02020603050405020304" pitchFamily="18" charset="0"/>
              </a:rPr>
              <a:t>sued the institution for violating Zywicki’s rights under Ninth and Fourteenth Amendments to the U.S. Constitution.  Zywicki had robust natural immunity.</a:t>
            </a:r>
          </a:p>
          <a:p>
            <a:pPr marL="0" indent="0">
              <a:buNone/>
            </a:pPr>
            <a:endParaRPr lang="en-US" sz="2800" dirty="0">
              <a:solidFill>
                <a:srgbClr val="000066"/>
              </a:solidFill>
            </a:endParaRPr>
          </a:p>
        </p:txBody>
      </p:sp>
    </p:spTree>
    <p:extLst>
      <p:ext uri="{BB962C8B-B14F-4D97-AF65-F5344CB8AC3E}">
        <p14:creationId xmlns:p14="http://schemas.microsoft.com/office/powerpoint/2010/main" val="42260143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249" y="1371600"/>
            <a:ext cx="8392551" cy="1676400"/>
          </a:xfrm>
        </p:spPr>
        <p:txBody>
          <a:bodyPr>
            <a:noAutofit/>
          </a:bodyPr>
          <a:lstStyle/>
          <a:p>
            <a:pPr algn="ctr"/>
            <a:r>
              <a:rPr lang="en-US" sz="3600" b="1" dirty="0">
                <a:solidFill>
                  <a:srgbClr val="002060"/>
                </a:solidFill>
              </a:rPr>
              <a:t>2021</a:t>
            </a:r>
            <a:br>
              <a:rPr lang="en-US" sz="3600" b="1" dirty="0">
                <a:solidFill>
                  <a:srgbClr val="002060"/>
                </a:solidFill>
              </a:rPr>
            </a:br>
            <a:r>
              <a:rPr lang="en-US" sz="3600" b="1" dirty="0">
                <a:solidFill>
                  <a:srgbClr val="002060"/>
                </a:solidFill>
              </a:rPr>
              <a:t>Michigan Athletes Protected Against Vaccine Mandates</a:t>
            </a:r>
          </a:p>
        </p:txBody>
      </p:sp>
      <p:sp>
        <p:nvSpPr>
          <p:cNvPr id="3" name="Content Placeholder 2"/>
          <p:cNvSpPr>
            <a:spLocks noGrp="1"/>
          </p:cNvSpPr>
          <p:nvPr>
            <p:ph idx="1"/>
          </p:nvPr>
        </p:nvSpPr>
        <p:spPr>
          <a:xfrm>
            <a:off x="457200" y="3429000"/>
            <a:ext cx="8229600" cy="2133600"/>
          </a:xfrm>
        </p:spPr>
        <p:txBody>
          <a:bodyPr>
            <a:normAutofit/>
          </a:bodyPr>
          <a:lstStyle/>
          <a:p>
            <a:pPr marL="0" indent="0">
              <a:buNone/>
            </a:pPr>
            <a:r>
              <a:rPr lang="en-US" sz="2800" dirty="0">
                <a:solidFill>
                  <a:srgbClr val="000066"/>
                </a:solidFill>
              </a:rPr>
              <a:t> </a:t>
            </a:r>
            <a:r>
              <a:rPr lang="en-US" sz="2800" b="1" dirty="0">
                <a:solidFill>
                  <a:srgbClr val="000066"/>
                </a:solidFill>
              </a:rPr>
              <a:t>On September 9</a:t>
            </a:r>
            <a:r>
              <a:rPr lang="en-US" sz="2800" dirty="0">
                <a:solidFill>
                  <a:srgbClr val="000066"/>
                </a:solidFill>
              </a:rPr>
              <a:t>, granted a preliminary injunction to the athletes of Western Michigan University (WMU). allowing the athletes to continue to compete. </a:t>
            </a:r>
          </a:p>
          <a:p>
            <a:pPr marL="0" indent="0">
              <a:buNone/>
            </a:pPr>
            <a:endParaRPr lang="en-US" sz="2800" dirty="0">
              <a:solidFill>
                <a:srgbClr val="000066"/>
              </a:solidFill>
            </a:endParaRPr>
          </a:p>
          <a:p>
            <a:pPr marL="0" indent="0">
              <a:buNone/>
            </a:pPr>
            <a:endParaRPr lang="en-US" sz="2800" dirty="0">
              <a:solidFill>
                <a:srgbClr val="000066"/>
              </a:solidFill>
            </a:endParaRPr>
          </a:p>
        </p:txBody>
      </p:sp>
    </p:spTree>
    <p:extLst>
      <p:ext uri="{BB962C8B-B14F-4D97-AF65-F5344CB8AC3E}">
        <p14:creationId xmlns:p14="http://schemas.microsoft.com/office/powerpoint/2010/main" val="651136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51" y="838200"/>
            <a:ext cx="8229600" cy="1600200"/>
          </a:xfrm>
        </p:spPr>
        <p:txBody>
          <a:bodyPr>
            <a:noAutofit/>
          </a:bodyPr>
          <a:lstStyle/>
          <a:p>
            <a:pPr algn="ctr"/>
            <a:r>
              <a:rPr lang="en-US" sz="4800" b="1" dirty="0">
                <a:solidFill>
                  <a:srgbClr val="CC0000"/>
                </a:solidFill>
              </a:rPr>
              <a:t>State of Minnesota</a:t>
            </a:r>
            <a:br>
              <a:rPr lang="en-US" sz="4800" b="1" dirty="0">
                <a:solidFill>
                  <a:srgbClr val="CC0000"/>
                </a:solidFill>
              </a:rPr>
            </a:br>
            <a:r>
              <a:rPr lang="en-US" sz="4800" b="1" dirty="0">
                <a:solidFill>
                  <a:srgbClr val="CC0000"/>
                </a:solidFill>
              </a:rPr>
              <a:t>Practice of Medicine Defined</a:t>
            </a:r>
          </a:p>
        </p:txBody>
      </p:sp>
      <p:sp>
        <p:nvSpPr>
          <p:cNvPr id="3" name="Content Placeholder 2"/>
          <p:cNvSpPr>
            <a:spLocks noGrp="1"/>
          </p:cNvSpPr>
          <p:nvPr>
            <p:ph idx="1"/>
          </p:nvPr>
        </p:nvSpPr>
        <p:spPr>
          <a:xfrm>
            <a:off x="762000" y="2895600"/>
            <a:ext cx="7772400" cy="3722077"/>
          </a:xfrm>
        </p:spPr>
        <p:txBody>
          <a:bodyPr>
            <a:normAutofit/>
          </a:bodyPr>
          <a:lstStyle/>
          <a:p>
            <a:pPr marL="0" indent="0">
              <a:buNone/>
            </a:pPr>
            <a:r>
              <a:rPr lang="en-US" sz="2800" b="1" i="1" dirty="0">
                <a:solidFill>
                  <a:srgbClr val="000066"/>
                </a:solidFill>
              </a:rPr>
              <a:t>(3) Offers or undertakes to prevent or diagnose, correct or treat by any means, methods, devices, or instrumentalities, any disease, illness, pain, wound, fracture, infirmity, deformity, or defect of any person</a:t>
            </a:r>
          </a:p>
          <a:p>
            <a:pPr marL="0" indent="0">
              <a:buNone/>
            </a:pPr>
            <a:endParaRPr lang="en-US" sz="2800" b="1" i="1" dirty="0">
              <a:solidFill>
                <a:srgbClr val="000066"/>
              </a:solidFill>
            </a:endParaRPr>
          </a:p>
          <a:p>
            <a:pPr marL="0" indent="0">
              <a:buNone/>
            </a:pPr>
            <a:r>
              <a:rPr lang="en-US" sz="2800" b="1" i="1" dirty="0">
                <a:solidFill>
                  <a:srgbClr val="000066"/>
                </a:solidFill>
              </a:rPr>
              <a:t>			</a:t>
            </a:r>
            <a:r>
              <a:rPr lang="en-US" sz="2000" b="1" i="1" dirty="0">
                <a:solidFill>
                  <a:srgbClr val="000066"/>
                </a:solidFill>
              </a:rPr>
              <a:t>MN State 147.081 Gross Misdemeanor</a:t>
            </a:r>
          </a:p>
          <a:p>
            <a:pPr marL="0" indent="0">
              <a:buNone/>
            </a:pPr>
            <a:endParaRPr lang="en-US" sz="2800" dirty="0"/>
          </a:p>
        </p:txBody>
      </p:sp>
    </p:spTree>
    <p:extLst>
      <p:ext uri="{BB962C8B-B14F-4D97-AF65-F5344CB8AC3E}">
        <p14:creationId xmlns:p14="http://schemas.microsoft.com/office/powerpoint/2010/main" val="26410857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447800"/>
            <a:ext cx="8305800" cy="2746717"/>
          </a:xfrm>
        </p:spPr>
        <p:txBody>
          <a:bodyPr>
            <a:noAutofit/>
          </a:bodyPr>
          <a:lstStyle/>
          <a:p>
            <a:pPr algn="ctr"/>
            <a:r>
              <a:rPr lang="en-US" sz="3600" b="1" dirty="0">
                <a:solidFill>
                  <a:srgbClr val="002060"/>
                </a:solidFill>
              </a:rPr>
              <a:t>2021</a:t>
            </a:r>
            <a:br>
              <a:rPr lang="en-US" sz="3600" b="1" dirty="0">
                <a:solidFill>
                  <a:srgbClr val="002060"/>
                </a:solidFill>
              </a:rPr>
            </a:br>
            <a:br>
              <a:rPr lang="en-US" sz="3600" b="1" dirty="0">
                <a:solidFill>
                  <a:srgbClr val="002060"/>
                </a:solidFill>
              </a:rPr>
            </a:br>
            <a:r>
              <a:rPr lang="en-US" sz="3600" b="1" dirty="0">
                <a:solidFill>
                  <a:srgbClr val="002060"/>
                </a:solidFill>
              </a:rPr>
              <a:t>New York Health Care Workers Protected Against Vaccine Mandates by US District Court in Utica, New York </a:t>
            </a:r>
          </a:p>
        </p:txBody>
      </p:sp>
    </p:spTree>
    <p:extLst>
      <p:ext uri="{BB962C8B-B14F-4D97-AF65-F5344CB8AC3E}">
        <p14:creationId xmlns:p14="http://schemas.microsoft.com/office/powerpoint/2010/main" val="7984369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295400"/>
            <a:ext cx="8305800" cy="2822917"/>
          </a:xfrm>
        </p:spPr>
        <p:txBody>
          <a:bodyPr>
            <a:noAutofit/>
          </a:bodyPr>
          <a:lstStyle/>
          <a:p>
            <a:pPr algn="ctr"/>
            <a:r>
              <a:rPr lang="en-US" sz="36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January 2022</a:t>
            </a:r>
            <a:br>
              <a:rPr lang="en-US" sz="36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br>
            <a:br>
              <a:rPr lang="en-US" sz="36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br>
            <a:r>
              <a:rPr lang="en-US" sz="36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t>Illinois Court Halts Mask and Vaccine/Testing Rules for Schools Across the State!</a:t>
            </a:r>
            <a:endParaRPr lang="en-US" sz="3600" b="1" dirty="0">
              <a:solidFill>
                <a:srgbClr val="00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33240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219200"/>
            <a:ext cx="8305800" cy="4575517"/>
          </a:xfrm>
        </p:spPr>
        <p:txBody>
          <a:bodyPr>
            <a:noAutofit/>
          </a:bodyPr>
          <a:lstStyle/>
          <a:p>
            <a:pPr marL="0" marR="0" algn="ctr">
              <a:lnSpc>
                <a:spcPct val="107000"/>
              </a:lnSpc>
              <a:spcBef>
                <a:spcPts val="0"/>
              </a:spcBef>
              <a:spcAft>
                <a:spcPts val="800"/>
              </a:spcAft>
            </a:pPr>
            <a:r>
              <a:rPr lang="en-US" sz="36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March 2022</a:t>
            </a:r>
            <a:br>
              <a:rPr lang="en-US" sz="36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br>
            <a:br>
              <a:rPr lang="en-US" sz="36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br>
            <a:r>
              <a:rPr lang="en-US" sz="36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t>Washington, D.C. Judge Protects </a:t>
            </a:r>
            <a:br>
              <a:rPr lang="en-US" sz="36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br>
            <a:r>
              <a:rPr lang="en-US" sz="36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t>Parents and Children. </a:t>
            </a:r>
            <a:br>
              <a:rPr lang="en-US" sz="36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br>
            <a:br>
              <a:rPr lang="en-US" sz="36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br>
            <a:r>
              <a:rPr lang="en-US" sz="36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t>Court Halts a D.C. Law That Allowed 11-Year-Olds to Obtain Vaccinations Without Parental Consent and Knowledge</a:t>
            </a:r>
            <a:endParaRPr lang="en-US" sz="3600" b="1" dirty="0">
              <a:solidFill>
                <a:srgbClr val="00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73558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622" y="1298916"/>
            <a:ext cx="8305800" cy="3958883"/>
          </a:xfrm>
        </p:spPr>
        <p:txBody>
          <a:bodyPr>
            <a:noAutofit/>
          </a:bodyPr>
          <a:lstStyle/>
          <a:p>
            <a:pPr algn="ctr"/>
            <a:r>
              <a:rPr lang="en-US" sz="36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t>April 2022</a:t>
            </a:r>
            <a:br>
              <a:rPr lang="en-US" sz="36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br>
            <a:br>
              <a:rPr lang="en-US" sz="36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br>
            <a:r>
              <a:rPr lang="en-US" sz="36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t>US District Court, Middle District of Florida, granted a summary judgement and ruled that the CDC’s February 3, 2021, mask rule for travelers, commonly known as the Mask Mandate, is unlawful.</a:t>
            </a:r>
            <a:endParaRPr lang="en-US" sz="3600" b="1" dirty="0">
              <a:solidFill>
                <a:srgbClr val="00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85295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371600"/>
            <a:ext cx="8305800" cy="2971799"/>
          </a:xfrm>
        </p:spPr>
        <p:txBody>
          <a:bodyPr>
            <a:noAutofit/>
          </a:bodyPr>
          <a:lstStyle/>
          <a:p>
            <a:pPr algn="ctr"/>
            <a:r>
              <a:rPr lang="en-US" sz="36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t>May 2022</a:t>
            </a:r>
            <a:br>
              <a:rPr lang="en-US" sz="36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br>
            <a:br>
              <a:rPr lang="en-US" sz="36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br>
            <a:r>
              <a:rPr lang="en-US" sz="36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t>US District Court in Alabama Sides with Nursing Assistant: COVID-19 Can Be a Disability Under the ADA</a:t>
            </a:r>
            <a:endParaRPr lang="en-US" sz="3600" b="1" dirty="0">
              <a:solidFill>
                <a:srgbClr val="00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75331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676400"/>
            <a:ext cx="8305800" cy="3505199"/>
          </a:xfrm>
        </p:spPr>
        <p:txBody>
          <a:bodyPr>
            <a:noAutofit/>
          </a:bodyPr>
          <a:lstStyle/>
          <a:p>
            <a:pPr algn="ctr"/>
            <a:r>
              <a:rPr lang="en-US" sz="36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t>July 2022</a:t>
            </a:r>
            <a:br>
              <a:rPr lang="en-US" sz="36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br>
            <a:br>
              <a:rPr lang="en-US" sz="36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br>
            <a:r>
              <a:rPr lang="en-US" sz="36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t>Liberty Counsel announced that is has settled our nation’s first class-wide lawsuit by health care workers over COVID-19 vaccine mandates for over $10.3 million.</a:t>
            </a:r>
            <a:endParaRPr lang="en-US" sz="3600" b="1" dirty="0">
              <a:solidFill>
                <a:srgbClr val="00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0917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257300"/>
            <a:ext cx="8305800" cy="4343399"/>
          </a:xfrm>
        </p:spPr>
        <p:txBody>
          <a:bodyPr>
            <a:noAutofit/>
          </a:bodyPr>
          <a:lstStyle/>
          <a:p>
            <a:pPr algn="ctr"/>
            <a:br>
              <a:rPr lang="en-US" sz="3600" b="1" dirty="0">
                <a:solidFill>
                  <a:srgbClr val="002060"/>
                </a:solidFill>
                <a:effectLst>
                  <a:outerShdw blurRad="38100" dist="38100" dir="2700000" algn="tl">
                    <a:srgbClr val="000000">
                      <a:alpha val="43137"/>
                    </a:srgbClr>
                  </a:outerShdw>
                </a:effectLst>
              </a:rPr>
            </a:br>
            <a:br>
              <a:rPr lang="en-US" sz="3600" b="1" dirty="0">
                <a:solidFill>
                  <a:srgbClr val="002060"/>
                </a:solidFill>
                <a:effectLst>
                  <a:outerShdw blurRad="38100" dist="38100" dir="2700000" algn="tl">
                    <a:srgbClr val="000000">
                      <a:alpha val="43137"/>
                    </a:srgbClr>
                  </a:outerShdw>
                </a:effectLst>
              </a:rPr>
            </a:br>
            <a:r>
              <a:rPr lang="en-US" sz="3600" b="1" dirty="0">
                <a:solidFill>
                  <a:srgbClr val="002060"/>
                </a:solidFill>
              </a:rPr>
              <a:t>August 2022</a:t>
            </a:r>
            <a:br>
              <a:rPr lang="en-US" sz="3600" b="1" dirty="0">
                <a:solidFill>
                  <a:srgbClr val="002060"/>
                </a:solidFill>
              </a:rPr>
            </a:br>
            <a:br>
              <a:rPr lang="en-US" sz="3600" b="1" dirty="0">
                <a:solidFill>
                  <a:srgbClr val="002060"/>
                </a:solidFill>
              </a:rPr>
            </a:br>
            <a:r>
              <a:rPr lang="en-US" sz="3600" b="1" dirty="0">
                <a:solidFill>
                  <a:srgbClr val="002060"/>
                </a:solidFill>
              </a:rPr>
              <a:t>United States District Court Middle District of Florida Tampa Division: Marines Granted Class Status and Class-Wide Injunction Over Denial of Religious Exemptions for COVID-19 Vaccines.</a:t>
            </a:r>
            <a:br>
              <a:rPr lang="en-US" sz="3600" b="1" dirty="0">
                <a:solidFill>
                  <a:srgbClr val="002060"/>
                </a:solidFill>
              </a:rPr>
            </a:br>
            <a:endParaRPr lang="en-US" sz="3600" b="1" dirty="0">
              <a:solidFill>
                <a:srgbClr val="002060"/>
              </a:solidFill>
            </a:endParaRPr>
          </a:p>
        </p:txBody>
      </p:sp>
    </p:spTree>
    <p:extLst>
      <p:ext uri="{BB962C8B-B14F-4D97-AF65-F5344CB8AC3E}">
        <p14:creationId xmlns:p14="http://schemas.microsoft.com/office/powerpoint/2010/main" val="35096033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45" y="762000"/>
            <a:ext cx="8229600" cy="2304288"/>
          </a:xfrm>
        </p:spPr>
        <p:txBody>
          <a:bodyPr>
            <a:noAutofit/>
          </a:bodyPr>
          <a:lstStyle/>
          <a:p>
            <a:pPr algn="ctr"/>
            <a:r>
              <a:rPr lang="en-US" sz="5400" b="1" dirty="0">
                <a:solidFill>
                  <a:srgbClr val="002060"/>
                </a:solidFill>
                <a:effectLst>
                  <a:outerShdw blurRad="38100" dist="38100" dir="2700000" algn="tl">
                    <a:srgbClr val="000000">
                      <a:alpha val="43137"/>
                    </a:srgbClr>
                  </a:outerShdw>
                </a:effectLst>
              </a:rPr>
              <a:t>COVID</a:t>
            </a:r>
            <a:br>
              <a:rPr lang="en-US" sz="5400" b="1" dirty="0">
                <a:solidFill>
                  <a:srgbClr val="002060"/>
                </a:solidFill>
                <a:effectLst>
                  <a:outerShdw blurRad="38100" dist="38100" dir="2700000" algn="tl">
                    <a:srgbClr val="000000">
                      <a:alpha val="43137"/>
                    </a:srgbClr>
                  </a:outerShdw>
                </a:effectLst>
              </a:rPr>
            </a:br>
            <a:r>
              <a:rPr lang="en-US" sz="5400" b="1" dirty="0">
                <a:solidFill>
                  <a:srgbClr val="002060"/>
                </a:solidFill>
                <a:effectLst>
                  <a:outerShdw blurRad="38100" dist="38100" dir="2700000" algn="tl">
                    <a:srgbClr val="000000">
                      <a:alpha val="43137"/>
                    </a:srgbClr>
                  </a:outerShdw>
                </a:effectLst>
              </a:rPr>
              <a:t>FEDERAL POWER CONTINUE TO BE CHALLENGED</a:t>
            </a:r>
          </a:p>
        </p:txBody>
      </p:sp>
      <p:sp>
        <p:nvSpPr>
          <p:cNvPr id="3" name="Content Placeholder 2">
            <a:extLst>
              <a:ext uri="{FF2B5EF4-FFF2-40B4-BE49-F238E27FC236}">
                <a16:creationId xmlns:a16="http://schemas.microsoft.com/office/drawing/2014/main" id="{AADB04EE-9AFA-4172-AD65-4E49DD85F2DF}"/>
              </a:ext>
            </a:extLst>
          </p:cNvPr>
          <p:cNvSpPr>
            <a:spLocks noGrp="1"/>
          </p:cNvSpPr>
          <p:nvPr>
            <p:ph idx="1"/>
          </p:nvPr>
        </p:nvSpPr>
        <p:spPr>
          <a:xfrm>
            <a:off x="457200" y="3200400"/>
            <a:ext cx="8229600" cy="3124200"/>
          </a:xfrm>
        </p:spPr>
        <p:txBody>
          <a:bodyPr>
            <a:normAutofit fontScale="85000" lnSpcReduction="20000"/>
          </a:bodyPr>
          <a:lstStyle/>
          <a:p>
            <a:r>
              <a:rPr lang="en-US" sz="2800" b="1" dirty="0">
                <a:solidFill>
                  <a:srgbClr val="000066"/>
                </a:solidFill>
              </a:rPr>
              <a:t>Travel Restrictions</a:t>
            </a:r>
          </a:p>
          <a:p>
            <a:r>
              <a:rPr lang="en-US" sz="2800" b="1" dirty="0">
                <a:solidFill>
                  <a:srgbClr val="000066"/>
                </a:solidFill>
              </a:rPr>
              <a:t>Interstate Commerce</a:t>
            </a:r>
          </a:p>
          <a:p>
            <a:r>
              <a:rPr lang="en-US" sz="2800" b="1" dirty="0">
                <a:solidFill>
                  <a:srgbClr val="000066"/>
                </a:solidFill>
              </a:rPr>
              <a:t>Access to Products</a:t>
            </a:r>
          </a:p>
          <a:p>
            <a:r>
              <a:rPr lang="en-US" sz="2800" b="1" dirty="0">
                <a:solidFill>
                  <a:srgbClr val="000066"/>
                </a:solidFill>
              </a:rPr>
              <a:t>Individual Unemployment Relief</a:t>
            </a:r>
          </a:p>
          <a:p>
            <a:r>
              <a:rPr lang="en-US" sz="2800" b="1" dirty="0">
                <a:solidFill>
                  <a:srgbClr val="000066"/>
                </a:solidFill>
              </a:rPr>
              <a:t>Individual Financial Relief</a:t>
            </a:r>
          </a:p>
          <a:p>
            <a:r>
              <a:rPr lang="en-US" sz="2800" b="1" dirty="0">
                <a:solidFill>
                  <a:srgbClr val="000066"/>
                </a:solidFill>
              </a:rPr>
              <a:t>Funds to State Public Health Emergencies</a:t>
            </a:r>
          </a:p>
          <a:p>
            <a:r>
              <a:rPr lang="en-US" sz="2800" b="1" dirty="0">
                <a:solidFill>
                  <a:srgbClr val="000066"/>
                </a:solidFill>
              </a:rPr>
              <a:t>Federal Employee Vaccine Mandates</a:t>
            </a:r>
          </a:p>
          <a:p>
            <a:r>
              <a:rPr lang="en-US" sz="2800" b="1" dirty="0">
                <a:solidFill>
                  <a:srgbClr val="000066"/>
                </a:solidFill>
              </a:rPr>
              <a:t>Private Employees 100 or more OSHA</a:t>
            </a:r>
          </a:p>
          <a:p>
            <a:endParaRPr lang="en-US" sz="2800" b="1" dirty="0">
              <a:solidFill>
                <a:srgbClr val="000066"/>
              </a:solidFill>
            </a:endParaRPr>
          </a:p>
        </p:txBody>
      </p:sp>
    </p:spTree>
    <p:extLst>
      <p:ext uri="{BB962C8B-B14F-4D97-AF65-F5344CB8AC3E}">
        <p14:creationId xmlns:p14="http://schemas.microsoft.com/office/powerpoint/2010/main" val="9113370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542288"/>
          </a:xfrm>
        </p:spPr>
        <p:txBody>
          <a:bodyPr>
            <a:noAutofit/>
          </a:bodyPr>
          <a:lstStyle/>
          <a:p>
            <a:pPr algn="ctr"/>
            <a:r>
              <a:rPr lang="en-US" sz="5400" b="1" dirty="0">
                <a:solidFill>
                  <a:srgbClr val="002060"/>
                </a:solidFill>
                <a:effectLst>
                  <a:outerShdw blurRad="38100" dist="38100" dir="2700000" algn="tl">
                    <a:srgbClr val="000000">
                      <a:alpha val="43137"/>
                    </a:srgbClr>
                  </a:outerShdw>
                </a:effectLst>
              </a:rPr>
              <a:t>COVID Courts</a:t>
            </a:r>
          </a:p>
        </p:txBody>
      </p:sp>
      <p:sp>
        <p:nvSpPr>
          <p:cNvPr id="3" name="Content Placeholder 2">
            <a:extLst>
              <a:ext uri="{FF2B5EF4-FFF2-40B4-BE49-F238E27FC236}">
                <a16:creationId xmlns:a16="http://schemas.microsoft.com/office/drawing/2014/main" id="{AADB04EE-9AFA-4172-AD65-4E49DD85F2DF}"/>
              </a:ext>
            </a:extLst>
          </p:cNvPr>
          <p:cNvSpPr>
            <a:spLocks noGrp="1"/>
          </p:cNvSpPr>
          <p:nvPr>
            <p:ph idx="1"/>
          </p:nvPr>
        </p:nvSpPr>
        <p:spPr>
          <a:xfrm>
            <a:off x="457200" y="3431345"/>
            <a:ext cx="8229600" cy="1676400"/>
          </a:xfrm>
        </p:spPr>
        <p:txBody>
          <a:bodyPr>
            <a:normAutofit lnSpcReduction="10000"/>
          </a:bodyPr>
          <a:lstStyle/>
          <a:p>
            <a:pPr marL="0" indent="0" algn="ctr">
              <a:buNone/>
            </a:pPr>
            <a:r>
              <a:rPr lang="en-US" sz="3200" b="1" dirty="0">
                <a:solidFill>
                  <a:srgbClr val="000066"/>
                </a:solidFill>
              </a:rPr>
              <a:t>Thousands of cases going forward</a:t>
            </a:r>
          </a:p>
          <a:p>
            <a:pPr marL="0" indent="0" algn="ctr">
              <a:buNone/>
            </a:pPr>
            <a:endParaRPr lang="en-US" sz="3200" b="1" dirty="0">
              <a:solidFill>
                <a:srgbClr val="000066"/>
              </a:solidFill>
            </a:endParaRPr>
          </a:p>
          <a:p>
            <a:pPr marL="0" indent="0" algn="ctr">
              <a:buNone/>
            </a:pPr>
            <a:r>
              <a:rPr lang="en-US" sz="3200" b="1" dirty="0">
                <a:solidFill>
                  <a:srgbClr val="000066"/>
                </a:solidFill>
              </a:rPr>
              <a:t>Righttorefuse.org Legal Referral Menu</a:t>
            </a:r>
          </a:p>
        </p:txBody>
      </p:sp>
    </p:spTree>
    <p:extLst>
      <p:ext uri="{BB962C8B-B14F-4D97-AF65-F5344CB8AC3E}">
        <p14:creationId xmlns:p14="http://schemas.microsoft.com/office/powerpoint/2010/main" val="1222920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1219199"/>
            <a:ext cx="7772400" cy="1143000"/>
          </a:xfrm>
        </p:spPr>
        <p:txBody>
          <a:bodyPr>
            <a:noAutofit/>
          </a:bodyPr>
          <a:lstStyle/>
          <a:p>
            <a:pPr algn="ctr" eaLnBrk="1" hangingPunct="1">
              <a:defRPr/>
            </a:pPr>
            <a:r>
              <a:rPr lang="en-US" sz="3600" b="1" dirty="0">
                <a:solidFill>
                  <a:srgbClr val="C00000"/>
                </a:solidFill>
                <a:effectLst>
                  <a:outerShdw blurRad="38100" dist="38100" dir="2700000" algn="tl">
                    <a:srgbClr val="000000">
                      <a:alpha val="43137"/>
                    </a:srgbClr>
                  </a:outerShdw>
                </a:effectLst>
              </a:rPr>
              <a:t>NHFA FOCUS</a:t>
            </a:r>
            <a:br>
              <a:rPr lang="en-US" sz="3600" b="1" dirty="0">
                <a:solidFill>
                  <a:srgbClr val="C00000"/>
                </a:solidFill>
                <a:effectLst>
                  <a:outerShdw blurRad="38100" dist="38100" dir="2700000" algn="tl">
                    <a:srgbClr val="000000">
                      <a:alpha val="43137"/>
                    </a:srgbClr>
                  </a:outerShdw>
                </a:effectLst>
              </a:rPr>
            </a:br>
            <a:r>
              <a:rPr lang="en-US" sz="4400" b="1" dirty="0">
                <a:solidFill>
                  <a:srgbClr val="C00000"/>
                </a:solidFill>
                <a:effectLst>
                  <a:outerShdw blurRad="38100" dist="38100" dir="2700000" algn="tl">
                    <a:srgbClr val="000000">
                      <a:alpha val="43137"/>
                    </a:srgbClr>
                  </a:outerShdw>
                </a:effectLst>
              </a:rPr>
              <a:t>State Powers</a:t>
            </a:r>
          </a:p>
        </p:txBody>
      </p:sp>
      <p:sp>
        <p:nvSpPr>
          <p:cNvPr id="107523" name="Rectangle 3"/>
          <p:cNvSpPr>
            <a:spLocks noGrp="1" noChangeArrowheads="1"/>
          </p:cNvSpPr>
          <p:nvPr>
            <p:ph idx="1"/>
          </p:nvPr>
        </p:nvSpPr>
        <p:spPr>
          <a:xfrm>
            <a:off x="495300" y="3048000"/>
            <a:ext cx="8153400" cy="2590801"/>
          </a:xfrm>
        </p:spPr>
        <p:txBody>
          <a:bodyPr>
            <a:normAutofit/>
          </a:bodyPr>
          <a:lstStyle/>
          <a:p>
            <a:pPr algn="ctr">
              <a:lnSpc>
                <a:spcPct val="140000"/>
              </a:lnSpc>
              <a:buNone/>
            </a:pPr>
            <a:r>
              <a:rPr lang="en-US" sz="2400" b="1" dirty="0">
                <a:solidFill>
                  <a:srgbClr val="000066"/>
                </a:solidFill>
                <a:latin typeface="Trebuchet MS" panose="020B0603020202020204" pitchFamily="34" charset="0"/>
                <a:ea typeface="Calibri" pitchFamily="34" charset="0"/>
                <a:cs typeface="Times New Roman" pitchFamily="18" charset="0"/>
              </a:rPr>
              <a:t>	</a:t>
            </a:r>
            <a:r>
              <a:rPr lang="en-US" sz="3200" b="1" dirty="0">
                <a:solidFill>
                  <a:srgbClr val="000066"/>
                </a:solidFill>
                <a:ea typeface="Calibri" pitchFamily="34" charset="0"/>
                <a:cs typeface="Times New Roman" pitchFamily="18" charset="0"/>
              </a:rPr>
              <a:t>Work in the states to curb police power</a:t>
            </a:r>
          </a:p>
          <a:p>
            <a:pPr algn="ctr">
              <a:lnSpc>
                <a:spcPct val="140000"/>
              </a:lnSpc>
              <a:buNone/>
            </a:pPr>
            <a:r>
              <a:rPr lang="en-US" sz="3200" b="1" dirty="0">
                <a:solidFill>
                  <a:srgbClr val="000066"/>
                </a:solidFill>
                <a:ea typeface="Calibri" pitchFamily="34" charset="0"/>
                <a:cs typeface="Times New Roman" pitchFamily="18" charset="0"/>
              </a:rPr>
              <a:t>And protect personal liberties	</a:t>
            </a:r>
            <a:endParaRPr lang="en-US" sz="3200" b="1" dirty="0">
              <a:solidFill>
                <a:srgbClr val="006600"/>
              </a:solidFill>
              <a:ea typeface="Calibri" pitchFamily="34" charset="0"/>
              <a:cs typeface="Times New Roman" pitchFamily="18" charset="0"/>
            </a:endParaRPr>
          </a:p>
        </p:txBody>
      </p:sp>
    </p:spTree>
    <p:extLst>
      <p:ext uri="{BB962C8B-B14F-4D97-AF65-F5344CB8AC3E}">
        <p14:creationId xmlns:p14="http://schemas.microsoft.com/office/powerpoint/2010/main" val="237125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685800" y="903689"/>
            <a:ext cx="7772400" cy="1522988"/>
          </a:xfrm>
        </p:spPr>
        <p:txBody>
          <a:bodyPr>
            <a:noAutofit/>
          </a:bodyPr>
          <a:lstStyle/>
          <a:p>
            <a:pPr algn="ctr" eaLnBrk="1" hangingPunct="1">
              <a:defRPr/>
            </a:pPr>
            <a:r>
              <a:rPr lang="en-US" sz="4800" b="1" dirty="0">
                <a:solidFill>
                  <a:srgbClr val="CC0000"/>
                </a:solidFill>
              </a:rPr>
              <a:t>State of Washington</a:t>
            </a:r>
            <a:br>
              <a:rPr lang="en-US" sz="4800" b="1" dirty="0">
                <a:solidFill>
                  <a:srgbClr val="CC0000"/>
                </a:solidFill>
              </a:rPr>
            </a:br>
            <a:r>
              <a:rPr lang="en-US" sz="4800" b="1" dirty="0">
                <a:solidFill>
                  <a:srgbClr val="CC0000"/>
                </a:solidFill>
              </a:rPr>
              <a:t>Practice of Medicine Defined</a:t>
            </a:r>
            <a:endParaRPr lang="en-US" sz="4800" dirty="0"/>
          </a:p>
        </p:txBody>
      </p:sp>
      <p:sp>
        <p:nvSpPr>
          <p:cNvPr id="93187" name="Rectangle 3"/>
          <p:cNvSpPr>
            <a:spLocks noGrp="1" noChangeArrowheads="1"/>
          </p:cNvSpPr>
          <p:nvPr>
            <p:ph idx="1"/>
          </p:nvPr>
        </p:nvSpPr>
        <p:spPr>
          <a:xfrm>
            <a:off x="685800" y="3276600"/>
            <a:ext cx="7772400" cy="2819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838199" y="2819400"/>
            <a:ext cx="7620001" cy="3046988"/>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n-US" sz="2800" b="1" i="1" dirty="0">
                <a:solidFill>
                  <a:srgbClr val="002060"/>
                </a:solidFill>
                <a:cs typeface="Times New Roman" pitchFamily="18" charset="0"/>
              </a:rPr>
              <a:t>“…(1)  Offers or undertakes to diagnose, cure, advise, or prescribe for any human disease, ailment, injury, infirmity, deformity, pain or other condition, physical or mental, </a:t>
            </a:r>
            <a:r>
              <a:rPr lang="en-US" sz="2800" b="1" i="1" dirty="0">
                <a:solidFill>
                  <a:srgbClr val="C00000"/>
                </a:solidFill>
                <a:cs typeface="Times New Roman" pitchFamily="18" charset="0"/>
              </a:rPr>
              <a:t>real or imaginary,</a:t>
            </a:r>
            <a:r>
              <a:rPr lang="en-US" sz="2800" b="1" i="1" dirty="0">
                <a:solidFill>
                  <a:srgbClr val="002060"/>
                </a:solidFill>
                <a:cs typeface="Times New Roman" pitchFamily="18" charset="0"/>
              </a:rPr>
              <a:t> by any means or instrumentality;…”</a:t>
            </a:r>
            <a:r>
              <a:rPr lang="en-US" sz="2400" b="1" i="1" dirty="0">
                <a:solidFill>
                  <a:srgbClr val="002060"/>
                </a:solidFill>
                <a:cs typeface="Times New Roman" pitchFamily="18" charset="0"/>
              </a:rPr>
              <a:t>   		</a:t>
            </a:r>
            <a:r>
              <a:rPr lang="en-US" sz="2000" b="1" dirty="0">
                <a:solidFill>
                  <a:srgbClr val="006600"/>
                </a:solidFill>
                <a:cs typeface="Times New Roman" pitchFamily="18" charset="0"/>
              </a:rPr>
              <a:t>	</a:t>
            </a:r>
            <a:r>
              <a:rPr lang="en-US" sz="1200" b="1" dirty="0">
                <a:solidFill>
                  <a:srgbClr val="006600"/>
                </a:solidFill>
                <a:cs typeface="Times New Roman" pitchFamily="18" charset="0"/>
              </a:rPr>
              <a:t>															</a:t>
            </a:r>
            <a:r>
              <a:rPr lang="en-US" sz="1200" b="1" dirty="0">
                <a:solidFill>
                  <a:srgbClr val="002060"/>
                </a:solidFill>
                <a:cs typeface="Times New Roman" pitchFamily="18" charset="0"/>
              </a:rPr>
              <a:t>Washington RCW 18.71.011</a:t>
            </a:r>
          </a:p>
        </p:txBody>
      </p:sp>
    </p:spTree>
    <p:extLst>
      <p:ext uri="{BB962C8B-B14F-4D97-AF65-F5344CB8AC3E}">
        <p14:creationId xmlns:p14="http://schemas.microsoft.com/office/powerpoint/2010/main" val="2369506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914400"/>
            <a:ext cx="7772400" cy="914400"/>
          </a:xfrm>
        </p:spPr>
        <p:txBody>
          <a:bodyPr>
            <a:noAutofit/>
          </a:bodyPr>
          <a:lstStyle/>
          <a:p>
            <a:pPr algn="ctr" eaLnBrk="1" hangingPunct="1">
              <a:defRPr/>
            </a:pPr>
            <a:r>
              <a:rPr lang="en-US" sz="3600" b="1" dirty="0">
                <a:solidFill>
                  <a:srgbClr val="000066"/>
                </a:solidFill>
                <a:effectLst>
                  <a:outerShdw blurRad="38100" dist="38100" dir="2700000" algn="tl">
                    <a:srgbClr val="000000">
                      <a:alpha val="43137"/>
                    </a:srgbClr>
                  </a:outerShdw>
                </a:effectLst>
              </a:rPr>
              <a:t>What You Can Do In Your State or Place!</a:t>
            </a:r>
          </a:p>
        </p:txBody>
      </p:sp>
      <p:sp>
        <p:nvSpPr>
          <p:cNvPr id="107523" name="Rectangle 3"/>
          <p:cNvSpPr>
            <a:spLocks noGrp="1" noChangeArrowheads="1"/>
          </p:cNvSpPr>
          <p:nvPr>
            <p:ph idx="1"/>
          </p:nvPr>
        </p:nvSpPr>
        <p:spPr>
          <a:xfrm>
            <a:off x="533400" y="2209800"/>
            <a:ext cx="8153400" cy="4419600"/>
          </a:xfrm>
        </p:spPr>
        <p:txBody>
          <a:bodyPr>
            <a:normAutofit fontScale="55000" lnSpcReduction="20000"/>
          </a:bodyPr>
          <a:lstStyle/>
          <a:p>
            <a:pPr>
              <a:lnSpc>
                <a:spcPct val="140000"/>
              </a:lnSpc>
              <a:buNone/>
            </a:pPr>
            <a:r>
              <a:rPr lang="en-US" sz="2400" b="1" dirty="0">
                <a:solidFill>
                  <a:srgbClr val="000066"/>
                </a:solidFill>
                <a:latin typeface="Trebuchet MS" panose="020B0603020202020204" pitchFamily="34" charset="0"/>
                <a:ea typeface="Calibri" pitchFamily="34" charset="0"/>
                <a:cs typeface="Times New Roman" pitchFamily="18" charset="0"/>
              </a:rPr>
              <a:t>	</a:t>
            </a:r>
            <a:r>
              <a:rPr lang="en-US" sz="4400" b="1" dirty="0">
                <a:solidFill>
                  <a:srgbClr val="000066"/>
                </a:solidFill>
                <a:latin typeface="Trebuchet MS" panose="020B0603020202020204" pitchFamily="34" charset="0"/>
                <a:ea typeface="Calibri" pitchFamily="34" charset="0"/>
                <a:cs typeface="Times New Roman" pitchFamily="18" charset="0"/>
              </a:rPr>
              <a:t>- </a:t>
            </a:r>
            <a:r>
              <a:rPr lang="en-US" sz="4400" b="1" dirty="0">
                <a:solidFill>
                  <a:srgbClr val="000066"/>
                </a:solidFill>
                <a:ea typeface="Calibri" pitchFamily="34" charset="0"/>
                <a:cs typeface="Times New Roman" pitchFamily="18" charset="0"/>
              </a:rPr>
              <a:t>Uphold the Constitution</a:t>
            </a:r>
          </a:p>
          <a:p>
            <a:pPr>
              <a:lnSpc>
                <a:spcPct val="140000"/>
              </a:lnSpc>
              <a:buNone/>
            </a:pPr>
            <a:r>
              <a:rPr lang="en-US" sz="4400" b="1" dirty="0">
                <a:solidFill>
                  <a:srgbClr val="000066"/>
                </a:solidFill>
                <a:ea typeface="Calibri" pitchFamily="34" charset="0"/>
                <a:cs typeface="Times New Roman" pitchFamily="18" charset="0"/>
              </a:rPr>
              <a:t>    - Find Like Minded People Taking Action</a:t>
            </a:r>
          </a:p>
          <a:p>
            <a:pPr>
              <a:lnSpc>
                <a:spcPct val="140000"/>
              </a:lnSpc>
              <a:buNone/>
            </a:pPr>
            <a:r>
              <a:rPr lang="en-US" sz="4400" b="1" dirty="0">
                <a:solidFill>
                  <a:srgbClr val="000066"/>
                </a:solidFill>
                <a:ea typeface="Calibri" pitchFamily="34" charset="0"/>
                <a:cs typeface="Times New Roman" pitchFamily="18" charset="0"/>
              </a:rPr>
              <a:t>	- Decide What You are Willing to Resist</a:t>
            </a:r>
          </a:p>
          <a:p>
            <a:pPr>
              <a:lnSpc>
                <a:spcPct val="140000"/>
              </a:lnSpc>
              <a:buNone/>
            </a:pPr>
            <a:r>
              <a:rPr lang="en-US" sz="4400" b="1" dirty="0">
                <a:solidFill>
                  <a:srgbClr val="000066"/>
                </a:solidFill>
                <a:ea typeface="Calibri" pitchFamily="34" charset="0"/>
                <a:cs typeface="Times New Roman" pitchFamily="18" charset="0"/>
              </a:rPr>
              <a:t>    - Support Legal Court Challenges Together</a:t>
            </a:r>
          </a:p>
          <a:p>
            <a:pPr>
              <a:lnSpc>
                <a:spcPct val="140000"/>
              </a:lnSpc>
              <a:buNone/>
            </a:pPr>
            <a:r>
              <a:rPr lang="en-US" sz="4400" b="1" dirty="0">
                <a:solidFill>
                  <a:srgbClr val="000066"/>
                </a:solidFill>
                <a:ea typeface="Calibri" pitchFamily="34" charset="0"/>
                <a:cs typeface="Times New Roman" pitchFamily="18" charset="0"/>
              </a:rPr>
              <a:t>	- Target the Source of Declared Authority </a:t>
            </a:r>
          </a:p>
          <a:p>
            <a:pPr>
              <a:lnSpc>
                <a:spcPct val="140000"/>
              </a:lnSpc>
              <a:buNone/>
            </a:pPr>
            <a:r>
              <a:rPr lang="en-US" sz="4400" b="1" dirty="0">
                <a:solidFill>
                  <a:srgbClr val="000066"/>
                </a:solidFill>
                <a:ea typeface="Calibri" pitchFamily="34" charset="0"/>
                <a:cs typeface="Times New Roman" pitchFamily="18" charset="0"/>
              </a:rPr>
              <a:t>	- Design a Solution for the Future</a:t>
            </a:r>
          </a:p>
          <a:p>
            <a:pPr>
              <a:lnSpc>
                <a:spcPct val="140000"/>
              </a:lnSpc>
              <a:buNone/>
            </a:pPr>
            <a:r>
              <a:rPr lang="en-US" sz="4400" b="1" dirty="0">
                <a:solidFill>
                  <a:srgbClr val="000066"/>
                </a:solidFill>
                <a:ea typeface="Calibri" pitchFamily="34" charset="0"/>
                <a:cs typeface="Times New Roman" pitchFamily="18" charset="0"/>
              </a:rPr>
              <a:t>	- </a:t>
            </a:r>
            <a:r>
              <a:rPr lang="en-US" sz="5100" b="1" dirty="0">
                <a:solidFill>
                  <a:srgbClr val="CC0000"/>
                </a:solidFill>
                <a:ea typeface="Calibri" pitchFamily="34" charset="0"/>
                <a:cs typeface="Times New Roman" pitchFamily="18" charset="0"/>
              </a:rPr>
              <a:t>Introduce and Pass Laws and Ordinances</a:t>
            </a:r>
          </a:p>
          <a:p>
            <a:pPr>
              <a:lnSpc>
                <a:spcPct val="140000"/>
              </a:lnSpc>
              <a:buNone/>
            </a:pPr>
            <a:r>
              <a:rPr lang="en-US" sz="2800" b="1" dirty="0">
                <a:solidFill>
                  <a:srgbClr val="000066"/>
                </a:solidFill>
                <a:latin typeface="Trebuchet MS" panose="020B0603020202020204" pitchFamily="34" charset="0"/>
                <a:ea typeface="Calibri" pitchFamily="34" charset="0"/>
                <a:cs typeface="Times New Roman" pitchFamily="18" charset="0"/>
              </a:rPr>
              <a:t>	</a:t>
            </a:r>
            <a:endParaRPr lang="en-US" sz="2800" b="1" dirty="0">
              <a:solidFill>
                <a:srgbClr val="006600"/>
              </a:solidFill>
              <a:latin typeface="Trebuchet MS" panose="020B0603020202020204" pitchFamily="34" charset="0"/>
              <a:ea typeface="Calibri" pitchFamily="34" charset="0"/>
              <a:cs typeface="Times New Roman" pitchFamily="18" charset="0"/>
            </a:endParaRPr>
          </a:p>
        </p:txBody>
      </p:sp>
    </p:spTree>
    <p:extLst>
      <p:ext uri="{BB962C8B-B14F-4D97-AF65-F5344CB8AC3E}">
        <p14:creationId xmlns:p14="http://schemas.microsoft.com/office/powerpoint/2010/main" val="17989239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a:xfrm>
            <a:off x="304800" y="611473"/>
            <a:ext cx="8458200" cy="1981200"/>
          </a:xfrm>
          <a:noFill/>
        </p:spPr>
        <p:txBody>
          <a:bodyPr/>
          <a:lstStyle/>
          <a:p>
            <a:pPr algn="ctr" eaLnBrk="1" hangingPunct="1">
              <a:defRPr/>
            </a:pPr>
            <a:br>
              <a:rPr lang="en-US" sz="4000" b="1" dirty="0">
                <a:solidFill>
                  <a:srgbClr val="CC0000"/>
                </a:solidFill>
                <a:effectLst>
                  <a:outerShdw blurRad="38100" dist="38100" dir="2700000" algn="tl">
                    <a:srgbClr val="000000"/>
                  </a:outerShdw>
                </a:effectLst>
                <a:latin typeface="Albertus Extra Bold" pitchFamily="34" charset="0"/>
              </a:rPr>
            </a:br>
            <a:r>
              <a:rPr lang="en-US" sz="4000" b="1" dirty="0">
                <a:solidFill>
                  <a:srgbClr val="C00000"/>
                </a:solidFill>
                <a:effectLst>
                  <a:outerShdw blurRad="38100" dist="38100" dir="2700000" algn="tl">
                    <a:srgbClr val="000000"/>
                  </a:outerShdw>
                </a:effectLst>
              </a:rPr>
              <a:t>WHO is representing YOU?</a:t>
            </a:r>
          </a:p>
        </p:txBody>
      </p:sp>
      <p:sp>
        <p:nvSpPr>
          <p:cNvPr id="634883" name="Rectangle 3"/>
          <p:cNvSpPr>
            <a:spLocks noGrp="1" noChangeArrowheads="1"/>
          </p:cNvSpPr>
          <p:nvPr>
            <p:ph idx="1"/>
          </p:nvPr>
        </p:nvSpPr>
        <p:spPr>
          <a:xfrm>
            <a:off x="304800" y="2827836"/>
            <a:ext cx="8458200" cy="2743200"/>
          </a:xfrm>
          <a:noFill/>
        </p:spPr>
        <p:txBody>
          <a:bodyPr>
            <a:normAutofit fontScale="92500" lnSpcReduction="10000"/>
          </a:bodyPr>
          <a:lstStyle/>
          <a:p>
            <a:pPr algn="ctr" eaLnBrk="1" hangingPunct="1">
              <a:lnSpc>
                <a:spcPct val="80000"/>
              </a:lnSpc>
              <a:buFontTx/>
              <a:buNone/>
              <a:defRPr/>
            </a:pPr>
            <a:r>
              <a:rPr lang="en-US" sz="2400" b="1" i="1" dirty="0"/>
              <a:t>  </a:t>
            </a:r>
          </a:p>
          <a:p>
            <a:pPr eaLnBrk="1" hangingPunct="1">
              <a:buFontTx/>
              <a:buNone/>
              <a:defRPr/>
            </a:pPr>
            <a:r>
              <a:rPr lang="en-US" sz="3200" b="1" i="1" dirty="0"/>
              <a:t> </a:t>
            </a:r>
            <a:r>
              <a:rPr lang="en-US" sz="3200" b="1" i="1" dirty="0">
                <a:solidFill>
                  <a:srgbClr val="C00000"/>
                </a:solidFill>
              </a:rPr>
              <a:t>All people need to </a:t>
            </a:r>
            <a:r>
              <a:rPr lang="en-US" sz="3200" b="1" i="1" u="sng" dirty="0">
                <a:solidFill>
                  <a:srgbClr val="C00000"/>
                </a:solidFill>
              </a:rPr>
              <a:t>be at the table long term</a:t>
            </a:r>
            <a:r>
              <a:rPr lang="en-US" sz="3200" b="1" i="1" dirty="0">
                <a:solidFill>
                  <a:srgbClr val="C00000"/>
                </a:solidFill>
              </a:rPr>
              <a:t> if we plan to make a difference and protect health freedom.</a:t>
            </a:r>
          </a:p>
          <a:p>
            <a:pPr eaLnBrk="1" hangingPunct="1">
              <a:buFontTx/>
              <a:buNone/>
              <a:defRPr/>
            </a:pPr>
            <a:endParaRPr lang="en-US" sz="3200" b="1" i="1" dirty="0">
              <a:solidFill>
                <a:srgbClr val="C00000"/>
              </a:solidFill>
            </a:endParaRPr>
          </a:p>
          <a:p>
            <a:pPr algn="ctr" eaLnBrk="1" hangingPunct="1">
              <a:buFontTx/>
              <a:buNone/>
              <a:defRPr/>
            </a:pPr>
            <a:r>
              <a:rPr lang="en-US" sz="3200" b="1" i="1" dirty="0">
                <a:solidFill>
                  <a:srgbClr val="C00000"/>
                </a:solidFill>
              </a:rPr>
              <a:t>GET INVOLVED!</a:t>
            </a:r>
          </a:p>
        </p:txBody>
      </p:sp>
    </p:spTree>
    <p:extLst>
      <p:ext uri="{BB962C8B-B14F-4D97-AF65-F5344CB8AC3E}">
        <p14:creationId xmlns:p14="http://schemas.microsoft.com/office/powerpoint/2010/main" val="23324565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6" name="Rectangle 6"/>
          <p:cNvSpPr>
            <a:spLocks noChangeArrowheads="1"/>
          </p:cNvSpPr>
          <p:nvPr/>
        </p:nvSpPr>
        <p:spPr bwMode="auto">
          <a:xfrm>
            <a:off x="838200" y="2362200"/>
            <a:ext cx="7467600" cy="340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0066"/>
                </a:solidFill>
                <a:effectLst>
                  <a:outerShdw blurRad="38100" dist="38100" dir="2700000" algn="tl">
                    <a:srgbClr val="000000"/>
                  </a:outerShdw>
                </a:effectLst>
                <a:uLnTx/>
                <a:uFillTx/>
              </a:rPr>
              <a:t>NATIONAL HEALTH FREEDOM </a:t>
            </a:r>
            <a:r>
              <a:rPr kumimoji="0" lang="en-US" sz="3600" b="1" i="0" u="sng" strike="noStrike" kern="0" cap="none" spc="0" normalizeH="0" baseline="0" noProof="0" dirty="0">
                <a:ln>
                  <a:noFill/>
                </a:ln>
                <a:solidFill>
                  <a:srgbClr val="C00000"/>
                </a:solidFill>
                <a:effectLst>
                  <a:outerShdw blurRad="38100" dist="38100" dir="2700000" algn="tl">
                    <a:srgbClr val="000000"/>
                  </a:outerShdw>
                </a:effectLst>
                <a:uLnTx/>
                <a:uFillTx/>
              </a:rPr>
              <a:t>ACTION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0066"/>
                </a:solidFill>
                <a:effectLst>
                  <a:outerShdw blurRad="38100" dist="38100" dir="2700000" algn="tl">
                    <a:srgbClr val="000000"/>
                  </a:outerShdw>
                </a:effectLst>
                <a:uLnTx/>
                <a:uFillTx/>
              </a:rPr>
              <a:t>A 501 (c ) 4 Lobbying Organization</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0066"/>
                </a:solidFill>
                <a:effectLst>
                  <a:outerShdw blurRad="38100" dist="38100" dir="2700000" algn="tl">
                    <a:srgbClr val="000000"/>
                  </a:outerShdw>
                </a:effectLst>
                <a:uLnTx/>
                <a:uFillTx/>
              </a:rPr>
              <a:t>Diane Miller JD</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0066"/>
                </a:solidFill>
                <a:effectLst>
                  <a:outerShdw blurRad="38100" dist="38100" dir="2700000" algn="tl">
                    <a:srgbClr val="000000"/>
                  </a:outerShdw>
                </a:effectLst>
                <a:uLnTx/>
                <a:uFillTx/>
              </a:rPr>
              <a:t>Director of Law and Public Policy</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0066"/>
                </a:solidFill>
                <a:effectLst>
                  <a:outerShdw blurRad="38100" dist="38100" dir="2700000" algn="tl">
                    <a:srgbClr val="000000"/>
                  </a:outerShdw>
                </a:effectLst>
                <a:uLnTx/>
                <a:uFillTx/>
              </a:rPr>
              <a:t>PMB 218,  2136 Ford Parkway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0066"/>
                </a:solidFill>
                <a:effectLst>
                  <a:outerShdw blurRad="38100" dist="38100" dir="2700000" algn="tl">
                    <a:srgbClr val="000000"/>
                  </a:outerShdw>
                </a:effectLst>
                <a:uLnTx/>
                <a:uFillTx/>
              </a:rPr>
              <a:t>St. Paul, MN  55116-1863</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0066"/>
                </a:solidFill>
                <a:effectLst>
                  <a:outerShdw blurRad="38100" dist="38100" dir="2700000" algn="tl">
                    <a:srgbClr val="000000"/>
                  </a:outerShdw>
                </a:effectLst>
                <a:uLnTx/>
                <a:uFillTx/>
              </a:rPr>
              <a:t>E-mail: </a:t>
            </a:r>
            <a:r>
              <a:rPr kumimoji="0" lang="en-US" sz="1800" b="1" i="1" u="none" strike="noStrike" kern="0" cap="none" spc="0" normalizeH="0" baseline="0" noProof="0" dirty="0">
                <a:ln>
                  <a:noFill/>
                </a:ln>
                <a:solidFill>
                  <a:srgbClr val="000066"/>
                </a:solidFill>
                <a:effectLst>
                  <a:outerShdw blurRad="38100" dist="38100" dir="2700000" algn="tl">
                    <a:srgbClr val="000000"/>
                  </a:outerShdw>
                </a:effectLst>
                <a:uLnTx/>
                <a:uFillTx/>
                <a:hlinkClick r:id="rId2">
                  <a:extLst>
                    <a:ext uri="{A12FA001-AC4F-418D-AE19-62706E023703}">
                      <ahyp:hlinkClr xmlns:ahyp="http://schemas.microsoft.com/office/drawing/2018/hyperlinkcolor" val="tx"/>
                    </a:ext>
                  </a:extLst>
                </a:hlinkClick>
              </a:rPr>
              <a:t>similars@aol.com</a:t>
            </a:r>
            <a:endParaRPr kumimoji="0" lang="en-US" sz="1800" b="1" i="1" u="none" strike="noStrike" kern="0" cap="none" spc="0" normalizeH="0" baseline="0" noProof="0" dirty="0">
              <a:ln>
                <a:noFill/>
              </a:ln>
              <a:solidFill>
                <a:srgbClr val="000066"/>
              </a:solidFill>
              <a:effectLst>
                <a:outerShdw blurRad="38100" dist="38100" dir="2700000" algn="tl">
                  <a:srgbClr val="000000"/>
                </a:outerShdw>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0066"/>
                </a:solidFill>
                <a:effectLst>
                  <a:outerShdw blurRad="38100" dist="38100" dir="2700000" algn="tl">
                    <a:srgbClr val="000000"/>
                  </a:outerShdw>
                </a:effectLst>
                <a:uLnTx/>
                <a:uFillTx/>
              </a:rPr>
              <a:t>651-470-7367</a:t>
            </a:r>
          </a:p>
          <a:p>
            <a:pPr marL="0" marR="0" lvl="0" indent="0" defTabSz="914400" eaLnBrk="1" fontAlgn="auto" latinLnBrk="0" hangingPunct="1">
              <a:lnSpc>
                <a:spcPct val="90000"/>
              </a:lnSpc>
              <a:spcBef>
                <a:spcPct val="50000"/>
              </a:spcBef>
              <a:spcAft>
                <a:spcPts val="0"/>
              </a:spcAft>
              <a:buClrTx/>
              <a:buSzTx/>
              <a:buFontTx/>
              <a:buNone/>
              <a:tabLst/>
              <a:defRPr/>
            </a:pPr>
            <a:endParaRPr kumimoji="0" lang="en-US" sz="1800" b="1" i="1" u="none" strike="noStrike" kern="0" cap="none" spc="0" normalizeH="0" baseline="0" noProof="0" dirty="0">
              <a:ln>
                <a:noFill/>
              </a:ln>
              <a:solidFill>
                <a:srgbClr val="FFFF66"/>
              </a:solidFill>
              <a:effectLst>
                <a:outerShdw blurRad="38100" dist="38100" dir="2700000" algn="tl">
                  <a:srgbClr val="000000"/>
                </a:outerShdw>
              </a:effectLst>
              <a:uLnTx/>
              <a:uFillTx/>
              <a:cs typeface="Times New Roman" pitchFamily="18" charset="0"/>
            </a:endParaRPr>
          </a:p>
        </p:txBody>
      </p:sp>
      <p:sp>
        <p:nvSpPr>
          <p:cNvPr id="2" name="Rectangle 1">
            <a:extLst>
              <a:ext uri="{FF2B5EF4-FFF2-40B4-BE49-F238E27FC236}">
                <a16:creationId xmlns:a16="http://schemas.microsoft.com/office/drawing/2014/main" id="{5B4DDFBA-F855-4742-8B06-F8C14654D5F9}"/>
              </a:ext>
            </a:extLst>
          </p:cNvPr>
          <p:cNvSpPr/>
          <p:nvPr/>
        </p:nvSpPr>
        <p:spPr>
          <a:xfrm>
            <a:off x="838200" y="1091791"/>
            <a:ext cx="7467600" cy="523220"/>
          </a:xfrm>
          <a:prstGeom prst="rect">
            <a:avLst/>
          </a:prstGeom>
        </p:spPr>
        <p:txBody>
          <a:bodyPr wrap="square">
            <a:spAutoFit/>
          </a:bodyPr>
          <a:lstStyle/>
          <a:p>
            <a:pPr lvl="0" algn="r" defTabSz="914400">
              <a:defRPr/>
            </a:pPr>
            <a:r>
              <a:rPr lang="en-US" sz="2800" b="1" i="1" kern="0" dirty="0">
                <a:solidFill>
                  <a:srgbClr val="C00000"/>
                </a:solidFill>
                <a:effectLst>
                  <a:outerShdw blurRad="38100" dist="38100" dir="2700000" algn="tl">
                    <a:srgbClr val="000000"/>
                  </a:outerShdw>
                </a:effectLst>
                <a:hlinkClick r:id="rId3">
                  <a:extLst>
                    <a:ext uri="{A12FA001-AC4F-418D-AE19-62706E023703}">
                      <ahyp:hlinkClr xmlns:ahyp="http://schemas.microsoft.com/office/drawing/2018/hyperlinkcolor" val="tx"/>
                    </a:ext>
                  </a:extLst>
                </a:hlinkClick>
              </a:rPr>
              <a:t>www.nationalhealthfreedomaction.org</a:t>
            </a:r>
            <a:r>
              <a:rPr lang="en-US" sz="2800" b="1" i="1" kern="0" dirty="0">
                <a:solidFill>
                  <a:srgbClr val="C00000"/>
                </a:solidFill>
                <a:effectLst>
                  <a:outerShdw blurRad="38100" dist="38100" dir="2700000" algn="tl">
                    <a:srgbClr val="000000"/>
                  </a:outerShdw>
                </a:effectLst>
              </a:rPr>
              <a:t>  </a:t>
            </a:r>
          </a:p>
        </p:txBody>
      </p:sp>
    </p:spTree>
    <p:extLst>
      <p:ext uri="{BB962C8B-B14F-4D97-AF65-F5344CB8AC3E}">
        <p14:creationId xmlns:p14="http://schemas.microsoft.com/office/powerpoint/2010/main" val="37415369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E80C-1FD9-4373-9FA3-2029A7A17891}"/>
              </a:ext>
            </a:extLst>
          </p:cNvPr>
          <p:cNvSpPr>
            <a:spLocks noGrp="1"/>
          </p:cNvSpPr>
          <p:nvPr>
            <p:ph type="title"/>
          </p:nvPr>
        </p:nvSpPr>
        <p:spPr>
          <a:xfrm>
            <a:off x="1405232" y="1524000"/>
            <a:ext cx="7010401" cy="3429000"/>
          </a:xfrm>
        </p:spPr>
        <p:txBody>
          <a:bodyPr/>
          <a:lstStyle/>
          <a:p>
            <a:pPr algn="ctr"/>
            <a:r>
              <a:rPr lang="en-US" dirty="0"/>
              <a:t>-</a:t>
            </a:r>
          </a:p>
        </p:txBody>
      </p:sp>
      <p:pic>
        <p:nvPicPr>
          <p:cNvPr id="1028" name="Picture 4" descr="Home">
            <a:extLst>
              <a:ext uri="{FF2B5EF4-FFF2-40B4-BE49-F238E27FC236}">
                <a16:creationId xmlns:a16="http://schemas.microsoft.com/office/drawing/2014/main" id="{FEDA5FB8-0929-415C-9C3C-516A2FA2D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9280" y="1676400"/>
            <a:ext cx="5562303" cy="262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478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6" name="Rectangle 6"/>
          <p:cNvSpPr>
            <a:spLocks noChangeArrowheads="1"/>
          </p:cNvSpPr>
          <p:nvPr/>
        </p:nvSpPr>
        <p:spPr bwMode="auto">
          <a:xfrm>
            <a:off x="838200" y="2362200"/>
            <a:ext cx="7467600" cy="340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0066"/>
                </a:solidFill>
                <a:effectLst>
                  <a:outerShdw blurRad="38100" dist="38100" dir="2700000" algn="tl">
                    <a:srgbClr val="000000"/>
                  </a:outerShdw>
                </a:effectLst>
                <a:uLnTx/>
                <a:uFillTx/>
              </a:rPr>
              <a:t>NATIONAL HEALTH FREEDOM </a:t>
            </a:r>
            <a:r>
              <a:rPr kumimoji="0" lang="en-US" sz="3600" b="1" i="0" u="sng" strike="noStrike" kern="0" cap="none" spc="0" normalizeH="0" baseline="0" noProof="0" dirty="0">
                <a:ln>
                  <a:noFill/>
                </a:ln>
                <a:solidFill>
                  <a:srgbClr val="C00000"/>
                </a:solidFill>
                <a:effectLst>
                  <a:outerShdw blurRad="38100" dist="38100" dir="2700000" algn="tl">
                    <a:srgbClr val="000000"/>
                  </a:outerShdw>
                </a:effectLst>
                <a:uLnTx/>
                <a:uFillTx/>
              </a:rPr>
              <a:t>COALITION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0066"/>
                </a:solidFill>
                <a:effectLst>
                  <a:outerShdw blurRad="38100" dist="38100" dir="2700000" algn="tl">
                    <a:srgbClr val="000000"/>
                  </a:outerShdw>
                </a:effectLst>
                <a:uLnTx/>
                <a:uFillTx/>
              </a:rPr>
              <a:t>A 501 (c ) 3 educational Organization</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0066"/>
                </a:solidFill>
                <a:effectLst>
                  <a:outerShdw blurRad="38100" dist="38100" dir="2700000" algn="tl">
                    <a:srgbClr val="000000"/>
                  </a:outerShdw>
                </a:effectLst>
                <a:uLnTx/>
                <a:uFillTx/>
              </a:rPr>
              <a:t>Diane Miller JD</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0066"/>
                </a:solidFill>
                <a:effectLst>
                  <a:outerShdw blurRad="38100" dist="38100" dir="2700000" algn="tl">
                    <a:srgbClr val="000000"/>
                  </a:outerShdw>
                </a:effectLst>
                <a:uLnTx/>
                <a:uFillTx/>
              </a:rPr>
              <a:t>Director of Law and Public Policy</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0066"/>
                </a:solidFill>
                <a:effectLst>
                  <a:outerShdw blurRad="38100" dist="38100" dir="2700000" algn="tl">
                    <a:srgbClr val="000000"/>
                  </a:outerShdw>
                </a:effectLst>
                <a:uLnTx/>
                <a:uFillTx/>
              </a:rPr>
              <a:t>PMB 218,  2136 Ford Parkway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0066"/>
                </a:solidFill>
                <a:effectLst>
                  <a:outerShdw blurRad="38100" dist="38100" dir="2700000" algn="tl">
                    <a:srgbClr val="000000"/>
                  </a:outerShdw>
                </a:effectLst>
                <a:uLnTx/>
                <a:uFillTx/>
              </a:rPr>
              <a:t>St. Paul, MN  55116-1863</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0066"/>
                </a:solidFill>
                <a:effectLst>
                  <a:outerShdw blurRad="38100" dist="38100" dir="2700000" algn="tl">
                    <a:srgbClr val="000000"/>
                  </a:outerShdw>
                </a:effectLst>
                <a:uLnTx/>
                <a:uFillTx/>
              </a:rPr>
              <a:t>E-mail: </a:t>
            </a:r>
            <a:r>
              <a:rPr kumimoji="0" lang="en-US" sz="1800" b="1" i="1" u="none" strike="noStrike" kern="0" cap="none" spc="0" normalizeH="0" baseline="0" noProof="0" dirty="0">
                <a:ln>
                  <a:noFill/>
                </a:ln>
                <a:solidFill>
                  <a:srgbClr val="000066"/>
                </a:solidFill>
                <a:effectLst>
                  <a:outerShdw blurRad="38100" dist="38100" dir="2700000" algn="tl">
                    <a:srgbClr val="000000"/>
                  </a:outerShdw>
                </a:effectLst>
                <a:uLnTx/>
                <a:uFillTx/>
                <a:hlinkClick r:id="rId2">
                  <a:extLst>
                    <a:ext uri="{A12FA001-AC4F-418D-AE19-62706E023703}">
                      <ahyp:hlinkClr xmlns:ahyp="http://schemas.microsoft.com/office/drawing/2018/hyperlinkcolor" val="tx"/>
                    </a:ext>
                  </a:extLst>
                </a:hlinkClick>
              </a:rPr>
              <a:t>similars@aol.com</a:t>
            </a:r>
            <a:endParaRPr kumimoji="0" lang="en-US" sz="1800" b="1" i="1" u="none" strike="noStrike" kern="0" cap="none" spc="0" normalizeH="0" baseline="0" noProof="0" dirty="0">
              <a:ln>
                <a:noFill/>
              </a:ln>
              <a:solidFill>
                <a:srgbClr val="000066"/>
              </a:solidFill>
              <a:effectLst>
                <a:outerShdw blurRad="38100" dist="38100" dir="2700000" algn="tl">
                  <a:srgbClr val="000000"/>
                </a:outerShdw>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0066"/>
                </a:solidFill>
                <a:effectLst>
                  <a:outerShdw blurRad="38100" dist="38100" dir="2700000" algn="tl">
                    <a:srgbClr val="000000"/>
                  </a:outerShdw>
                </a:effectLst>
                <a:uLnTx/>
                <a:uFillTx/>
              </a:rPr>
              <a:t>651-470-7367</a:t>
            </a:r>
          </a:p>
          <a:p>
            <a:pPr marL="0" marR="0" lvl="0" indent="0" defTabSz="914400" eaLnBrk="1" fontAlgn="auto" latinLnBrk="0" hangingPunct="1">
              <a:lnSpc>
                <a:spcPct val="90000"/>
              </a:lnSpc>
              <a:spcBef>
                <a:spcPct val="50000"/>
              </a:spcBef>
              <a:spcAft>
                <a:spcPts val="0"/>
              </a:spcAft>
              <a:buClrTx/>
              <a:buSzTx/>
              <a:buFontTx/>
              <a:buNone/>
              <a:tabLst/>
              <a:defRPr/>
            </a:pPr>
            <a:endParaRPr kumimoji="0" lang="en-US" sz="1800" b="1" i="1" u="none" strike="noStrike" kern="0" cap="none" spc="0" normalizeH="0" baseline="0" noProof="0" dirty="0">
              <a:ln>
                <a:noFill/>
              </a:ln>
              <a:solidFill>
                <a:srgbClr val="FFFF66"/>
              </a:solidFill>
              <a:effectLst>
                <a:outerShdw blurRad="38100" dist="38100" dir="2700000" algn="tl">
                  <a:srgbClr val="000000"/>
                </a:outerShdw>
              </a:effectLst>
              <a:uLnTx/>
              <a:uFillTx/>
              <a:cs typeface="Times New Roman" pitchFamily="18" charset="0"/>
            </a:endParaRPr>
          </a:p>
        </p:txBody>
      </p:sp>
      <p:sp>
        <p:nvSpPr>
          <p:cNvPr id="2" name="Rectangle 1">
            <a:extLst>
              <a:ext uri="{FF2B5EF4-FFF2-40B4-BE49-F238E27FC236}">
                <a16:creationId xmlns:a16="http://schemas.microsoft.com/office/drawing/2014/main" id="{5B4DDFBA-F855-4742-8B06-F8C14654D5F9}"/>
              </a:ext>
            </a:extLst>
          </p:cNvPr>
          <p:cNvSpPr/>
          <p:nvPr/>
        </p:nvSpPr>
        <p:spPr>
          <a:xfrm>
            <a:off x="838200" y="1091791"/>
            <a:ext cx="7467600" cy="523220"/>
          </a:xfrm>
          <a:prstGeom prst="rect">
            <a:avLst/>
          </a:prstGeom>
        </p:spPr>
        <p:txBody>
          <a:bodyPr wrap="square">
            <a:spAutoFit/>
          </a:bodyPr>
          <a:lstStyle/>
          <a:p>
            <a:pPr lvl="0" algn="r" defTabSz="914400">
              <a:defRPr/>
            </a:pPr>
            <a:r>
              <a:rPr lang="en-US" sz="2800" b="1" i="1" kern="0" dirty="0">
                <a:solidFill>
                  <a:srgbClr val="C00000"/>
                </a:solidFill>
                <a:effectLst>
                  <a:outerShdw blurRad="38100" dist="38100" dir="2700000" algn="tl">
                    <a:srgbClr val="000000"/>
                  </a:outerShdw>
                </a:effectLst>
                <a:hlinkClick r:id="rId3">
                  <a:extLst>
                    <a:ext uri="{A12FA001-AC4F-418D-AE19-62706E023703}">
                      <ahyp:hlinkClr xmlns:ahyp="http://schemas.microsoft.com/office/drawing/2018/hyperlinkcolor" val="tx"/>
                    </a:ext>
                  </a:extLst>
                </a:hlinkClick>
              </a:rPr>
              <a:t>www.nationalhealthfreedom.org</a:t>
            </a:r>
            <a:r>
              <a:rPr lang="en-US" sz="2800" b="1" i="1" kern="0" dirty="0">
                <a:solidFill>
                  <a:srgbClr val="C00000"/>
                </a:solidFill>
                <a:effectLst>
                  <a:outerShdw blurRad="38100" dist="38100" dir="2700000" algn="tl">
                    <a:srgbClr val="000000"/>
                  </a:outerShdw>
                </a:effectLst>
              </a:rPr>
              <a:t>  </a:t>
            </a:r>
          </a:p>
        </p:txBody>
      </p:sp>
    </p:spTree>
    <p:extLst>
      <p:ext uri="{BB962C8B-B14F-4D97-AF65-F5344CB8AC3E}">
        <p14:creationId xmlns:p14="http://schemas.microsoft.com/office/powerpoint/2010/main" val="7607864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381000" y="495300"/>
            <a:ext cx="8229600" cy="1676400"/>
          </a:xfrm>
        </p:spPr>
        <p:txBody>
          <a:bodyPr>
            <a:normAutofit/>
          </a:bodyPr>
          <a:lstStyle/>
          <a:p>
            <a:pPr algn="ctr" eaLnBrk="1" hangingPunct="1">
              <a:defRPr/>
            </a:pPr>
            <a:r>
              <a:rPr lang="en-US" sz="4400" b="1" dirty="0">
                <a:solidFill>
                  <a:srgbClr val="C00000"/>
                </a:solidFill>
                <a:effectLst>
                  <a:outerShdw blurRad="38100" dist="38100" dir="2700000" algn="tl">
                    <a:srgbClr val="C0C0C0"/>
                  </a:outerShdw>
                </a:effectLst>
              </a:rPr>
              <a:t>U.S.</a:t>
            </a:r>
            <a:br>
              <a:rPr lang="en-US" sz="4400" b="1" dirty="0">
                <a:solidFill>
                  <a:srgbClr val="C00000"/>
                </a:solidFill>
                <a:effectLst>
                  <a:outerShdw blurRad="38100" dist="38100" dir="2700000" algn="tl">
                    <a:srgbClr val="C0C0C0"/>
                  </a:outerShdw>
                </a:effectLst>
              </a:rPr>
            </a:br>
            <a:r>
              <a:rPr lang="en-US" sz="4400" b="1" dirty="0">
                <a:solidFill>
                  <a:srgbClr val="C00000"/>
                </a:solidFill>
                <a:effectLst>
                  <a:outerShdw blurRad="38100" dist="38100" dir="2700000" algn="tl">
                    <a:srgbClr val="C0C0C0"/>
                  </a:outerShdw>
                </a:effectLst>
              </a:rPr>
              <a:t>Health Freedom Congress</a:t>
            </a:r>
          </a:p>
        </p:txBody>
      </p:sp>
      <p:sp>
        <p:nvSpPr>
          <p:cNvPr id="628739" name="Rectangle 3"/>
          <p:cNvSpPr>
            <a:spLocks noGrp="1" noChangeArrowheads="1"/>
          </p:cNvSpPr>
          <p:nvPr>
            <p:ph idx="1"/>
          </p:nvPr>
        </p:nvSpPr>
        <p:spPr>
          <a:xfrm>
            <a:off x="685800" y="5334000"/>
            <a:ext cx="7772400" cy="1219200"/>
          </a:xfrm>
        </p:spPr>
        <p:txBody>
          <a:bodyPr>
            <a:normAutofit/>
          </a:bodyPr>
          <a:lstStyle/>
          <a:p>
            <a:pPr algn="ctr" eaLnBrk="1" hangingPunct="1">
              <a:lnSpc>
                <a:spcPct val="90000"/>
              </a:lnSpc>
              <a:buFontTx/>
              <a:buNone/>
              <a:defRPr/>
            </a:pPr>
            <a:r>
              <a:rPr lang="en-US" sz="4400" b="1" dirty="0">
                <a:solidFill>
                  <a:srgbClr val="C00000"/>
                </a:solidFill>
                <a:effectLst>
                  <a:outerShdw blurRad="38100" dist="38100" dir="2700000" algn="tl">
                    <a:srgbClr val="C0C0C0"/>
                  </a:outerShdw>
                </a:effectLst>
                <a:latin typeface="+mj-lt"/>
              </a:rPr>
              <a:t>Voting Members</a:t>
            </a:r>
            <a:endParaRPr lang="en-US" sz="4400" b="1" dirty="0">
              <a:solidFill>
                <a:srgbClr val="FFFF00"/>
              </a:solidFill>
              <a:effectLst>
                <a:outerShdw blurRad="38100" dist="38100" dir="2700000" algn="tl">
                  <a:srgbClr val="000000">
                    <a:alpha val="43137"/>
                  </a:srgbClr>
                </a:outerShdw>
              </a:effectLst>
              <a:latin typeface="+mj-lt"/>
            </a:endParaRPr>
          </a:p>
        </p:txBody>
      </p:sp>
      <p:pic>
        <p:nvPicPr>
          <p:cNvPr id="6" name="Picture 5" descr="A group of people sitting at tables&#10;&#10;Description automatically generated with low confidence">
            <a:extLst>
              <a:ext uri="{FF2B5EF4-FFF2-40B4-BE49-F238E27FC236}">
                <a16:creationId xmlns:a16="http://schemas.microsoft.com/office/drawing/2014/main" id="{BF7C0676-F13C-E214-2917-28524D2BB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44682"/>
            <a:ext cx="8229600" cy="3089318"/>
          </a:xfrm>
          <a:prstGeom prst="rect">
            <a:avLst/>
          </a:prstGeom>
        </p:spPr>
      </p:pic>
    </p:spTree>
    <p:extLst>
      <p:ext uri="{BB962C8B-B14F-4D97-AF65-F5344CB8AC3E}">
        <p14:creationId xmlns:p14="http://schemas.microsoft.com/office/powerpoint/2010/main" val="25484032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A5224B-D39B-3C55-D7EC-121EAE66CBE8}"/>
              </a:ext>
            </a:extLst>
          </p:cNvPr>
          <p:cNvSpPr>
            <a:spLocks noGrp="1"/>
          </p:cNvSpPr>
          <p:nvPr>
            <p:ph type="title"/>
          </p:nvPr>
        </p:nvSpPr>
        <p:spPr>
          <a:xfrm>
            <a:off x="419100" y="1036242"/>
            <a:ext cx="8305800" cy="1989445"/>
          </a:xfrm>
        </p:spPr>
        <p:txBody>
          <a:bodyPr>
            <a:normAutofit fontScale="90000"/>
          </a:bodyPr>
          <a:lstStyle/>
          <a:p>
            <a:pPr algn="ctr"/>
            <a:r>
              <a:rPr lang="en-US" b="1" dirty="0">
                <a:solidFill>
                  <a:srgbClr val="000066"/>
                </a:solidFill>
              </a:rPr>
              <a:t>September 2022 </a:t>
            </a:r>
            <a:br>
              <a:rPr lang="en-US" b="1" dirty="0">
                <a:solidFill>
                  <a:srgbClr val="000066"/>
                </a:solidFill>
              </a:rPr>
            </a:br>
            <a:r>
              <a:rPr lang="en-US" b="1" dirty="0">
                <a:solidFill>
                  <a:srgbClr val="000066"/>
                </a:solidFill>
              </a:rPr>
              <a:t>US Health Freedom Congress</a:t>
            </a:r>
            <a:br>
              <a:rPr lang="en-US" b="1" dirty="0">
                <a:solidFill>
                  <a:srgbClr val="000066"/>
                </a:solidFill>
              </a:rPr>
            </a:br>
            <a:endParaRPr lang="en-US" b="1" dirty="0">
              <a:solidFill>
                <a:srgbClr val="000066"/>
              </a:solidFill>
            </a:endParaRPr>
          </a:p>
        </p:txBody>
      </p:sp>
      <p:sp>
        <p:nvSpPr>
          <p:cNvPr id="628739" name="Rectangle 3"/>
          <p:cNvSpPr>
            <a:spLocks noGrp="1" noChangeArrowheads="1"/>
          </p:cNvSpPr>
          <p:nvPr>
            <p:ph idx="4294967295"/>
          </p:nvPr>
        </p:nvSpPr>
        <p:spPr>
          <a:xfrm>
            <a:off x="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pic>
        <p:nvPicPr>
          <p:cNvPr id="4" name="Picture 3" descr="A group of people posing for a photo&#10;&#10;Description automatically generated">
            <a:extLst>
              <a:ext uri="{FF2B5EF4-FFF2-40B4-BE49-F238E27FC236}">
                <a16:creationId xmlns:a16="http://schemas.microsoft.com/office/drawing/2014/main" id="{E6FF1BDB-0BAB-DD9E-FE62-3B6312FDD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2796071"/>
            <a:ext cx="8610600" cy="3025687"/>
          </a:xfrm>
          <a:prstGeom prst="rect">
            <a:avLst/>
          </a:prstGeom>
        </p:spPr>
      </p:pic>
    </p:spTree>
    <p:extLst>
      <p:ext uri="{BB962C8B-B14F-4D97-AF65-F5344CB8AC3E}">
        <p14:creationId xmlns:p14="http://schemas.microsoft.com/office/powerpoint/2010/main" val="9957529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4191000"/>
          </a:xfrm>
        </p:spPr>
        <p:txBody>
          <a:bodyPr>
            <a:normAutofit/>
          </a:bodyPr>
          <a:lstStyle/>
          <a:p>
            <a:r>
              <a:rPr lang="en-US" sz="8000" dirty="0"/>
              <a:t>Principles of Health Freedom</a:t>
            </a:r>
          </a:p>
        </p:txBody>
      </p:sp>
    </p:spTree>
    <p:extLst>
      <p:ext uri="{BB962C8B-B14F-4D97-AF65-F5344CB8AC3E}">
        <p14:creationId xmlns:p14="http://schemas.microsoft.com/office/powerpoint/2010/main" val="37016254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a:xfrm>
            <a:off x="685800" y="1111348"/>
            <a:ext cx="7772400" cy="4114800"/>
          </a:xfrm>
        </p:spPr>
        <p:txBody>
          <a:bodyPr>
            <a:normAutofit/>
          </a:bodyPr>
          <a:lstStyle/>
          <a:p>
            <a:pPr eaLnBrk="1" hangingPunct="1">
              <a:defRPr/>
            </a:pPr>
            <a:r>
              <a:rPr lang="en-US" sz="4000" b="1" dirty="0">
                <a:solidFill>
                  <a:srgbClr val="C00000"/>
                </a:solidFill>
                <a:effectLst>
                  <a:outerShdw blurRad="38100" dist="38100" dir="2700000" algn="tl">
                    <a:srgbClr val="C0C0C0"/>
                  </a:outerShdw>
                </a:effectLst>
              </a:rPr>
              <a:t>Principle  #1.</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fundamental right of self-determination of individuals, to be let alone to survive on their own terms and in their own manner.</a:t>
            </a:r>
          </a:p>
        </p:txBody>
      </p:sp>
      <p:sp>
        <p:nvSpPr>
          <p:cNvPr id="1190915"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9189182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a:xfrm>
            <a:off x="685800" y="1593288"/>
            <a:ext cx="7772400" cy="29718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Principle  #2.</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freedom to perceive and to act as one wishes to secure health and survival.</a:t>
            </a:r>
            <a:endParaRPr lang="en-US" sz="4000" dirty="0">
              <a:solidFill>
                <a:srgbClr val="C00000"/>
              </a:solidFill>
            </a:endParaRPr>
          </a:p>
        </p:txBody>
      </p:sp>
      <p:sp>
        <p:nvSpPr>
          <p:cNvPr id="156675" name="Rectangle 3"/>
          <p:cNvSpPr>
            <a:spLocks noGrp="1" noChangeArrowheads="1"/>
          </p:cNvSpPr>
          <p:nvPr>
            <p:ph idx="1"/>
          </p:nvPr>
        </p:nvSpPr>
        <p:spPr/>
        <p:txBody>
          <a:bodyPr/>
          <a:lstStyle/>
          <a:p>
            <a:pPr eaLnBrk="1" hangingPunct="1">
              <a:buFontTx/>
              <a:buNone/>
            </a:pPr>
            <a:r>
              <a:rPr lang="en-US" altLang="en-US" dirty="0"/>
              <a:t> </a:t>
            </a:r>
          </a:p>
        </p:txBody>
      </p:sp>
    </p:spTree>
    <p:extLst>
      <p:ext uri="{BB962C8B-B14F-4D97-AF65-F5344CB8AC3E}">
        <p14:creationId xmlns:p14="http://schemas.microsoft.com/office/powerpoint/2010/main" val="696831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990600" y="463620"/>
            <a:ext cx="7010400" cy="1700748"/>
          </a:xfrm>
        </p:spPr>
        <p:txBody>
          <a:bodyPr>
            <a:normAutofit fontScale="90000"/>
          </a:bodyPr>
          <a:lstStyle/>
          <a:p>
            <a:pPr algn="ctr" eaLnBrk="1" hangingPunct="1">
              <a:defRPr/>
            </a:pPr>
            <a:r>
              <a:rPr lang="en-US" sz="4800" b="1" dirty="0">
                <a:solidFill>
                  <a:srgbClr val="CC0000"/>
                </a:solidFill>
              </a:rPr>
              <a:t>State of Maine</a:t>
            </a:r>
            <a:br>
              <a:rPr lang="en-US" sz="4800" b="1" dirty="0">
                <a:solidFill>
                  <a:srgbClr val="CC0000"/>
                </a:solidFill>
              </a:rPr>
            </a:br>
            <a:r>
              <a:rPr lang="en-US" sz="4800" b="1" dirty="0">
                <a:solidFill>
                  <a:srgbClr val="CC0000"/>
                </a:solidFill>
              </a:rPr>
              <a:t>Practice of Medicine Defined</a:t>
            </a:r>
            <a:endParaRPr lang="en-US" sz="4800" b="1" dirty="0">
              <a:solidFill>
                <a:srgbClr val="C00000"/>
              </a:solidFill>
              <a:cs typeface="Times New Roman" pitchFamily="18" charset="0"/>
            </a:endParaRPr>
          </a:p>
        </p:txBody>
      </p:sp>
      <p:sp>
        <p:nvSpPr>
          <p:cNvPr id="93187" name="Rectangle 3"/>
          <p:cNvSpPr>
            <a:spLocks noGrp="1" noChangeArrowheads="1"/>
          </p:cNvSpPr>
          <p:nvPr>
            <p:ph idx="1"/>
          </p:nvPr>
        </p:nvSpPr>
        <p:spPr>
          <a:xfrm>
            <a:off x="685800" y="2553286"/>
            <a:ext cx="7772400" cy="3581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990600" y="2362200"/>
            <a:ext cx="7467600" cy="4232954"/>
          </a:xfrm>
          <a:prstGeom prst="rect">
            <a:avLst/>
          </a:prstGeom>
          <a:noFill/>
          <a:ln w="9525">
            <a:noFill/>
            <a:miter lim="800000"/>
            <a:headEnd/>
            <a:tailEnd/>
          </a:ln>
          <a:effectLst/>
        </p:spPr>
        <p:txBody>
          <a:bodyPr wrap="square">
            <a:spAutoFit/>
          </a:bodyPr>
          <a:lstStyle/>
          <a:p>
            <a:pPr marL="0" marR="0">
              <a:lnSpc>
                <a:spcPct val="107000"/>
              </a:lnSpc>
              <a:spcBef>
                <a:spcPts val="0"/>
              </a:spcBef>
              <a:spcAft>
                <a:spcPts val="800"/>
              </a:spcAft>
            </a:pPr>
            <a:r>
              <a:rPr lang="en-US" sz="2400" b="1" i="1" kern="1200" dirty="0">
                <a:solidFill>
                  <a:srgbClr val="002060"/>
                </a:solidFill>
                <a:effectLst/>
                <a:latin typeface="Constantia" panose="02030602050306030303" pitchFamily="18" charset="0"/>
                <a:ea typeface="+mn-ea"/>
                <a:cs typeface="Times New Roman" panose="02020603050405020304" pitchFamily="18" charset="0"/>
              </a:rPr>
              <a:t>“…diagnosing, </a:t>
            </a:r>
            <a:r>
              <a:rPr lang="en-US" sz="2400" b="1" i="1" kern="1200" dirty="0">
                <a:solidFill>
                  <a:srgbClr val="CC0000"/>
                </a:solidFill>
                <a:effectLst/>
                <a:latin typeface="Constantia" panose="02030602050306030303" pitchFamily="18" charset="0"/>
                <a:ea typeface="+mn-ea"/>
                <a:cs typeface="Times New Roman" panose="02020603050405020304" pitchFamily="18" charset="0"/>
              </a:rPr>
              <a:t>relieving in any degree </a:t>
            </a:r>
            <a:r>
              <a:rPr lang="en-US" sz="2400" b="1" i="1" kern="1200" dirty="0">
                <a:solidFill>
                  <a:srgbClr val="002060"/>
                </a:solidFill>
                <a:effectLst/>
                <a:latin typeface="Constantia" panose="02030602050306030303" pitchFamily="18" charset="0"/>
                <a:ea typeface="+mn-ea"/>
                <a:cs typeface="Times New Roman" panose="02020603050405020304" pitchFamily="18" charset="0"/>
              </a:rPr>
              <a:t>or curing, or professing or attempting to diagnose, relieve or cure a human disease, ailment, defect or complaint, whether physical or mental, or of physical and mental origin, by attendance or by advice, or by prescribing or furnishing a drug, medicine, appliance, manipulation, method or a therapeutic agent whatsoever or in any other manner unless otherwise provided by statutes of this State				</a:t>
            </a:r>
            <a:r>
              <a:rPr lang="en-US" sz="1200" b="1" dirty="0">
                <a:solidFill>
                  <a:srgbClr val="002060"/>
                </a:solidFill>
                <a:cs typeface="Times New Roman" pitchFamily="18" charset="0"/>
              </a:rPr>
              <a:t>ME  Title 32, Chapter 48		</a:t>
            </a:r>
          </a:p>
        </p:txBody>
      </p:sp>
    </p:spTree>
    <p:extLst>
      <p:ext uri="{BB962C8B-B14F-4D97-AF65-F5344CB8AC3E}">
        <p14:creationId xmlns:p14="http://schemas.microsoft.com/office/powerpoint/2010/main" val="12958838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685800" y="1371600"/>
            <a:ext cx="7772400" cy="3200400"/>
          </a:xfrm>
        </p:spPr>
        <p:txBody>
          <a:bodyPr>
            <a:normAutofit/>
          </a:bodyPr>
          <a:lstStyle/>
          <a:p>
            <a:pPr eaLnBrk="1" hangingPunct="1">
              <a:defRPr/>
            </a:pPr>
            <a:r>
              <a:rPr lang="en-US" sz="4000" b="1" dirty="0">
                <a:solidFill>
                  <a:srgbClr val="C00000"/>
                </a:solidFill>
                <a:effectLst>
                  <a:outerShdw blurRad="38100" dist="38100" dir="2700000" algn="tl">
                    <a:srgbClr val="C0C0C0"/>
                  </a:outerShdw>
                </a:effectLst>
              </a:rPr>
              <a:t>Principle #3</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freedom to access who and what one needs or prefers for ones health and survival.</a:t>
            </a:r>
          </a:p>
        </p:txBody>
      </p:sp>
      <p:sp>
        <p:nvSpPr>
          <p:cNvPr id="1195011"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11871266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Rectangle 2"/>
          <p:cNvSpPr>
            <a:spLocks noGrp="1" noChangeArrowheads="1"/>
          </p:cNvSpPr>
          <p:nvPr>
            <p:ph type="title"/>
          </p:nvPr>
        </p:nvSpPr>
        <p:spPr>
          <a:xfrm>
            <a:off x="703385" y="1295400"/>
            <a:ext cx="7772400" cy="2133600"/>
          </a:xfrm>
        </p:spPr>
        <p:txBody>
          <a:bodyPr>
            <a:normAutofit/>
          </a:bodyPr>
          <a:lstStyle/>
          <a:p>
            <a:pPr eaLnBrk="1" hangingPunct="1">
              <a:defRPr/>
            </a:pPr>
            <a:r>
              <a:rPr lang="en-US" sz="4000" b="1" dirty="0">
                <a:solidFill>
                  <a:srgbClr val="C00000"/>
                </a:solidFill>
                <a:effectLst>
                  <a:outerShdw blurRad="38100" dist="38100" dir="2700000" algn="tl">
                    <a:srgbClr val="C0C0C0"/>
                  </a:outerShdw>
                </a:effectLst>
              </a:rPr>
              <a:t>Principle #4</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responsibility to do no harm.</a:t>
            </a:r>
          </a:p>
        </p:txBody>
      </p:sp>
      <p:sp>
        <p:nvSpPr>
          <p:cNvPr id="1197059"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4540516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a:xfrm>
            <a:off x="804203" y="1752600"/>
            <a:ext cx="7620000" cy="28194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Principle #5</a:t>
            </a:r>
            <a:br>
              <a:rPr lang="en-US" sz="4000" b="1" dirty="0">
                <a:solidFill>
                  <a:srgbClr val="C00000"/>
                </a:solidFill>
                <a:effectLst>
                  <a:outerShdw blurRad="38100" dist="38100" dir="2700000" algn="tl">
                    <a:srgbClr val="C0C0C0"/>
                  </a:outerShdw>
                </a:effectLst>
              </a:rPr>
            </a:br>
            <a:br>
              <a:rPr lang="en-US" sz="4000" b="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responsibility to respectfully tolerate diverse options in health, healing, and survival choices.</a:t>
            </a:r>
          </a:p>
        </p:txBody>
      </p:sp>
      <p:sp>
        <p:nvSpPr>
          <p:cNvPr id="1199107"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11455143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4" name="Rectangle 2"/>
          <p:cNvSpPr>
            <a:spLocks noGrp="1" noChangeArrowheads="1"/>
          </p:cNvSpPr>
          <p:nvPr>
            <p:ph type="title"/>
          </p:nvPr>
        </p:nvSpPr>
        <p:spPr>
          <a:xfrm>
            <a:off x="838200" y="1752600"/>
            <a:ext cx="7620000" cy="46482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Principle #6</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duty of corporations and institutions to be trustworthy entities upholding health freedom rights and liberties of members of the human family, and abiding by health freedom responsibilities.</a:t>
            </a:r>
          </a:p>
        </p:txBody>
      </p:sp>
      <p:sp>
        <p:nvSpPr>
          <p:cNvPr id="1201155"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16623468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2" name="Rectangle 2"/>
          <p:cNvSpPr>
            <a:spLocks noGrp="1" noChangeArrowheads="1"/>
          </p:cNvSpPr>
          <p:nvPr>
            <p:ph type="title"/>
          </p:nvPr>
        </p:nvSpPr>
        <p:spPr>
          <a:xfrm>
            <a:off x="838201" y="2362200"/>
            <a:ext cx="7620000" cy="28194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Principle #7</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And in light of the special legal nature of corporate entities and their systemic impact on the human family, the duty to:</a:t>
            </a:r>
          </a:p>
        </p:txBody>
      </p:sp>
      <p:sp>
        <p:nvSpPr>
          <p:cNvPr id="1203203"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39662640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0" name="Rectangle 2"/>
          <p:cNvSpPr>
            <a:spLocks noGrp="1" noChangeArrowheads="1"/>
          </p:cNvSpPr>
          <p:nvPr>
            <p:ph type="title"/>
          </p:nvPr>
        </p:nvSpPr>
        <p:spPr>
          <a:xfrm>
            <a:off x="838200" y="2468880"/>
            <a:ext cx="7620000" cy="393192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#7-1</a:t>
            </a:r>
            <a:br>
              <a:rPr lang="en-US" sz="4000" b="1" dirty="0">
                <a:solidFill>
                  <a:srgbClr val="C00000"/>
                </a:solidFill>
                <a:effectLst>
                  <a:outerShdw blurRad="38100" dist="38100" dir="2700000" algn="tl">
                    <a:srgbClr val="C0C0C0"/>
                  </a:outerShdw>
                </a:effectLst>
              </a:rPr>
            </a:br>
            <a:br>
              <a:rPr lang="en-US" sz="4000" b="1" dirty="0">
                <a:solidFill>
                  <a:srgbClr val="C00000"/>
                </a:solidFill>
                <a:effectLst>
                  <a:outerShdw blurRad="38100" dist="38100" dir="2700000" algn="tl">
                    <a:srgbClr val="C0C0C0"/>
                  </a:outerShdw>
                </a:effectLst>
              </a:rPr>
            </a:br>
            <a:r>
              <a:rPr lang="en-US" sz="4000" b="1" dirty="0">
                <a:solidFill>
                  <a:srgbClr val="C00000"/>
                </a:solidFill>
                <a:effectLst>
                  <a:outerShdw blurRad="38100" dist="38100" dir="2700000" algn="tl">
                    <a:srgbClr val="C0C0C0"/>
                  </a:outerShdw>
                </a:effectLst>
              </a:rPr>
              <a:t>-</a:t>
            </a:r>
            <a:r>
              <a:rPr lang="en-US" sz="4000" b="1" i="1" dirty="0">
                <a:solidFill>
                  <a:srgbClr val="C00000"/>
                </a:solidFill>
                <a:effectLst>
                  <a:outerShdw blurRad="38100" dist="38100" dir="2700000" algn="tl">
                    <a:srgbClr val="C0C0C0"/>
                  </a:outerShdw>
                </a:effectLst>
              </a:rPr>
              <a:t>honor and preserve the sovereign nature of individuals, the sovereignty of the United States; and avoid any negative impact on the sovereignty of other nation states;</a:t>
            </a:r>
          </a:p>
        </p:txBody>
      </p:sp>
      <p:sp>
        <p:nvSpPr>
          <p:cNvPr id="1205251"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8613288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Grp="1" noChangeArrowheads="1"/>
          </p:cNvSpPr>
          <p:nvPr>
            <p:ph type="title"/>
          </p:nvPr>
        </p:nvSpPr>
        <p:spPr>
          <a:xfrm>
            <a:off x="762000" y="2971800"/>
            <a:ext cx="7680960" cy="28194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#7-2</a:t>
            </a:r>
            <a:br>
              <a:rPr lang="en-US" sz="4000" b="1" dirty="0">
                <a:solidFill>
                  <a:srgbClr val="C00000"/>
                </a:solidFill>
                <a:effectLst>
                  <a:outerShdw blurRad="38100" dist="38100" dir="2700000" algn="tl">
                    <a:srgbClr val="C0C0C0"/>
                  </a:outerShdw>
                </a:effectLst>
              </a:rPr>
            </a:br>
            <a:br>
              <a:rPr lang="en-US" sz="4000" b="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-honor and preserve American financial and cultural diversity and multicultural systems, and avoid negative financial or cultural impacts on other nation states;</a:t>
            </a:r>
            <a:endParaRPr lang="en-US" b="1" i="1" dirty="0">
              <a:solidFill>
                <a:srgbClr val="FF0000"/>
              </a:solidFill>
              <a:effectLst>
                <a:outerShdw blurRad="38100" dist="38100" dir="2700000" algn="tl">
                  <a:srgbClr val="C0C0C0"/>
                </a:outerShdw>
              </a:effectLst>
            </a:endParaRPr>
          </a:p>
        </p:txBody>
      </p:sp>
      <p:sp>
        <p:nvSpPr>
          <p:cNvPr id="1207299"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25274490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Grp="1" noChangeArrowheads="1"/>
          </p:cNvSpPr>
          <p:nvPr>
            <p:ph type="title"/>
          </p:nvPr>
        </p:nvSpPr>
        <p:spPr>
          <a:xfrm>
            <a:off x="762000" y="3581400"/>
            <a:ext cx="7620000" cy="28194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#7-3</a:t>
            </a:r>
            <a:br>
              <a:rPr lang="en-US" sz="4000" b="1" dirty="0">
                <a:solidFill>
                  <a:srgbClr val="C00000"/>
                </a:solidFill>
                <a:effectLst>
                  <a:outerShdw blurRad="38100" dist="38100" dir="2700000" algn="tl">
                    <a:srgbClr val="C0C0C0"/>
                  </a:outerShdw>
                </a:effectLst>
              </a:rPr>
            </a:br>
            <a:br>
              <a:rPr lang="en-US" sz="4000" b="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-avoid creating or being monopolies, and avoid the use of large monopolistic ownership of resources to dominate cultures, public policies, regulations and laws;</a:t>
            </a:r>
          </a:p>
        </p:txBody>
      </p:sp>
      <p:sp>
        <p:nvSpPr>
          <p:cNvPr id="1209347"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27606830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Rectangle 2"/>
          <p:cNvSpPr>
            <a:spLocks noGrp="1" noChangeArrowheads="1"/>
          </p:cNvSpPr>
          <p:nvPr>
            <p:ph type="title"/>
          </p:nvPr>
        </p:nvSpPr>
        <p:spPr>
          <a:xfrm>
            <a:off x="685800" y="3581400"/>
            <a:ext cx="7658100" cy="28194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 #7-4</a:t>
            </a:r>
            <a:br>
              <a:rPr lang="en-US" sz="4000" b="1" dirty="0">
                <a:solidFill>
                  <a:srgbClr val="C00000"/>
                </a:solidFill>
                <a:effectLst>
                  <a:outerShdw blurRad="38100" dist="38100" dir="2700000" algn="tl">
                    <a:srgbClr val="C0C0C0"/>
                  </a:outerShdw>
                </a:effectLst>
              </a:rPr>
            </a:br>
            <a:br>
              <a:rPr lang="en-US" sz="4000" b="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-avoid dominant control of natural resources, avoid the suppression of access to natural resources, and avoid potentially harmful modification or destruction of natural resources; and</a:t>
            </a:r>
          </a:p>
        </p:txBody>
      </p:sp>
      <p:sp>
        <p:nvSpPr>
          <p:cNvPr id="1211395"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33986319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2"/>
          <p:cNvSpPr>
            <a:spLocks noGrp="1" noChangeArrowheads="1"/>
          </p:cNvSpPr>
          <p:nvPr>
            <p:ph type="title"/>
          </p:nvPr>
        </p:nvSpPr>
        <p:spPr>
          <a:xfrm>
            <a:off x="685800" y="2971800"/>
            <a:ext cx="7772400" cy="3352800"/>
          </a:xfrm>
        </p:spPr>
        <p:txBody>
          <a:bodyPr>
            <a:noAutofit/>
          </a:bodyPr>
          <a:lstStyle/>
          <a:p>
            <a:pPr eaLnBrk="1" hangingPunct="1">
              <a:defRPr/>
            </a:pPr>
            <a:r>
              <a:rPr lang="en-US" sz="3200" b="1" dirty="0">
                <a:solidFill>
                  <a:srgbClr val="C00000"/>
                </a:solidFill>
                <a:effectLst>
                  <a:outerShdw blurRad="38100" dist="38100" dir="2700000" algn="tl">
                    <a:srgbClr val="C0C0C0"/>
                  </a:outerShdw>
                </a:effectLst>
              </a:rPr>
              <a:t>#7-5</a:t>
            </a:r>
            <a:br>
              <a:rPr lang="en-US" sz="3200" b="1" dirty="0">
                <a:solidFill>
                  <a:srgbClr val="C00000"/>
                </a:solidFill>
                <a:effectLst>
                  <a:outerShdw blurRad="38100" dist="38100" dir="2700000" algn="tl">
                    <a:srgbClr val="C0C0C0"/>
                  </a:outerShdw>
                </a:effectLst>
              </a:rPr>
            </a:br>
            <a:br>
              <a:rPr lang="en-US" sz="3200" b="1" dirty="0">
                <a:solidFill>
                  <a:srgbClr val="C00000"/>
                </a:solidFill>
                <a:effectLst>
                  <a:outerShdw blurRad="38100" dist="38100" dir="2700000" algn="tl">
                    <a:srgbClr val="C0C0C0"/>
                  </a:outerShdw>
                </a:effectLst>
              </a:rPr>
            </a:br>
            <a:r>
              <a:rPr lang="en-US" sz="3200" b="1" i="1" dirty="0">
                <a:solidFill>
                  <a:srgbClr val="C00000"/>
                </a:solidFill>
                <a:effectLst>
                  <a:outerShdw blurRad="38100" dist="38100" dir="2700000" algn="tl">
                    <a:srgbClr val="C0C0C0"/>
                  </a:outerShdw>
                </a:effectLst>
              </a:rPr>
              <a:t>-avoid promotion of products, protocols, policies, regulations, or laws,  that would encourage unlimited dependence on corporations and institutions, or that would discourage, prohibit, or otherwise negatively impact the ability or  will of humans and local human communities to survive and prosper without the corporation of institution. </a:t>
            </a:r>
            <a:endParaRPr lang="en-US" sz="3200" b="1" dirty="0">
              <a:solidFill>
                <a:srgbClr val="C00000"/>
              </a:solidFill>
              <a:effectLst>
                <a:outerShdw blurRad="38100" dist="38100" dir="2700000" algn="tl">
                  <a:srgbClr val="C0C0C0"/>
                </a:outerShdw>
              </a:effectLst>
            </a:endParaRPr>
          </a:p>
        </p:txBody>
      </p:sp>
      <p:sp>
        <p:nvSpPr>
          <p:cNvPr id="1213443"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2646574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419100" y="533400"/>
            <a:ext cx="8305800" cy="1447800"/>
          </a:xfrm>
        </p:spPr>
        <p:txBody>
          <a:bodyPr>
            <a:normAutofit fontScale="90000"/>
          </a:bodyPr>
          <a:lstStyle/>
          <a:p>
            <a:pPr algn="ctr" eaLnBrk="1" hangingPunct="1">
              <a:defRPr/>
            </a:pPr>
            <a:r>
              <a:rPr lang="en-US" sz="4800" b="1" dirty="0">
                <a:solidFill>
                  <a:srgbClr val="C00000"/>
                </a:solidFill>
                <a:cs typeface="Times New Roman" pitchFamily="18" charset="0"/>
              </a:rPr>
              <a:t>State of Wisconsin</a:t>
            </a:r>
            <a:br>
              <a:rPr lang="en-US" sz="4800" b="1" dirty="0">
                <a:solidFill>
                  <a:srgbClr val="C00000"/>
                </a:solidFill>
                <a:cs typeface="Times New Roman" pitchFamily="18" charset="0"/>
              </a:rPr>
            </a:br>
            <a:r>
              <a:rPr lang="en-US" sz="4800" b="1" dirty="0">
                <a:solidFill>
                  <a:srgbClr val="C00000"/>
                </a:solidFill>
                <a:cs typeface="Times New Roman" pitchFamily="18" charset="0"/>
              </a:rPr>
              <a:t>Practice of Medicine Defined</a:t>
            </a:r>
          </a:p>
        </p:txBody>
      </p:sp>
      <p:sp>
        <p:nvSpPr>
          <p:cNvPr id="861188" name="Rectangle 4"/>
          <p:cNvSpPr>
            <a:spLocks noChangeArrowheads="1"/>
          </p:cNvSpPr>
          <p:nvPr/>
        </p:nvSpPr>
        <p:spPr bwMode="auto">
          <a:xfrm>
            <a:off x="990601" y="2112606"/>
            <a:ext cx="7467600" cy="4708981"/>
          </a:xfrm>
          <a:prstGeom prst="rect">
            <a:avLst/>
          </a:prstGeom>
          <a:noFill/>
          <a:ln w="9525">
            <a:noFill/>
            <a:miter lim="800000"/>
            <a:headEnd/>
            <a:tailEnd/>
          </a:ln>
          <a:effectLst/>
        </p:spPr>
        <p:txBody>
          <a:bodyPr wrap="square">
            <a:spAutoFit/>
          </a:bodyPr>
          <a:lstStyle/>
          <a:p>
            <a:r>
              <a:rPr lang="en-US" sz="2000" b="1" i="1" dirty="0">
                <a:solidFill>
                  <a:srgbClr val="002060"/>
                </a:solidFill>
                <a:cs typeface="Times New Roman" pitchFamily="18" charset="0"/>
              </a:rPr>
              <a:t>“</a:t>
            </a:r>
            <a:r>
              <a:rPr lang="en-US" sz="2000" b="1" i="1" dirty="0">
                <a:solidFill>
                  <a:srgbClr val="002060"/>
                </a:solidFill>
              </a:rPr>
              <a:t>…(a) To examine into the fact, condition or cause of human health or disease, or to treat, operate, prescribe or advise for the same, </a:t>
            </a:r>
            <a:r>
              <a:rPr lang="en-US" sz="2000" b="1" i="1" dirty="0">
                <a:solidFill>
                  <a:srgbClr val="C00000"/>
                </a:solidFill>
              </a:rPr>
              <a:t>by any means or instrumentality. </a:t>
            </a:r>
          </a:p>
          <a:p>
            <a:endParaRPr lang="en-US" sz="2000" b="1" i="1" dirty="0">
              <a:solidFill>
                <a:srgbClr val="002060"/>
              </a:solidFill>
            </a:endParaRPr>
          </a:p>
          <a:p>
            <a:r>
              <a:rPr lang="en-US" sz="2000" b="1" i="1" dirty="0">
                <a:solidFill>
                  <a:srgbClr val="002060"/>
                </a:solidFill>
              </a:rPr>
              <a:t>(b) To apply principles or techniques of medical sciences in the diagnosis or prevention of any of the conditions described in par. </a:t>
            </a:r>
            <a:r>
              <a:rPr lang="en-US" sz="2000" b="1" i="1" dirty="0">
                <a:solidFill>
                  <a:srgbClr val="002060"/>
                </a:solidFill>
                <a:hlinkClick r:id="rId3" tooltip="Statutes 448.01(9)(a)">
                  <a:extLst>
                    <a:ext uri="{A12FA001-AC4F-418D-AE19-62706E023703}">
                      <ahyp:hlinkClr xmlns:ahyp="http://schemas.microsoft.com/office/drawing/2018/hyperlinkcolor" val="tx"/>
                    </a:ext>
                  </a:extLst>
                </a:hlinkClick>
              </a:rPr>
              <a:t>(a)</a:t>
            </a:r>
            <a:r>
              <a:rPr lang="en-US" sz="2000" b="1" i="1" dirty="0">
                <a:solidFill>
                  <a:srgbClr val="002060"/>
                </a:solidFill>
              </a:rPr>
              <a:t> and in sub. </a:t>
            </a:r>
            <a:r>
              <a:rPr lang="en-US" sz="2000" b="1" i="1" dirty="0">
                <a:solidFill>
                  <a:srgbClr val="002060"/>
                </a:solidFill>
                <a:hlinkClick r:id="rId4" tooltip="Statutes 448.01(2)">
                  <a:extLst>
                    <a:ext uri="{A12FA001-AC4F-418D-AE19-62706E023703}">
                      <ahyp:hlinkClr xmlns:ahyp="http://schemas.microsoft.com/office/drawing/2018/hyperlinkcolor" val="tx"/>
                    </a:ext>
                  </a:extLst>
                </a:hlinkClick>
              </a:rPr>
              <a:t>(2)</a:t>
            </a:r>
            <a:r>
              <a:rPr lang="en-US" sz="2000" b="1" i="1" dirty="0">
                <a:solidFill>
                  <a:srgbClr val="002060"/>
                </a:solidFill>
              </a:rPr>
              <a:t>.</a:t>
            </a:r>
          </a:p>
          <a:p>
            <a:endParaRPr lang="en-US" sz="2000" b="1" i="1" dirty="0">
              <a:solidFill>
                <a:srgbClr val="002060"/>
              </a:solidFill>
            </a:endParaRPr>
          </a:p>
          <a:p>
            <a:r>
              <a:rPr lang="en-US" sz="2000" b="1" i="1" dirty="0">
                <a:solidFill>
                  <a:srgbClr val="002060"/>
                </a:solidFill>
              </a:rPr>
              <a:t>(c) To penetrate, pierce or sever the tissues of a human being. </a:t>
            </a:r>
          </a:p>
          <a:p>
            <a:endParaRPr lang="en-US" sz="2000" b="1" i="1" dirty="0">
              <a:solidFill>
                <a:srgbClr val="002060"/>
              </a:solidFill>
            </a:endParaRPr>
          </a:p>
          <a:p>
            <a:r>
              <a:rPr lang="en-US" sz="2000" b="1" i="1" dirty="0">
                <a:solidFill>
                  <a:srgbClr val="002060"/>
                </a:solidFill>
              </a:rPr>
              <a:t>(d) To offer, undertake, attempt or do or hold oneself out in any manner as able to do any of the acts described in this subsection.”</a:t>
            </a:r>
          </a:p>
          <a:p>
            <a:r>
              <a:rPr lang="en-US" sz="2000" b="1" i="1" dirty="0">
                <a:solidFill>
                  <a:srgbClr val="002060"/>
                </a:solidFill>
              </a:rPr>
              <a:t>				</a:t>
            </a:r>
            <a:r>
              <a:rPr lang="en-US" sz="2000" dirty="0">
                <a:solidFill>
                  <a:srgbClr val="002060"/>
                </a:solidFill>
              </a:rPr>
              <a:t>	WI Stat. 448.01 (9) </a:t>
            </a:r>
          </a:p>
          <a:p>
            <a:pPr fontAlgn="base">
              <a:spcBef>
                <a:spcPct val="0"/>
              </a:spcBef>
              <a:spcAft>
                <a:spcPct val="0"/>
              </a:spcAft>
              <a:defRPr/>
            </a:pPr>
            <a:r>
              <a:rPr lang="en-US" sz="2000" b="1" dirty="0">
                <a:solidFill>
                  <a:srgbClr val="002060"/>
                </a:solidFill>
                <a:cs typeface="Times New Roman" pitchFamily="18" charset="0"/>
              </a:rPr>
              <a:t>	</a:t>
            </a:r>
            <a:r>
              <a:rPr lang="en-US" sz="1200" b="1" dirty="0">
                <a:solidFill>
                  <a:srgbClr val="002060"/>
                </a:solidFill>
                <a:cs typeface="Times New Roman" pitchFamily="18" charset="0"/>
              </a:rPr>
              <a:t>			</a:t>
            </a:r>
            <a:r>
              <a:rPr lang="en-US" sz="1200" b="1" dirty="0">
                <a:solidFill>
                  <a:srgbClr val="006600"/>
                </a:solidFill>
                <a:cs typeface="Times New Roman" pitchFamily="18" charset="0"/>
              </a:rPr>
              <a:t>		</a:t>
            </a:r>
          </a:p>
        </p:txBody>
      </p:sp>
    </p:spTree>
    <p:extLst>
      <p:ext uri="{BB962C8B-B14F-4D97-AF65-F5344CB8AC3E}">
        <p14:creationId xmlns:p14="http://schemas.microsoft.com/office/powerpoint/2010/main" val="39553993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a:xfrm>
            <a:off x="876300" y="1219200"/>
            <a:ext cx="7315200" cy="914400"/>
          </a:xfrm>
        </p:spPr>
        <p:txBody>
          <a:bodyPr>
            <a:normAutofit fontScale="90000"/>
          </a:bodyPr>
          <a:lstStyle/>
          <a:p>
            <a:pPr>
              <a:defRPr/>
            </a:pPr>
            <a:br>
              <a:rPr lang="en-US" sz="4000" b="1" dirty="0">
                <a:solidFill>
                  <a:srgbClr val="000099"/>
                </a:solidFill>
                <a:effectLst>
                  <a:outerShdw blurRad="38100" dist="38100" dir="2700000" algn="tl">
                    <a:srgbClr val="C0C0C0"/>
                  </a:outerShdw>
                </a:effectLst>
              </a:rPr>
            </a:br>
            <a:br>
              <a:rPr lang="en-US" sz="4000" b="1" dirty="0">
                <a:solidFill>
                  <a:srgbClr val="000099"/>
                </a:solidFill>
                <a:effectLst>
                  <a:outerShdw blurRad="38100" dist="38100" dir="2700000" algn="tl">
                    <a:srgbClr val="C0C0C0"/>
                  </a:outerShdw>
                </a:effectLst>
              </a:rPr>
            </a:br>
            <a:r>
              <a:rPr lang="en-US" sz="4400" b="1" dirty="0">
                <a:solidFill>
                  <a:srgbClr val="C00000"/>
                </a:solidFill>
                <a:effectLst>
                  <a:outerShdw blurRad="38100" dist="38100" dir="2700000" algn="tl">
                    <a:srgbClr val="C0C0C0"/>
                  </a:outerShdw>
                </a:effectLst>
              </a:rPr>
              <a:t>Principle #8</a:t>
            </a:r>
            <a:endParaRPr lang="en-US" sz="4400" b="1" i="1" dirty="0">
              <a:solidFill>
                <a:srgbClr val="C00000"/>
              </a:solidFill>
              <a:effectLst>
                <a:outerShdw blurRad="38100" dist="38100" dir="2700000" algn="tl">
                  <a:srgbClr val="C0C0C0"/>
                </a:outerShdw>
              </a:effectLst>
            </a:endParaRPr>
          </a:p>
        </p:txBody>
      </p:sp>
      <p:sp>
        <p:nvSpPr>
          <p:cNvPr id="1215491" name="Rectangle 3"/>
          <p:cNvSpPr>
            <a:spLocks noGrp="1" noChangeArrowheads="1"/>
          </p:cNvSpPr>
          <p:nvPr>
            <p:ph idx="1"/>
          </p:nvPr>
        </p:nvSpPr>
        <p:spPr>
          <a:xfrm>
            <a:off x="685800" y="2438400"/>
            <a:ext cx="7696200" cy="3352800"/>
          </a:xfrm>
        </p:spPr>
        <p:txBody>
          <a:bodyPr>
            <a:noAutofit/>
          </a:bodyPr>
          <a:lstStyle/>
          <a:p>
            <a:pPr eaLnBrk="1" hangingPunct="1">
              <a:buFontTx/>
              <a:buNone/>
              <a:defRPr/>
            </a:pPr>
            <a:r>
              <a:rPr lang="en-US" sz="4000" b="1" dirty="0">
                <a:solidFill>
                  <a:srgbClr val="C00000"/>
                </a:solidFill>
                <a:effectLst>
                  <a:outerShdw blurRad="38100" dist="38100" dir="2700000" algn="tl">
                    <a:srgbClr val="C0C0C0"/>
                  </a:outerShdw>
                </a:effectLst>
              </a:rPr>
              <a:t> </a:t>
            </a:r>
            <a:r>
              <a:rPr lang="en-US" sz="4000" b="1" i="1" dirty="0">
                <a:solidFill>
                  <a:srgbClr val="C00000"/>
                </a:solidFill>
                <a:effectLst>
                  <a:outerShdw blurRad="38100" dist="38100" dir="2700000" algn="tl">
                    <a:srgbClr val="C0C0C0"/>
                  </a:outerShdw>
                </a:effectLst>
                <a:latin typeface="+mj-lt"/>
              </a:rPr>
              <a:t>The duty of the government to protect health freedom and to make no law or public policy abridging health freedom or its fundamental principles.</a:t>
            </a:r>
          </a:p>
        </p:txBody>
      </p:sp>
    </p:spTree>
    <p:extLst>
      <p:ext uri="{BB962C8B-B14F-4D97-AF65-F5344CB8AC3E}">
        <p14:creationId xmlns:p14="http://schemas.microsoft.com/office/powerpoint/2010/main" val="8451595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304800"/>
            <a:ext cx="7848600" cy="1752600"/>
          </a:xfrm>
          <a:noFill/>
        </p:spPr>
        <p:txBody>
          <a:bodyPr/>
          <a:lstStyle/>
          <a:p>
            <a:pPr eaLnBrk="1" hangingPunct="1">
              <a:defRPr/>
            </a:pPr>
            <a:r>
              <a:rPr lang="en-US" sz="5400" b="1" dirty="0">
                <a:solidFill>
                  <a:srgbClr val="C00000"/>
                </a:solidFill>
                <a:effectLst>
                  <a:outerShdw blurRad="38100" dist="38100" dir="2700000" algn="tl">
                    <a:srgbClr val="000000"/>
                  </a:outerShdw>
                </a:effectLst>
                <a:latin typeface="Albertus Extra Bold" pitchFamily="34" charset="0"/>
              </a:rPr>
              <a:t>BE  AN AGENT OF CHANGE</a:t>
            </a:r>
          </a:p>
        </p:txBody>
      </p:sp>
      <p:sp>
        <p:nvSpPr>
          <p:cNvPr id="66563" name="Rectangle 3"/>
          <p:cNvSpPr>
            <a:spLocks noGrp="1" noChangeArrowheads="1"/>
          </p:cNvSpPr>
          <p:nvPr>
            <p:ph idx="1"/>
          </p:nvPr>
        </p:nvSpPr>
        <p:spPr>
          <a:xfrm>
            <a:off x="152400" y="2522095"/>
            <a:ext cx="7772400" cy="3505200"/>
          </a:xfrm>
        </p:spPr>
        <p:txBody>
          <a:bodyPr>
            <a:normAutofit fontScale="92500"/>
          </a:bodyPr>
          <a:lstStyle/>
          <a:p>
            <a:pPr algn="ctr" eaLnBrk="1" hangingPunct="1">
              <a:lnSpc>
                <a:spcPct val="90000"/>
              </a:lnSpc>
              <a:buFontTx/>
              <a:buNone/>
              <a:defRPr/>
            </a:pPr>
            <a:r>
              <a:rPr lang="en-US" sz="3600" b="1" i="1" dirty="0">
                <a:solidFill>
                  <a:srgbClr val="000066"/>
                </a:solidFill>
                <a:effectLst>
                  <a:outerShdw blurRad="38100" dist="38100" dir="2700000" algn="tl">
                    <a:srgbClr val="000000"/>
                  </a:outerShdw>
                </a:effectLst>
              </a:rPr>
              <a:t>Laws and customs must be </a:t>
            </a:r>
            <a:br>
              <a:rPr lang="en-US" sz="3600" b="1" i="1" dirty="0">
                <a:solidFill>
                  <a:srgbClr val="000066"/>
                </a:solidFill>
                <a:effectLst>
                  <a:outerShdw blurRad="38100" dist="38100" dir="2700000" algn="tl">
                    <a:srgbClr val="000000"/>
                  </a:outerShdw>
                </a:effectLst>
              </a:rPr>
            </a:br>
            <a:r>
              <a:rPr lang="en-US" sz="3600" b="1" i="1" dirty="0">
                <a:solidFill>
                  <a:srgbClr val="000066"/>
                </a:solidFill>
                <a:effectLst>
                  <a:outerShdw blurRad="38100" dist="38100" dir="2700000" algn="tl">
                    <a:srgbClr val="000000"/>
                  </a:outerShdw>
                </a:effectLst>
              </a:rPr>
              <a:t>carefully reviewed, revised, and even repealed if necessary, and new laws created, to reflect the development, evolution, and spiritual maturization of a people.</a:t>
            </a:r>
            <a:br>
              <a:rPr lang="en-US" sz="3600" b="1" i="1" dirty="0">
                <a:solidFill>
                  <a:srgbClr val="000066"/>
                </a:solidFill>
                <a:effectLst>
                  <a:outerShdw blurRad="38100" dist="38100" dir="2700000" algn="tl">
                    <a:srgbClr val="000000"/>
                  </a:outerShdw>
                </a:effectLst>
              </a:rPr>
            </a:br>
            <a:r>
              <a:rPr lang="en-US" sz="2800" b="1" i="1" dirty="0">
                <a:solidFill>
                  <a:srgbClr val="000066"/>
                </a:solidFill>
              </a:rPr>
              <a:t>					</a:t>
            </a:r>
            <a:r>
              <a:rPr lang="en-US" sz="2000" b="1" i="1" dirty="0">
                <a:solidFill>
                  <a:srgbClr val="000066"/>
                </a:solidFill>
              </a:rPr>
              <a:t>-Diane Miller</a:t>
            </a:r>
            <a:br>
              <a:rPr lang="en-US" sz="2000" dirty="0">
                <a:solidFill>
                  <a:srgbClr val="000066"/>
                </a:solidFill>
              </a:rPr>
            </a:br>
            <a:endParaRPr lang="en-US" sz="2000" dirty="0">
              <a:solidFill>
                <a:srgbClr val="000066"/>
              </a:solidFill>
            </a:endParaRPr>
          </a:p>
        </p:txBody>
      </p:sp>
    </p:spTree>
    <p:extLst>
      <p:ext uri="{BB962C8B-B14F-4D97-AF65-F5344CB8AC3E}">
        <p14:creationId xmlns:p14="http://schemas.microsoft.com/office/powerpoint/2010/main" val="19443328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2060"/>
                </a:solidFill>
              </a:rPr>
              <a:t>Essence of True Freedom</a:t>
            </a:r>
          </a:p>
        </p:txBody>
      </p:sp>
      <p:sp>
        <p:nvSpPr>
          <p:cNvPr id="3" name="Content Placeholder 2"/>
          <p:cNvSpPr>
            <a:spLocks noGrp="1"/>
          </p:cNvSpPr>
          <p:nvPr>
            <p:ph idx="1"/>
          </p:nvPr>
        </p:nvSpPr>
        <p:spPr/>
        <p:txBody>
          <a:bodyPr>
            <a:normAutofit/>
          </a:bodyPr>
          <a:lstStyle/>
          <a:p>
            <a:pPr marL="0" indent="0">
              <a:buNone/>
            </a:pPr>
            <a:endParaRPr lang="en-US" sz="3600" i="1" dirty="0"/>
          </a:p>
          <a:p>
            <a:pPr marL="0" indent="0">
              <a:buNone/>
            </a:pPr>
            <a:r>
              <a:rPr lang="en-US" sz="3600" b="1" i="1" dirty="0">
                <a:solidFill>
                  <a:srgbClr val="C00000"/>
                </a:solidFill>
              </a:rPr>
              <a:t>“Freedom is a Conversation”</a:t>
            </a:r>
          </a:p>
          <a:p>
            <a:pPr marL="0" indent="0">
              <a:buNone/>
            </a:pPr>
            <a:endParaRPr lang="en-US" sz="3600" i="1" dirty="0">
              <a:solidFill>
                <a:srgbClr val="C00000"/>
              </a:solidFill>
            </a:endParaRPr>
          </a:p>
          <a:p>
            <a:pPr marL="0" indent="0">
              <a:buNone/>
            </a:pPr>
            <a:r>
              <a:rPr lang="en-US" sz="4000" dirty="0">
                <a:solidFill>
                  <a:srgbClr val="C00000"/>
                </a:solidFill>
              </a:rPr>
              <a:t>		</a:t>
            </a:r>
            <a:r>
              <a:rPr lang="en-US" dirty="0">
                <a:solidFill>
                  <a:srgbClr val="C00000"/>
                </a:solidFill>
              </a:rPr>
              <a:t>		                    Diane Miller JD</a:t>
            </a:r>
          </a:p>
        </p:txBody>
      </p:sp>
    </p:spTree>
    <p:extLst>
      <p:ext uri="{BB962C8B-B14F-4D97-AF65-F5344CB8AC3E}">
        <p14:creationId xmlns:p14="http://schemas.microsoft.com/office/powerpoint/2010/main" val="26861666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990600"/>
            <a:ext cx="7772400" cy="1614488"/>
          </a:xfrm>
        </p:spPr>
        <p:txBody>
          <a:bodyPr/>
          <a:lstStyle/>
          <a:p>
            <a:pPr algn="ctr"/>
            <a:r>
              <a:rPr lang="en-US" sz="4000" dirty="0">
                <a:solidFill>
                  <a:srgbClr val="FF0000"/>
                </a:solidFill>
              </a:rPr>
              <a:t>National Health Freedom </a:t>
            </a:r>
            <a:r>
              <a:rPr lang="en-US" sz="4000" dirty="0">
                <a:solidFill>
                  <a:srgbClr val="FFFF00"/>
                </a:solidFill>
              </a:rPr>
              <a:t>Coalition </a:t>
            </a:r>
            <a:br>
              <a:rPr lang="en-US" dirty="0">
                <a:solidFill>
                  <a:srgbClr val="FFFF00"/>
                </a:solidFill>
              </a:rPr>
            </a:br>
            <a:r>
              <a:rPr lang="en-US" sz="2800" dirty="0">
                <a:solidFill>
                  <a:srgbClr val="FF0000"/>
                </a:solidFill>
              </a:rPr>
              <a:t>a non-profit </a:t>
            </a:r>
            <a:r>
              <a:rPr lang="en-US" sz="2800" dirty="0">
                <a:solidFill>
                  <a:srgbClr val="FFFF00"/>
                </a:solidFill>
              </a:rPr>
              <a:t>educational</a:t>
            </a:r>
            <a:r>
              <a:rPr lang="en-US" sz="2800" dirty="0">
                <a:solidFill>
                  <a:srgbClr val="FF0000"/>
                </a:solidFill>
              </a:rPr>
              <a:t> organization</a:t>
            </a:r>
            <a:br>
              <a:rPr lang="en-US" sz="2800" dirty="0">
                <a:solidFill>
                  <a:srgbClr val="FF0000"/>
                </a:solidFill>
              </a:rPr>
            </a:br>
            <a:r>
              <a:rPr lang="en-US" sz="2800" dirty="0">
                <a:solidFill>
                  <a:srgbClr val="FF0000"/>
                </a:solidFill>
              </a:rPr>
              <a:t>www.nationalhealthfreedom.org</a:t>
            </a:r>
          </a:p>
        </p:txBody>
      </p:sp>
      <p:sp>
        <p:nvSpPr>
          <p:cNvPr id="3" name="Text Placeholder 2"/>
          <p:cNvSpPr>
            <a:spLocks noGrp="1"/>
          </p:cNvSpPr>
          <p:nvPr>
            <p:ph type="body" idx="1"/>
          </p:nvPr>
        </p:nvSpPr>
        <p:spPr>
          <a:xfrm>
            <a:off x="685800" y="3237182"/>
            <a:ext cx="8001000" cy="2043112"/>
          </a:xfrm>
        </p:spPr>
        <p:txBody>
          <a:bodyPr>
            <a:normAutofit/>
          </a:bodyPr>
          <a:lstStyle/>
          <a:p>
            <a:pPr algn="ctr"/>
            <a:r>
              <a:rPr lang="en-US" sz="4000" b="1" dirty="0">
                <a:solidFill>
                  <a:srgbClr val="FF0000"/>
                </a:solidFill>
                <a:effectLst>
                  <a:outerShdw blurRad="38100" dist="38100" dir="2700000" algn="tl">
                    <a:srgbClr val="000000">
                      <a:alpha val="43137"/>
                    </a:srgbClr>
                  </a:outerShdw>
                </a:effectLst>
                <a:latin typeface="+mj-lt"/>
              </a:rPr>
              <a:t>National Health Freedom </a:t>
            </a:r>
            <a:r>
              <a:rPr lang="en-US" sz="4000" b="1" dirty="0">
                <a:solidFill>
                  <a:srgbClr val="FFFF00"/>
                </a:solidFill>
                <a:effectLst>
                  <a:outerShdw blurRad="38100" dist="38100" dir="2700000" algn="tl">
                    <a:srgbClr val="000000">
                      <a:alpha val="43137"/>
                    </a:srgbClr>
                  </a:outerShdw>
                </a:effectLst>
                <a:latin typeface="+mj-lt"/>
              </a:rPr>
              <a:t>Action</a:t>
            </a:r>
            <a:r>
              <a:rPr lang="en-US" sz="4000" b="1" dirty="0">
                <a:solidFill>
                  <a:srgbClr val="FF0000"/>
                </a:solidFill>
                <a:effectLst>
                  <a:outerShdw blurRad="38100" dist="38100" dir="2700000" algn="tl">
                    <a:srgbClr val="000000">
                      <a:alpha val="43137"/>
                    </a:srgbClr>
                  </a:outerShdw>
                </a:effectLst>
                <a:latin typeface="+mj-lt"/>
              </a:rPr>
              <a:t> </a:t>
            </a:r>
            <a:br>
              <a:rPr lang="en-US" dirty="0">
                <a:solidFill>
                  <a:srgbClr val="FF0000"/>
                </a:solidFill>
              </a:rPr>
            </a:br>
            <a:r>
              <a:rPr lang="en-US" sz="2400" b="1" dirty="0">
                <a:solidFill>
                  <a:srgbClr val="FF0000"/>
                </a:solidFill>
              </a:rPr>
              <a:t>a non-profit </a:t>
            </a:r>
            <a:r>
              <a:rPr lang="en-US" sz="2400" b="1" dirty="0">
                <a:solidFill>
                  <a:srgbClr val="FFFF00"/>
                </a:solidFill>
              </a:rPr>
              <a:t>lobbying </a:t>
            </a:r>
            <a:r>
              <a:rPr lang="en-US" sz="2400" b="1" dirty="0">
                <a:solidFill>
                  <a:srgbClr val="FF0000"/>
                </a:solidFill>
              </a:rPr>
              <a:t>organization</a:t>
            </a:r>
          </a:p>
          <a:p>
            <a:pPr algn="ctr"/>
            <a:r>
              <a:rPr lang="en-US" sz="2400" b="1" dirty="0">
                <a:solidFill>
                  <a:srgbClr val="FF0000"/>
                </a:solidFill>
              </a:rPr>
              <a:t>www.nationalhealthfreedomaction.org</a:t>
            </a:r>
            <a:endParaRPr lang="en-US" b="1" dirty="0"/>
          </a:p>
        </p:txBody>
      </p:sp>
    </p:spTree>
    <p:extLst>
      <p:ext uri="{BB962C8B-B14F-4D97-AF65-F5344CB8AC3E}">
        <p14:creationId xmlns:p14="http://schemas.microsoft.com/office/powerpoint/2010/main" val="24820407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1976</TotalTime>
  <Words>5356</Words>
  <Application>Microsoft Office PowerPoint</Application>
  <PresentationFormat>On-screen Show (4:3)</PresentationFormat>
  <Paragraphs>465</Paragraphs>
  <Slides>93</Slides>
  <Notes>41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93</vt:i4>
      </vt:variant>
    </vt:vector>
  </HeadingPairs>
  <TitlesOfParts>
    <vt:vector size="103" baseType="lpstr">
      <vt:lpstr>Albertus Extra Bold</vt:lpstr>
      <vt:lpstr>Avenir Next</vt:lpstr>
      <vt:lpstr>Calibri</vt:lpstr>
      <vt:lpstr>Constantia</vt:lpstr>
      <vt:lpstr>Courier New</vt:lpstr>
      <vt:lpstr>Times New Roman</vt:lpstr>
      <vt:lpstr>Trebuchet MS</vt:lpstr>
      <vt:lpstr>Wingdings 2</vt:lpstr>
      <vt:lpstr>Flow</vt:lpstr>
      <vt:lpstr>4_Flow</vt:lpstr>
      <vt:lpstr>  Shaping Laws to Protect Health and Healing Rights</vt:lpstr>
      <vt:lpstr> 2. Protecting your right to refuse, or consent, according to your fundamental right to bodily  autonomy to make your own health decisions even in the face of emergency. </vt:lpstr>
      <vt:lpstr>Law - The Voice of</vt:lpstr>
      <vt:lpstr>PowerPoint Presentation</vt:lpstr>
      <vt:lpstr>State Law - Practicing</vt:lpstr>
      <vt:lpstr>State of Minnesota Practice of Medicine Defined</vt:lpstr>
      <vt:lpstr>State of Washington Practice of Medicine Defined</vt:lpstr>
      <vt:lpstr>State of Maine Practice of Medicine Defined</vt:lpstr>
      <vt:lpstr>State of Wisconsin Practice of Medicine Defined</vt:lpstr>
      <vt:lpstr>Commonwealth of Massachusetts Practice of Medicine Defined</vt:lpstr>
      <vt:lpstr>State of Maryland Practice of Naturopathic Medicine</vt:lpstr>
      <vt:lpstr>State of Maryland Naturopathic Medicine Felony</vt:lpstr>
      <vt:lpstr>Kansas Healing Arts Not a Natural Right</vt:lpstr>
      <vt:lpstr>Freedom Solutions </vt:lpstr>
      <vt:lpstr>  NHFA Helps Citizens Pass Laws  to Protect Health Freedom</vt:lpstr>
      <vt:lpstr>EXEMPTION:  MN 146A Complementary and Alternative Practices include but are not limited to:</vt:lpstr>
      <vt:lpstr>2019 Maine New Law  Exemption  </vt:lpstr>
      <vt:lpstr>Safe Harbor Maine  at the Capitol</vt:lpstr>
      <vt:lpstr>Maine New Law  Prohibited Acts  </vt:lpstr>
      <vt:lpstr>2015 Nevada New Law Wellness Services</vt:lpstr>
      <vt:lpstr>2009 New Mexico New Law Complementary and Alternative Health Care Services:</vt:lpstr>
      <vt:lpstr>Massachusetts Bills  Safe Harbor Exemption</vt:lpstr>
      <vt:lpstr>Massachusetts Leaders at the Capitol</vt:lpstr>
      <vt:lpstr>Wisconsin Bills  Safe Harbor Exemption</vt:lpstr>
      <vt:lpstr>Wisconsin Leaders at the Capitol</vt:lpstr>
      <vt:lpstr>NHFA Action Alerts</vt:lpstr>
      <vt:lpstr>2021 Safe Harbor  Health Freedom States!</vt:lpstr>
      <vt:lpstr>PowerPoint Presentation</vt:lpstr>
      <vt:lpstr>State Health Freedom Groups  Working on Many Issues</vt:lpstr>
      <vt:lpstr>The Fundamental Constitutional Right to Make Ones Own Health Decisions  A Matter of Survival </vt:lpstr>
      <vt:lpstr>Will concentrations of power and money and the owners of technology dominate and replace our government?  </vt:lpstr>
      <vt:lpstr>PowerPoint Presentation</vt:lpstr>
      <vt:lpstr>PowerPoint Presentation</vt:lpstr>
      <vt:lpstr>State Laws – Police Power</vt:lpstr>
      <vt:lpstr>State Constitution MN</vt:lpstr>
      <vt:lpstr>State Statutes</vt:lpstr>
      <vt:lpstr>Example State Statute</vt:lpstr>
      <vt:lpstr>After 911 Model State Emergency Health Powers Acts</vt:lpstr>
      <vt:lpstr>Minnesota’s 2002 Right to Refuse</vt:lpstr>
      <vt:lpstr>California Emergency Law</vt:lpstr>
      <vt:lpstr>MANDATE POWER  CHALLENGED in COURTS</vt:lpstr>
      <vt:lpstr>Governor Powers Challenged in Wisconsin</vt:lpstr>
      <vt:lpstr>Governor Powers Challenged Pennsylvania</vt:lpstr>
      <vt:lpstr>Governor Powers Challenged in Michigan</vt:lpstr>
      <vt:lpstr>                                              2021 Landscape Extensions of  State Governor Emergency Orders New Governor mandates  State Dept of Health regular powers reviewed Local cities and counties mandates Lawsuits against state, counties, cities Corporations making their own mandates according to CDC OSHA Lawsuits against corporations and institutions States passing laws to curb power of governments and corp. Legislatures terminating Governor powers Economic crisis  Polarization geographically Adverse events and deaths from mandates Blaming noncompliant  Americans Censorship by Big Tech Rallies protests shutdowns</vt:lpstr>
      <vt:lpstr>                                              2022  Landscape State Depts of Health School Boards Local cities and counties mandates Lawsuits against state, counties, cities Corporations making their own mandates according to CDC OSHA Lawsuits against corporations and institutions States passing laws to curb power of governments and corp. Economic crisis  Polarization geographically Adverse events and deaths from mandates Blaming noncompliant  Americans Censorship by Big Tech Rallies protests shutdowns</vt:lpstr>
      <vt:lpstr>2022  State Legislation </vt:lpstr>
      <vt:lpstr>-</vt:lpstr>
      <vt:lpstr>PowerPoint Presentation</vt:lpstr>
      <vt:lpstr>2020 - 2022 California’s Draft Legislation Right to Refuse</vt:lpstr>
      <vt:lpstr>2020 -  2022 California’s Draft Legislation Right to Refuse</vt:lpstr>
      <vt:lpstr>2020 - 2022 Health Rights Massachusetts Right to Refuse Legislation Senate Bill 1122</vt:lpstr>
      <vt:lpstr>2020 - 2022 Health Rights Massachusetts Right to Refuse Legislation Senate Bill 1122</vt:lpstr>
      <vt:lpstr>2020 - 2022 Health Choice Vermont Right to Refuse Legislation House Bill 283</vt:lpstr>
      <vt:lpstr>2020 - 2022 Health Choice Vermont Right to Refuse Legislation House Bill 283</vt:lpstr>
      <vt:lpstr>PowerPoint Presentation</vt:lpstr>
      <vt:lpstr>  Mandates  CONTINUE CHALLENGES in COURT</vt:lpstr>
      <vt:lpstr>2021 University Mandate Challenged in Virginia</vt:lpstr>
      <vt:lpstr>2021 Michigan Athletes Protected Against Vaccine Mandates</vt:lpstr>
      <vt:lpstr>2021  New York Health Care Workers Protected Against Vaccine Mandates by US District Court in Utica, New York </vt:lpstr>
      <vt:lpstr>January 2022  Illinois Court Halts Mask and Vaccine/Testing Rules for Schools Across the State!</vt:lpstr>
      <vt:lpstr>March 2022  Washington, D.C. Judge Protects  Parents and Children.   Court Halts a D.C. Law That Allowed 11-Year-Olds to Obtain Vaccinations Without Parental Consent and Knowledge</vt:lpstr>
      <vt:lpstr>April 2022  US District Court, Middle District of Florida, granted a summary judgement and ruled that the CDC’s February 3, 2021, mask rule for travelers, commonly known as the Mask Mandate, is unlawful.</vt:lpstr>
      <vt:lpstr>May 2022  US District Court in Alabama Sides with Nursing Assistant: COVID-19 Can Be a Disability Under the ADA</vt:lpstr>
      <vt:lpstr>July 2022  Liberty Counsel announced that is has settled our nation’s first class-wide lawsuit by health care workers over COVID-19 vaccine mandates for over $10.3 million.</vt:lpstr>
      <vt:lpstr>  August 2022  United States District Court Middle District of Florida Tampa Division: Marines Granted Class Status and Class-Wide Injunction Over Denial of Religious Exemptions for COVID-19 Vaccines. </vt:lpstr>
      <vt:lpstr>COVID FEDERAL POWER CONTINUE TO BE CHALLENGED</vt:lpstr>
      <vt:lpstr>COVID Courts</vt:lpstr>
      <vt:lpstr>NHFA FOCUS State Powers</vt:lpstr>
      <vt:lpstr>What You Can Do In Your State or Place!</vt:lpstr>
      <vt:lpstr> WHO is representing YOU?</vt:lpstr>
      <vt:lpstr>PowerPoint Presentation</vt:lpstr>
      <vt:lpstr>-</vt:lpstr>
      <vt:lpstr>PowerPoint Presentation</vt:lpstr>
      <vt:lpstr>U.S. Health Freedom Congress</vt:lpstr>
      <vt:lpstr>September 2022  US Health Freedom Congress </vt:lpstr>
      <vt:lpstr>Principles of Health Freedom</vt:lpstr>
      <vt:lpstr>Principle  #1.  The fundamental right of self-determination of individuals, to be let alone to survive on their own terms and in their own manner.</vt:lpstr>
      <vt:lpstr>Principle  #2.  The freedom to perceive and to act as one wishes to secure health and survival.</vt:lpstr>
      <vt:lpstr>Principle #3  The freedom to access who and what one needs or prefers for ones health and survival.</vt:lpstr>
      <vt:lpstr>Principle #4  The responsibility to do no harm.</vt:lpstr>
      <vt:lpstr>Principle #5  The responsibility to respectfully tolerate diverse options in health, healing, and survival choices.</vt:lpstr>
      <vt:lpstr>Principle #6  The duty of corporations and institutions to be trustworthy entities upholding health freedom rights and liberties of members of the human family, and abiding by health freedom responsibilities.</vt:lpstr>
      <vt:lpstr>Principle #7  And in light of the special legal nature of corporate entities and their systemic impact on the human family, the duty to:</vt:lpstr>
      <vt:lpstr>#7-1  -honor and preserve the sovereign nature of individuals, the sovereignty of the United States; and avoid any negative impact on the sovereignty of other nation states;</vt:lpstr>
      <vt:lpstr>#7-2  -honor and preserve American financial and cultural diversity and multicultural systems, and avoid negative financial or cultural impacts on other nation states;</vt:lpstr>
      <vt:lpstr>#7-3  -avoid creating or being monopolies, and avoid the use of large monopolistic ownership of resources to dominate cultures, public policies, regulations and laws;</vt:lpstr>
      <vt:lpstr> #7-4  -avoid dominant control of natural resources, avoid the suppression of access to natural resources, and avoid potentially harmful modification or destruction of natural resources; and</vt:lpstr>
      <vt:lpstr>#7-5  -avoid promotion of products, protocols, policies, regulations, or laws,  that would encourage unlimited dependence on corporations and institutions, or that would discourage, prohibit, or otherwise negatively impact the ability or  will of humans and local human communities to survive and prosper without the corporation of institution. </vt:lpstr>
      <vt:lpstr>  Principle #8</vt:lpstr>
      <vt:lpstr>BE  AN AGENT OF CHANGE</vt:lpstr>
      <vt:lpstr>Essence of True Freedom</vt:lpstr>
      <vt:lpstr>National Health Freedom Coalition  a non-profit educational organization www.nationalhealthfreedom.org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Homeopathic Conference Ireland</dc:title>
  <dc:creator>Diane M</dc:creator>
  <cp:lastModifiedBy>Judy Buroker</cp:lastModifiedBy>
  <cp:revision>66</cp:revision>
  <dcterms:created xsi:type="dcterms:W3CDTF">2015-02-11T21:28:57Z</dcterms:created>
  <dcterms:modified xsi:type="dcterms:W3CDTF">2024-05-26T05:50:55Z</dcterms:modified>
</cp:coreProperties>
</file>