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62"/>
  </p:notesMasterIdLst>
  <p:sldIdLst>
    <p:sldId id="256" r:id="rId3"/>
    <p:sldId id="349" r:id="rId4"/>
    <p:sldId id="258" r:id="rId5"/>
    <p:sldId id="263" r:id="rId6"/>
    <p:sldId id="369" r:id="rId7"/>
    <p:sldId id="368" r:id="rId8"/>
    <p:sldId id="265" r:id="rId9"/>
    <p:sldId id="296" r:id="rId10"/>
    <p:sldId id="268" r:id="rId11"/>
    <p:sldId id="357" r:id="rId12"/>
    <p:sldId id="362" r:id="rId13"/>
    <p:sldId id="364" r:id="rId14"/>
    <p:sldId id="309" r:id="rId15"/>
    <p:sldId id="310" r:id="rId16"/>
    <p:sldId id="302" r:id="rId17"/>
    <p:sldId id="388" r:id="rId18"/>
    <p:sldId id="359" r:id="rId19"/>
    <p:sldId id="353" r:id="rId20"/>
    <p:sldId id="300" r:id="rId21"/>
    <p:sldId id="365" r:id="rId22"/>
    <p:sldId id="387" r:id="rId23"/>
    <p:sldId id="370" r:id="rId24"/>
    <p:sldId id="371" r:id="rId25"/>
    <p:sldId id="366" r:id="rId26"/>
    <p:sldId id="367" r:id="rId27"/>
    <p:sldId id="306" r:id="rId28"/>
    <p:sldId id="372" r:id="rId29"/>
    <p:sldId id="308" r:id="rId30"/>
    <p:sldId id="319" r:id="rId31"/>
    <p:sldId id="322" r:id="rId32"/>
    <p:sldId id="323" r:id="rId33"/>
    <p:sldId id="324" r:id="rId34"/>
    <p:sldId id="327" r:id="rId35"/>
    <p:sldId id="373" r:id="rId36"/>
    <p:sldId id="326" r:id="rId37"/>
    <p:sldId id="262" r:id="rId38"/>
    <p:sldId id="355" r:id="rId39"/>
    <p:sldId id="329" r:id="rId40"/>
    <p:sldId id="348" r:id="rId41"/>
    <p:sldId id="287" r:id="rId42"/>
    <p:sldId id="284" r:id="rId43"/>
    <p:sldId id="332" r:id="rId44"/>
    <p:sldId id="281"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47" r:id="rId59"/>
    <p:sldId id="272" r:id="rId60"/>
    <p:sldId id="35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56"/>
      </p:cViewPr>
      <p:guideLst>
        <p:guide orient="horz" pos="2160"/>
        <p:guide pos="288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A698F-E566-4B67-A652-C58E24BD1E8B}" type="datetimeFigureOut">
              <a:rPr lang="en-US" smtClean="0"/>
              <a:t>11/5/2019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279ED-4670-4D15-BCE7-B72E32742A54}" type="slidenum">
              <a:rPr lang="en-US" smtClean="0"/>
              <a:t>‹#›</a:t>
            </a:fld>
            <a:endParaRPr lang="en-US" dirty="0"/>
          </a:p>
        </p:txBody>
      </p:sp>
    </p:spTree>
    <p:extLst>
      <p:ext uri="{BB962C8B-B14F-4D97-AF65-F5344CB8AC3E}">
        <p14:creationId xmlns:p14="http://schemas.microsoft.com/office/powerpoint/2010/main" val="85337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00316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18</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6391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19</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20</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55470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21</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84948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22</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1743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23</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84695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32B4A-893F-4972-901C-0B341DFEE0A8}" type="slidenum">
              <a:rPr lang="en-US" sz="1200">
                <a:solidFill>
                  <a:srgbClr val="000000"/>
                </a:solidFill>
              </a:rPr>
              <a:pPr eaLnBrk="1" hangingPunct="1"/>
              <a:t>24</a:t>
            </a:fld>
            <a:endParaRPr lang="en-US" sz="1200" dirty="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D39A3-B918-41C3-94BE-768106AF4FDF}" type="slidenum">
              <a:rPr lang="en-US" sz="1200">
                <a:solidFill>
                  <a:srgbClr val="000000"/>
                </a:solidFill>
              </a:rPr>
              <a:pPr eaLnBrk="1" hangingPunct="1"/>
              <a:t>25</a:t>
            </a:fld>
            <a:endParaRPr lang="en-US" sz="1200" dirty="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6778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9712162-F26A-4499-8A94-B8C9B862A461}" type="slidenum">
              <a:rPr kumimoji="0" lang="en-US" sz="1200" b="0" i="0" u="none" strike="noStrike" kern="0" cap="none" spc="0" normalizeH="0" baseline="0" noProof="0">
                <a:ln>
                  <a:noFill/>
                </a:ln>
                <a:solidFill>
                  <a:srgbClr val="000000"/>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dirty="0">
              <a:ln>
                <a:noFill/>
              </a:ln>
              <a:solidFill>
                <a:srgbClr val="000000"/>
              </a:solidFill>
              <a:effectLst/>
              <a:uLnTx/>
              <a:uFillTx/>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077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E9E8442A-C3D3-4B4D-AAED-609C173E7662}"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323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954670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3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BAF3067-11D7-45D2-B8A4-0C537DDE3DD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5424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D3110B0-AD58-49F9-8686-D697A33F05E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32</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590982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AEAF44D-4F7E-4656-963F-5B52FDBBD63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11819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DC30B08-04C4-4542-B50E-1704DC5E846B}"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544137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D8F6091-0D44-437C-8255-44F24B20550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75296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3F6A6-FABC-4502-9516-18299173F215}" type="slidenum">
              <a:rPr lang="en-US" sz="1200">
                <a:solidFill>
                  <a:srgbClr val="000000"/>
                </a:solidFill>
              </a:rPr>
              <a:pPr eaLnBrk="1" hangingPunct="1"/>
              <a:t>41</a:t>
            </a:fld>
            <a:endParaRPr lang="en-US" sz="1200" dirty="0">
              <a:solidFill>
                <a:srgbClr val="000000"/>
              </a:solidFill>
            </a:endParaRPr>
          </a:p>
        </p:txBody>
      </p:sp>
      <p:sp>
        <p:nvSpPr>
          <p:cNvPr id="215043" name="Rectangle 2"/>
          <p:cNvSpPr>
            <a:spLocks noGrp="1" noRot="1" noChangeAspect="1" noChangeArrowheads="1" noTextEdit="1"/>
          </p:cNvSpPr>
          <p:nvPr>
            <p:ph type="sldImg"/>
          </p:nvPr>
        </p:nvSpPr>
        <p:spPr>
          <a:xfrm>
            <a:off x="1135063" y="687388"/>
            <a:ext cx="4586287" cy="3440112"/>
          </a:xfrm>
          <a:ln/>
        </p:spPr>
      </p:sp>
      <p:sp>
        <p:nvSpPr>
          <p:cNvPr id="215044"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90BB996-1FEF-4448-98E1-E105D264740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xfrm>
            <a:off x="1135063" y="687388"/>
            <a:ext cx="4586287" cy="3440112"/>
          </a:xfrm>
          <a:ln/>
        </p:spPr>
      </p:sp>
      <p:sp>
        <p:nvSpPr>
          <p:cNvPr id="15155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83715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05678FC-6AD5-40FA-B8E4-733A48F000A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1135063" y="687388"/>
            <a:ext cx="4586287" cy="3440112"/>
          </a:xfrm>
          <a:ln/>
        </p:spPr>
      </p:sp>
      <p:sp>
        <p:nvSpPr>
          <p:cNvPr id="15565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0996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F2685D8-FA95-4BD6-8033-669B9E91045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35063" y="687388"/>
            <a:ext cx="4586287" cy="3440112"/>
          </a:xfrm>
          <a:ln/>
        </p:spPr>
      </p:sp>
      <p:sp>
        <p:nvSpPr>
          <p:cNvPr id="1577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3395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5C46520-949D-445B-8DF7-C71D892EF95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xfrm>
            <a:off x="1135063" y="687388"/>
            <a:ext cx="4586287" cy="3440112"/>
          </a:xfrm>
          <a:ln/>
        </p:spPr>
      </p:sp>
      <p:sp>
        <p:nvSpPr>
          <p:cNvPr id="15974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298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9</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A2E0658-CF32-4A76-8DB5-27AB164D26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xfrm>
            <a:off x="1135063" y="687388"/>
            <a:ext cx="4586287" cy="3440112"/>
          </a:xfrm>
          <a:ln/>
        </p:spPr>
      </p:sp>
      <p:sp>
        <p:nvSpPr>
          <p:cNvPr id="16179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86620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1B36B27-1DBC-479C-836F-EED87B82B20A}"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xfrm>
            <a:off x="1135063" y="687388"/>
            <a:ext cx="4586287" cy="3440112"/>
          </a:xfrm>
          <a:ln/>
        </p:spPr>
      </p:sp>
      <p:sp>
        <p:nvSpPr>
          <p:cNvPr id="16384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25589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75D0801-B913-4DFC-B5A9-4EDEACC09FE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xfrm>
            <a:off x="1135063" y="687388"/>
            <a:ext cx="4586287" cy="3440112"/>
          </a:xfrm>
          <a:ln/>
        </p:spPr>
      </p:sp>
      <p:sp>
        <p:nvSpPr>
          <p:cNvPr id="16589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07122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6F0A6EF-36D2-4873-9C28-C63AC5C6494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35063" y="687388"/>
            <a:ext cx="4586287" cy="3440112"/>
          </a:xfrm>
          <a:ln/>
        </p:spPr>
      </p:sp>
      <p:sp>
        <p:nvSpPr>
          <p:cNvPr id="16794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34350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BEF5B1E-D2D8-45C7-8F19-F472483DE0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xfrm>
            <a:off x="1135063" y="687388"/>
            <a:ext cx="4586287" cy="3440112"/>
          </a:xfrm>
          <a:ln/>
        </p:spPr>
      </p:sp>
      <p:sp>
        <p:nvSpPr>
          <p:cNvPr id="16998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7536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09E0270-DCC4-4DDA-8FF2-2ECFE39CC85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1135063" y="687388"/>
            <a:ext cx="4586287" cy="3440112"/>
          </a:xfrm>
          <a:ln/>
        </p:spPr>
      </p:sp>
      <p:sp>
        <p:nvSpPr>
          <p:cNvPr id="17203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4082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A505952-0F25-44F0-8662-A455CF6CB06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xfrm>
            <a:off x="1135063" y="687388"/>
            <a:ext cx="4586287" cy="3440112"/>
          </a:xfrm>
          <a:ln/>
        </p:spPr>
      </p:sp>
      <p:sp>
        <p:nvSpPr>
          <p:cNvPr id="17408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0005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13BB60D-A8C1-4FB3-94E9-B04CB5F76ED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xfrm>
            <a:off x="1135063" y="687388"/>
            <a:ext cx="4586287" cy="3440112"/>
          </a:xfrm>
          <a:ln/>
        </p:spPr>
      </p:sp>
      <p:sp>
        <p:nvSpPr>
          <p:cNvPr id="17613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85471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7416D4A-663D-4030-9729-C591F687CB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xfrm>
            <a:off x="1135063" y="687388"/>
            <a:ext cx="4586287" cy="3440112"/>
          </a:xfrm>
          <a:ln/>
        </p:spPr>
      </p:sp>
      <p:sp>
        <p:nvSpPr>
          <p:cNvPr id="17818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1977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DACC5F-ADBF-4BCE-A5FA-F9CA8E8C2F7D}"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1135063" y="687388"/>
            <a:ext cx="4586287" cy="3440112"/>
          </a:xfrm>
          <a:ln/>
        </p:spPr>
      </p:sp>
      <p:sp>
        <p:nvSpPr>
          <p:cNvPr id="18022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7912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10</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55426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11</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97671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12</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48479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020717-27BE-426F-BD74-EB0FFC5F649E}" type="slidenum">
              <a:rPr lang="en-US" altLang="en-US" sz="1200">
                <a:solidFill>
                  <a:prstClr val="black"/>
                </a:solidFill>
              </a:rPr>
              <a:pPr eaLnBrk="1" hangingPunct="1"/>
              <a:t>15</a:t>
            </a:fld>
            <a:endParaRPr lang="en-US" altLang="en-US" sz="1200" dirty="0">
              <a:solidFill>
                <a:prstClr val="black"/>
              </a:solidFill>
            </a:endParaRPr>
          </a:p>
        </p:txBody>
      </p:sp>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16</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70321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17</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36057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82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solidFill>
                  <a:srgbClr val="DBF5F9">
                    <a:shade val="90000"/>
                  </a:srgbClr>
                </a:solidFill>
              </a:rPr>
              <a:pPr/>
              <a:t>11/5/2019</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3694937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7079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DBF5F9">
                    <a:shade val="90000"/>
                  </a:srgbClr>
                </a:solidFill>
              </a:rPr>
              <a:pPr/>
              <a:t>11/5/2019</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5221670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2487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8641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18400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0732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52471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69350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3412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2338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t>11/5/2019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solidFill>
                  <a:srgbClr val="04617B">
                    <a:shade val="90000"/>
                  </a:srgbClr>
                </a:solidFill>
              </a:rPr>
              <a:pPr/>
              <a:t>11/5/2019</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9200597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cs.legis.wisconsin.gov/document/statutes/448.01(9)(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docs.legis.wisconsin.gov/document/statutes/448.01(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ationalhealthfreedomactio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ationalhealthfreedomacttion.org/" TargetMode="External"/><Relationship Id="rId2" Type="http://schemas.openxmlformats.org/officeDocument/2006/relationships/hyperlink" Target="mailto:similars@aol.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69498"/>
            <a:ext cx="7851648" cy="2819400"/>
          </a:xfrm>
        </p:spPr>
        <p:txBody>
          <a:bodyPr>
            <a:noAutofit/>
          </a:bodyPr>
          <a:lstStyle/>
          <a:p>
            <a:pPr algn="ctr"/>
            <a:br>
              <a:rPr lang="en-US" sz="5400" dirty="0"/>
            </a:br>
            <a:br>
              <a:rPr lang="en-US" sz="5400" dirty="0"/>
            </a:br>
            <a:br>
              <a:rPr lang="en-US" sz="5400" dirty="0"/>
            </a:br>
            <a:r>
              <a:rPr lang="en-US" sz="4400" dirty="0"/>
              <a:t>P</a:t>
            </a:r>
            <a:r>
              <a:rPr lang="en-US" sz="4400" dirty="0">
                <a:effectLst/>
              </a:rPr>
              <a:t>ractitioner  Safe Harbor Exemption Laws for Complementary and Alternative Health Practitioners</a:t>
            </a:r>
            <a:endParaRPr lang="en-US" sz="4400" dirty="0"/>
          </a:p>
        </p:txBody>
      </p:sp>
      <p:sp>
        <p:nvSpPr>
          <p:cNvPr id="3" name="Subtitle 2"/>
          <p:cNvSpPr>
            <a:spLocks noGrp="1"/>
          </p:cNvSpPr>
          <p:nvPr>
            <p:ph type="subTitle" idx="1"/>
          </p:nvPr>
        </p:nvSpPr>
        <p:spPr>
          <a:xfrm>
            <a:off x="609600" y="4114800"/>
            <a:ext cx="7854696" cy="1752600"/>
          </a:xfrm>
        </p:spPr>
        <p:txBody>
          <a:bodyPr/>
          <a:lstStyle/>
          <a:p>
            <a:r>
              <a:rPr lang="en-US" b="1" dirty="0">
                <a:solidFill>
                  <a:srgbClr val="C00000"/>
                </a:solidFill>
                <a:effectLst>
                  <a:outerShdw blurRad="38100" dist="38100" dir="2700000" algn="tl">
                    <a:srgbClr val="000000">
                      <a:alpha val="43137"/>
                    </a:srgbClr>
                  </a:outerShdw>
                </a:effectLst>
              </a:rPr>
              <a:t>Diane Miller JD</a:t>
            </a:r>
          </a:p>
          <a:p>
            <a:r>
              <a:rPr lang="en-US" b="1" dirty="0">
                <a:solidFill>
                  <a:srgbClr val="C00000"/>
                </a:solidFill>
                <a:effectLst>
                  <a:outerShdw blurRad="38100" dist="38100" dir="2700000" algn="tl">
                    <a:srgbClr val="000000">
                      <a:alpha val="43137"/>
                    </a:srgbClr>
                  </a:outerShdw>
                </a:effectLst>
              </a:rPr>
              <a:t>Director of Law and Public Policy</a:t>
            </a:r>
          </a:p>
          <a:p>
            <a:r>
              <a:rPr lang="en-US" b="1" dirty="0">
                <a:solidFill>
                  <a:srgbClr val="C00000"/>
                </a:solidFill>
                <a:effectLst>
                  <a:outerShdw blurRad="38100" dist="38100" dir="2700000" algn="tl">
                    <a:srgbClr val="000000">
                      <a:alpha val="43137"/>
                    </a:srgbClr>
                  </a:outerShdw>
                </a:effectLst>
              </a:rPr>
              <a:t>National Health Freedom Coalition</a:t>
            </a:r>
          </a:p>
          <a:p>
            <a:endParaRPr lang="en-US" dirty="0"/>
          </a:p>
        </p:txBody>
      </p:sp>
    </p:spTree>
    <p:extLst>
      <p:ext uri="{BB962C8B-B14F-4D97-AF65-F5344CB8AC3E}">
        <p14:creationId xmlns:p14="http://schemas.microsoft.com/office/powerpoint/2010/main" val="179892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990600" y="463620"/>
            <a:ext cx="7010400" cy="1700748"/>
          </a:xfrm>
        </p:spPr>
        <p:txBody>
          <a:bodyPr>
            <a:normAutofit/>
          </a:bodyPr>
          <a:lstStyle/>
          <a:p>
            <a:pPr algn="ctr" eaLnBrk="1" hangingPunct="1">
              <a:defRPr/>
            </a:pPr>
            <a:r>
              <a:rPr lang="en-US" sz="4800" b="1" dirty="0">
                <a:solidFill>
                  <a:srgbClr val="C00000"/>
                </a:solidFill>
                <a:effectLst>
                  <a:outerShdw blurRad="38100" dist="38100" dir="2700000" algn="tl">
                    <a:srgbClr val="000000"/>
                  </a:outerShdw>
                </a:effectLst>
                <a:cs typeface="Times New Roman" pitchFamily="18" charset="0"/>
              </a:rPr>
              <a:t>Maine State Law</a:t>
            </a:r>
            <a:br>
              <a:rPr lang="en-US" sz="4800" b="1" dirty="0">
                <a:solidFill>
                  <a:srgbClr val="C00000"/>
                </a:solidFill>
                <a:effectLst>
                  <a:outerShdw blurRad="38100" dist="38100" dir="2700000" algn="tl">
                    <a:srgbClr val="000000"/>
                  </a:outerShdw>
                </a:effectLst>
                <a:cs typeface="Times New Roman" pitchFamily="18" charset="0"/>
              </a:rPr>
            </a:br>
            <a:r>
              <a:rPr lang="en-US" sz="4000" b="1" dirty="0">
                <a:solidFill>
                  <a:srgbClr val="C00000"/>
                </a:solidFill>
                <a:effectLst>
                  <a:outerShdw blurRad="38100" dist="38100" dir="2700000" algn="tl">
                    <a:srgbClr val="000000"/>
                  </a:outerShdw>
                </a:effectLst>
                <a:cs typeface="Times New Roman" pitchFamily="18" charset="0"/>
              </a:rPr>
              <a:t>PRACTICE OF MEDICINE</a:t>
            </a:r>
            <a:r>
              <a:rPr lang="en-US" sz="4800" b="1" dirty="0">
                <a:solidFill>
                  <a:srgbClr val="C00000"/>
                </a:solidFill>
                <a:effectLst>
                  <a:outerShdw blurRad="38100" dist="38100" dir="2700000" algn="tl">
                    <a:srgbClr val="000000"/>
                  </a:outerShdw>
                </a:effectLst>
                <a:cs typeface="Times New Roman" pitchFamily="18" charset="0"/>
              </a:rPr>
              <a:t>  </a:t>
            </a: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457200" y="2666603"/>
            <a:ext cx="8267700" cy="3600986"/>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400" b="1" i="1" dirty="0">
                <a:solidFill>
                  <a:srgbClr val="002060"/>
                </a:solidFill>
              </a:rPr>
              <a:t>“…diagnosing, </a:t>
            </a:r>
            <a:r>
              <a:rPr lang="en-US" sz="2400" b="1" i="1" dirty="0">
                <a:solidFill>
                  <a:srgbClr val="C00000"/>
                </a:solidFill>
              </a:rPr>
              <a:t>relieving in any degree </a:t>
            </a:r>
            <a:r>
              <a:rPr lang="en-US" sz="2400" b="1" i="1" dirty="0">
                <a:solidFill>
                  <a:srgbClr val="002060"/>
                </a:solidFill>
              </a:rPr>
              <a:t>or curing, or professing or attempting to diagnose, relieve or cure a human disease, ailment, defect or complaint, whether physical or mental, or of physical and mental origin, by attendance or by advice, or by prescribing or furnishing a drug, medicine, appliance, manipulation, method or a therapeutic agent whatsoever or in any other manner unless otherwise provided by statutes of this State. </a:t>
            </a:r>
            <a:r>
              <a:rPr lang="en-US" sz="2400" b="1" i="1" dirty="0">
                <a:solidFill>
                  <a:srgbClr val="002060"/>
                </a:solidFill>
                <a:cs typeface="Times New Roman" pitchFamily="18" charset="0"/>
              </a:rPr>
              <a:t>		</a:t>
            </a:r>
            <a:r>
              <a:rPr lang="en-US" sz="2000" b="1" dirty="0">
                <a:solidFill>
                  <a:srgbClr val="002060"/>
                </a:solidFill>
                <a:cs typeface="Times New Roman" pitchFamily="18" charset="0"/>
              </a:rPr>
              <a:t>	</a:t>
            </a:r>
            <a:r>
              <a:rPr lang="en-US" sz="1200" b="1" dirty="0">
                <a:solidFill>
                  <a:srgbClr val="002060"/>
                </a:solidFill>
                <a:cs typeface="Times New Roman" pitchFamily="18" charset="0"/>
              </a:rPr>
              <a:t>				ME  Title 32, Chapter 48		</a:t>
            </a:r>
          </a:p>
        </p:txBody>
      </p:sp>
    </p:spTree>
    <p:extLst>
      <p:ext uri="{BB962C8B-B14F-4D97-AF65-F5344CB8AC3E}">
        <p14:creationId xmlns:p14="http://schemas.microsoft.com/office/powerpoint/2010/main" val="129588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419100" y="533400"/>
            <a:ext cx="8305800" cy="1447800"/>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outerShdw>
                </a:effectLst>
                <a:cs typeface="Times New Roman" pitchFamily="18" charset="0"/>
              </a:rPr>
              <a:t>Wisconsin State Law</a:t>
            </a:r>
            <a:br>
              <a:rPr lang="en-US" sz="4800" b="1" dirty="0">
                <a:solidFill>
                  <a:srgbClr val="C00000"/>
                </a:solidFill>
                <a:effectLst>
                  <a:outerShdw blurRad="38100" dist="38100" dir="2700000" algn="tl">
                    <a:srgbClr val="000000"/>
                  </a:outerShdw>
                </a:effectLst>
                <a:cs typeface="Times New Roman" pitchFamily="18" charset="0"/>
              </a:rPr>
            </a:br>
            <a:r>
              <a:rPr lang="en-US" sz="4000" b="1" dirty="0">
                <a:solidFill>
                  <a:srgbClr val="C00000"/>
                </a:solidFill>
                <a:effectLst>
                  <a:outerShdw blurRad="38100" dist="38100" dir="2700000" algn="tl">
                    <a:srgbClr val="000000"/>
                  </a:outerShdw>
                </a:effectLst>
                <a:cs typeface="Times New Roman" pitchFamily="18" charset="0"/>
              </a:rPr>
              <a:t>PRACTICE OF MEDICINE</a:t>
            </a:r>
            <a:r>
              <a:rPr lang="en-US" sz="4800" b="1" dirty="0">
                <a:solidFill>
                  <a:srgbClr val="C00000"/>
                </a:solidFill>
                <a:effectLst>
                  <a:outerShdw blurRad="38100" dist="38100" dir="2700000" algn="tl">
                    <a:srgbClr val="000000"/>
                  </a:outerShdw>
                </a:effectLst>
                <a:cs typeface="Times New Roman" pitchFamily="18" charset="0"/>
              </a:rPr>
              <a:t>  </a:t>
            </a:r>
          </a:p>
        </p:txBody>
      </p:sp>
      <p:sp>
        <p:nvSpPr>
          <p:cNvPr id="861188" name="Rectangle 4"/>
          <p:cNvSpPr>
            <a:spLocks noChangeArrowheads="1"/>
          </p:cNvSpPr>
          <p:nvPr/>
        </p:nvSpPr>
        <p:spPr bwMode="auto">
          <a:xfrm>
            <a:off x="370448" y="2112606"/>
            <a:ext cx="8354451" cy="4708981"/>
          </a:xfrm>
          <a:prstGeom prst="rect">
            <a:avLst/>
          </a:prstGeom>
          <a:noFill/>
          <a:ln w="9525">
            <a:noFill/>
            <a:miter lim="800000"/>
            <a:headEnd/>
            <a:tailEnd/>
          </a:ln>
          <a:effectLst/>
        </p:spPr>
        <p:txBody>
          <a:bodyPr wrap="square">
            <a:spAutoFit/>
          </a:bodyPr>
          <a:lstStyle/>
          <a:p>
            <a:r>
              <a:rPr lang="en-US" sz="2000" b="1" i="1" dirty="0">
                <a:solidFill>
                  <a:srgbClr val="002060"/>
                </a:solidFill>
                <a:cs typeface="Times New Roman" pitchFamily="18" charset="0"/>
              </a:rPr>
              <a:t>“</a:t>
            </a:r>
            <a:r>
              <a:rPr lang="en-US" sz="2000" b="1" i="1" dirty="0">
                <a:solidFill>
                  <a:srgbClr val="002060"/>
                </a:solidFill>
              </a:rPr>
              <a:t>…(a) To examine into the fact, condition or cause of human health or disease, or to treat, operate, prescribe or advise for the same, </a:t>
            </a:r>
            <a:r>
              <a:rPr lang="en-US" sz="2000" b="1" i="1" dirty="0">
                <a:solidFill>
                  <a:srgbClr val="C00000"/>
                </a:solidFill>
              </a:rPr>
              <a:t>by any means or instrumentality. </a:t>
            </a:r>
          </a:p>
          <a:p>
            <a:endParaRPr lang="en-US" sz="2000" b="1" i="1" dirty="0">
              <a:solidFill>
                <a:srgbClr val="002060"/>
              </a:solidFill>
            </a:endParaRPr>
          </a:p>
          <a:p>
            <a:r>
              <a:rPr lang="en-US" sz="2000" b="1" i="1" dirty="0">
                <a:solidFill>
                  <a:srgbClr val="002060"/>
                </a:solidFill>
              </a:rPr>
              <a:t>(b) To apply principles or techniques of medical sciences in the diagnosis or prevention of any of the conditions described in par. </a:t>
            </a:r>
            <a:r>
              <a:rPr lang="en-US" sz="2000" b="1" i="1" dirty="0">
                <a:solidFill>
                  <a:srgbClr val="002060"/>
                </a:solidFill>
                <a:hlinkClick r:id="rId3" tooltip="Statutes 448.01(9)(a)">
                  <a:extLst>
                    <a:ext uri="{A12FA001-AC4F-418D-AE19-62706E023703}">
                      <ahyp:hlinkClr xmlns:ahyp="http://schemas.microsoft.com/office/drawing/2018/hyperlinkcolor" val="tx"/>
                    </a:ext>
                  </a:extLst>
                </a:hlinkClick>
              </a:rPr>
              <a:t>(a)</a:t>
            </a:r>
            <a:r>
              <a:rPr lang="en-US" sz="2000" b="1" i="1" dirty="0">
                <a:solidFill>
                  <a:srgbClr val="002060"/>
                </a:solidFill>
              </a:rPr>
              <a:t> and in sub. </a:t>
            </a:r>
            <a:r>
              <a:rPr lang="en-US" sz="2000" b="1" i="1" dirty="0">
                <a:solidFill>
                  <a:srgbClr val="002060"/>
                </a:solidFill>
                <a:hlinkClick r:id="rId4" tooltip="Statutes 448.01(2)">
                  <a:extLst>
                    <a:ext uri="{A12FA001-AC4F-418D-AE19-62706E023703}">
                      <ahyp:hlinkClr xmlns:ahyp="http://schemas.microsoft.com/office/drawing/2018/hyperlinkcolor" val="tx"/>
                    </a:ext>
                  </a:extLst>
                </a:hlinkClick>
              </a:rPr>
              <a:t>(2)</a:t>
            </a:r>
            <a:r>
              <a:rPr lang="en-US" sz="2000" b="1" i="1" dirty="0">
                <a:solidFill>
                  <a:srgbClr val="002060"/>
                </a:solidFill>
              </a:rPr>
              <a:t>.</a:t>
            </a:r>
          </a:p>
          <a:p>
            <a:endParaRPr lang="en-US" sz="2000" b="1" i="1" dirty="0">
              <a:solidFill>
                <a:srgbClr val="002060"/>
              </a:solidFill>
            </a:endParaRPr>
          </a:p>
          <a:p>
            <a:r>
              <a:rPr lang="en-US" sz="2000" b="1" i="1" dirty="0">
                <a:solidFill>
                  <a:srgbClr val="002060"/>
                </a:solidFill>
              </a:rPr>
              <a:t>(c) To penetrate, pierce or sever the tissues of a human being. </a:t>
            </a:r>
          </a:p>
          <a:p>
            <a:endParaRPr lang="en-US" sz="2000" b="1" i="1" dirty="0">
              <a:solidFill>
                <a:srgbClr val="002060"/>
              </a:solidFill>
            </a:endParaRPr>
          </a:p>
          <a:p>
            <a:r>
              <a:rPr lang="en-US" sz="2000" b="1" i="1" dirty="0">
                <a:solidFill>
                  <a:srgbClr val="002060"/>
                </a:solidFill>
              </a:rPr>
              <a:t>(d) To offer, undertake, attempt or do or hold oneself out in any manner as able to do any of the acts described in this subsection.”</a:t>
            </a:r>
          </a:p>
          <a:p>
            <a:r>
              <a:rPr lang="en-US" sz="2000" b="1" i="1" dirty="0">
                <a:solidFill>
                  <a:srgbClr val="002060"/>
                </a:solidFill>
              </a:rPr>
              <a:t>				</a:t>
            </a:r>
            <a:r>
              <a:rPr lang="en-US" sz="2000" dirty="0">
                <a:solidFill>
                  <a:srgbClr val="002060"/>
                </a:solidFill>
              </a:rPr>
              <a:t>				WI Stat. 448.01 (9) </a:t>
            </a:r>
          </a:p>
          <a:p>
            <a:pPr fontAlgn="base">
              <a:spcBef>
                <a:spcPct val="0"/>
              </a:spcBef>
              <a:spcAft>
                <a:spcPct val="0"/>
              </a:spcAft>
              <a:defRPr/>
            </a:pPr>
            <a:r>
              <a:rPr lang="en-US" sz="2000" b="1" dirty="0">
                <a:solidFill>
                  <a:srgbClr val="002060"/>
                </a:solidFill>
                <a:cs typeface="Times New Roman" pitchFamily="18" charset="0"/>
              </a:rPr>
              <a:t>	</a:t>
            </a:r>
            <a:r>
              <a:rPr lang="en-US" sz="1200" b="1" dirty="0">
                <a:solidFill>
                  <a:srgbClr val="002060"/>
                </a:solidFill>
                <a:cs typeface="Times New Roman" pitchFamily="18" charset="0"/>
              </a:rPr>
              <a:t>			</a:t>
            </a:r>
            <a:r>
              <a:rPr lang="en-US" sz="1200" b="1" dirty="0">
                <a:solidFill>
                  <a:srgbClr val="006600"/>
                </a:solidFill>
                <a:cs typeface="Times New Roman" pitchFamily="18" charset="0"/>
              </a:rPr>
              <a:t>		</a:t>
            </a:r>
          </a:p>
        </p:txBody>
      </p:sp>
    </p:spTree>
    <p:extLst>
      <p:ext uri="{BB962C8B-B14F-4D97-AF65-F5344CB8AC3E}">
        <p14:creationId xmlns:p14="http://schemas.microsoft.com/office/powerpoint/2010/main" val="395539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732692" y="609600"/>
            <a:ext cx="7877908" cy="2174414"/>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outerShdw>
                </a:effectLst>
                <a:cs typeface="Times New Roman" pitchFamily="18" charset="0"/>
              </a:rPr>
              <a:t>Massachusetts </a:t>
            </a:r>
            <a:br>
              <a:rPr lang="en-US" sz="5300" b="1" dirty="0">
                <a:solidFill>
                  <a:srgbClr val="C00000"/>
                </a:solidFill>
                <a:effectLst>
                  <a:outerShdw blurRad="38100" dist="38100" dir="2700000" algn="tl">
                    <a:srgbClr val="000000"/>
                  </a:outerShdw>
                </a:effectLst>
                <a:cs typeface="Times New Roman" pitchFamily="18" charset="0"/>
              </a:rPr>
            </a:br>
            <a:r>
              <a:rPr lang="en-US" sz="5300" b="1" dirty="0">
                <a:solidFill>
                  <a:srgbClr val="C00000"/>
                </a:solidFill>
                <a:effectLst>
                  <a:outerShdw blurRad="38100" dist="38100" dir="2700000" algn="tl">
                    <a:srgbClr val="000000"/>
                  </a:outerShdw>
                </a:effectLst>
                <a:cs typeface="Times New Roman" pitchFamily="18" charset="0"/>
              </a:rPr>
              <a:t>State Law</a:t>
            </a:r>
            <a:br>
              <a:rPr lang="en-US" sz="4800" b="1" dirty="0">
                <a:solidFill>
                  <a:srgbClr val="C00000"/>
                </a:solidFill>
                <a:effectLst>
                  <a:outerShdw blurRad="38100" dist="38100" dir="2700000" algn="tl">
                    <a:srgbClr val="000000"/>
                  </a:outerShdw>
                </a:effectLst>
                <a:cs typeface="Times New Roman" pitchFamily="18" charset="0"/>
              </a:rPr>
            </a:br>
            <a:r>
              <a:rPr lang="en-US" sz="4000" b="1" dirty="0">
                <a:solidFill>
                  <a:srgbClr val="C00000"/>
                </a:solidFill>
                <a:effectLst>
                  <a:outerShdw blurRad="38100" dist="38100" dir="2700000" algn="tl">
                    <a:srgbClr val="000000"/>
                  </a:outerShdw>
                </a:effectLst>
                <a:cs typeface="Times New Roman" pitchFamily="18" charset="0"/>
              </a:rPr>
              <a:t>PRACTICE OF MEDICINE</a:t>
            </a:r>
            <a:r>
              <a:rPr lang="en-US" sz="4800" b="1" dirty="0">
                <a:solidFill>
                  <a:srgbClr val="C00000"/>
                </a:solidFill>
                <a:effectLst>
                  <a:outerShdw blurRad="38100" dist="38100" dir="2700000" algn="tl">
                    <a:srgbClr val="000000"/>
                  </a:outerShdw>
                </a:effectLst>
                <a:cs typeface="Times New Roman" pitchFamily="18" charset="0"/>
              </a:rPr>
              <a:t>  </a:t>
            </a:r>
          </a:p>
        </p:txBody>
      </p:sp>
      <p:sp>
        <p:nvSpPr>
          <p:cNvPr id="3" name="Content Placeholder 2">
            <a:extLst>
              <a:ext uri="{FF2B5EF4-FFF2-40B4-BE49-F238E27FC236}">
                <a16:creationId xmlns:a16="http://schemas.microsoft.com/office/drawing/2014/main" id="{DE07DA29-FB72-408B-A06D-C90A9A49E0F8}"/>
              </a:ext>
            </a:extLst>
          </p:cNvPr>
          <p:cNvSpPr>
            <a:spLocks noGrp="1"/>
          </p:cNvSpPr>
          <p:nvPr>
            <p:ph idx="1"/>
          </p:nvPr>
        </p:nvSpPr>
        <p:spPr>
          <a:xfrm>
            <a:off x="732692" y="2971800"/>
            <a:ext cx="7678615" cy="4378786"/>
          </a:xfrm>
        </p:spPr>
        <p:txBody>
          <a:bodyPr>
            <a:normAutofit/>
          </a:bodyPr>
          <a:lstStyle/>
          <a:p>
            <a:pPr marL="0" indent="0">
              <a:buNone/>
            </a:pPr>
            <a:r>
              <a:rPr lang="en-US" sz="2000" b="1" i="1" dirty="0">
                <a:solidFill>
                  <a:srgbClr val="002060"/>
                </a:solidFill>
              </a:rPr>
              <a:t>“…The purpose or reasonably foreseeable effect of which is </a:t>
            </a:r>
            <a:r>
              <a:rPr lang="en-US" sz="2000" b="1" i="1" dirty="0">
                <a:solidFill>
                  <a:srgbClr val="C00000"/>
                </a:solidFill>
              </a:rPr>
              <a:t>to encourage the reliance of another person upon an individual's knowledge or skill </a:t>
            </a:r>
            <a:r>
              <a:rPr lang="en-US" sz="2000" b="1" i="1" dirty="0">
                <a:solidFill>
                  <a:srgbClr val="002060"/>
                </a:solidFill>
              </a:rPr>
              <a:t>in the maintenance of human health by the prevention, alleviation, or cure of disease, and involving or reasonably thought to involve an assumption of responsibility for the other person's physical or mental well being:  diagnosis, treatment, use of instruments or other devices, or the prescribing, administering, dispensing or distributing of drugs for the relief of diseases or adverse physical or mental conditions.” </a:t>
            </a:r>
          </a:p>
          <a:p>
            <a:pPr marL="0" indent="0">
              <a:buNone/>
            </a:pPr>
            <a:r>
              <a:rPr lang="en-US" sz="2000" b="1" i="1" dirty="0">
                <a:solidFill>
                  <a:srgbClr val="002060"/>
                </a:solidFill>
              </a:rPr>
              <a:t>									CMR 243</a:t>
            </a:r>
          </a:p>
          <a:p>
            <a:endParaRPr lang="en-US" dirty="0"/>
          </a:p>
        </p:txBody>
      </p:sp>
    </p:spTree>
    <p:extLst>
      <p:ext uri="{BB962C8B-B14F-4D97-AF65-F5344CB8AC3E}">
        <p14:creationId xmlns:p14="http://schemas.microsoft.com/office/powerpoint/2010/main" val="52472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676400"/>
          </a:xfrm>
          <a:noFill/>
        </p:spPr>
        <p:txBody>
          <a:bodyPr>
            <a:normAutofit fontScale="90000"/>
          </a:bodyPr>
          <a:lstStyle/>
          <a:p>
            <a:pPr algn="ctr"/>
            <a:r>
              <a:rPr lang="en-US" sz="5300" b="1" dirty="0">
                <a:solidFill>
                  <a:srgbClr val="C00000"/>
                </a:solidFill>
                <a:effectLst>
                  <a:outerShdw blurRad="38100" dist="38100" dir="2700000" algn="tl">
                    <a:srgbClr val="000000">
                      <a:alpha val="43137"/>
                    </a:srgbClr>
                  </a:outerShdw>
                </a:effectLst>
              </a:rPr>
              <a:t>Maryland State Law</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Practice of Naturopathic Medicine</a:t>
            </a:r>
          </a:p>
        </p:txBody>
      </p:sp>
      <p:sp>
        <p:nvSpPr>
          <p:cNvPr id="4" name="Rectangle 3">
            <a:extLst>
              <a:ext uri="{FF2B5EF4-FFF2-40B4-BE49-F238E27FC236}">
                <a16:creationId xmlns:a16="http://schemas.microsoft.com/office/drawing/2014/main" id="{48908279-C1D9-491C-BE96-FAD85E3E901B}"/>
              </a:ext>
            </a:extLst>
          </p:cNvPr>
          <p:cNvSpPr/>
          <p:nvPr/>
        </p:nvSpPr>
        <p:spPr>
          <a:xfrm>
            <a:off x="647700" y="2325479"/>
            <a:ext cx="7962900" cy="4524315"/>
          </a:xfrm>
          <a:prstGeom prst="rect">
            <a:avLst/>
          </a:prstGeom>
        </p:spPr>
        <p:txBody>
          <a:bodyPr wrap="square">
            <a:spAutoFit/>
          </a:bodyPr>
          <a:lstStyle/>
          <a:p>
            <a:r>
              <a:rPr lang="en-US" sz="2400" b="1" dirty="0">
                <a:solidFill>
                  <a:srgbClr val="006600"/>
                </a:solidFill>
              </a:rPr>
              <a:t> </a:t>
            </a:r>
            <a:r>
              <a:rPr lang="en-US" sz="2400" b="1" dirty="0">
                <a:solidFill>
                  <a:srgbClr val="000066"/>
                </a:solidFill>
              </a:rPr>
              <a:t>(g) (1)   “Naturopathic medicine” means </a:t>
            </a:r>
            <a:r>
              <a:rPr lang="en-US" sz="2400" b="1" dirty="0">
                <a:solidFill>
                  <a:srgbClr val="C00000"/>
                </a:solidFill>
              </a:rPr>
              <a:t>the prevention, diagnosis, and treatment of human health conditions, injury, and disease using only patient education and naturopathic therapies and therapeutic substances </a:t>
            </a:r>
            <a:r>
              <a:rPr lang="en-US" sz="2400" b="1" dirty="0">
                <a:solidFill>
                  <a:srgbClr val="000066"/>
                </a:solidFill>
              </a:rPr>
              <a:t>recognized by the Council of Naturopathic Medical Education.</a:t>
            </a:r>
          </a:p>
          <a:p>
            <a:endParaRPr lang="en-US" sz="2400" b="1" dirty="0">
              <a:solidFill>
                <a:srgbClr val="000066"/>
              </a:solidFill>
            </a:endParaRPr>
          </a:p>
          <a:p>
            <a:r>
              <a:rPr lang="en-US" sz="2400" b="1" dirty="0">
                <a:solidFill>
                  <a:srgbClr val="000066"/>
                </a:solidFill>
              </a:rPr>
              <a:t>(2)  …	(iii)   The practice of the </a:t>
            </a:r>
            <a:r>
              <a:rPr lang="en-US" sz="2400" b="1" dirty="0">
                <a:solidFill>
                  <a:srgbClr val="C00000"/>
                </a:solidFill>
              </a:rPr>
              <a:t>material sciences of healing, including nutrition, phytotherapy, treatment by natural substances, and external applications.</a:t>
            </a:r>
            <a:r>
              <a:rPr lang="en-US" sz="2400" b="1" dirty="0">
                <a:solidFill>
                  <a:srgbClr val="006600"/>
                </a:solidFill>
              </a:rPr>
              <a:t>								</a:t>
            </a:r>
            <a:r>
              <a:rPr lang="en-US" sz="2400" b="1" dirty="0">
                <a:solidFill>
                  <a:srgbClr val="000066"/>
                </a:solidFill>
              </a:rPr>
              <a:t>	§14–5F–01.</a:t>
            </a:r>
          </a:p>
        </p:txBody>
      </p:sp>
    </p:spTree>
    <p:extLst>
      <p:ext uri="{BB962C8B-B14F-4D97-AF65-F5344CB8AC3E}">
        <p14:creationId xmlns:p14="http://schemas.microsoft.com/office/powerpoint/2010/main" val="172836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1999" cy="1371599"/>
          </a:xfrm>
          <a:noFill/>
        </p:spPr>
        <p:txBody>
          <a:bodyPr>
            <a:normAutofit fontScale="90000"/>
          </a:bodyPr>
          <a:lstStyle/>
          <a:p>
            <a:pPr algn="ctr"/>
            <a:r>
              <a:rPr lang="en-US" sz="5300" b="1" dirty="0">
                <a:solidFill>
                  <a:srgbClr val="C00000"/>
                </a:solidFill>
                <a:effectLst>
                  <a:outerShdw blurRad="38100" dist="38100" dir="2700000" algn="tl">
                    <a:srgbClr val="000000">
                      <a:alpha val="43137"/>
                    </a:srgbClr>
                  </a:outerShdw>
                </a:effectLst>
              </a:rPr>
              <a:t>Maryland State Law</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Felony</a:t>
            </a:r>
          </a:p>
        </p:txBody>
      </p:sp>
      <p:sp>
        <p:nvSpPr>
          <p:cNvPr id="4" name="Rectangle 3">
            <a:extLst>
              <a:ext uri="{FF2B5EF4-FFF2-40B4-BE49-F238E27FC236}">
                <a16:creationId xmlns:a16="http://schemas.microsoft.com/office/drawing/2014/main" id="{EC34D566-4810-4FC1-9DF8-5C6F204DC0D6}"/>
              </a:ext>
            </a:extLst>
          </p:cNvPr>
          <p:cNvSpPr/>
          <p:nvPr/>
        </p:nvSpPr>
        <p:spPr>
          <a:xfrm>
            <a:off x="381000" y="2057400"/>
            <a:ext cx="8457613" cy="4524315"/>
          </a:xfrm>
          <a:prstGeom prst="rect">
            <a:avLst/>
          </a:prstGeom>
        </p:spPr>
        <p:txBody>
          <a:bodyPr wrap="square">
            <a:spAutoFit/>
          </a:bodyPr>
          <a:lstStyle/>
          <a:p>
            <a:r>
              <a:rPr lang="en-US" sz="2400" b="1" dirty="0">
                <a:solidFill>
                  <a:srgbClr val="000066"/>
                </a:solidFill>
              </a:rPr>
              <a:t>(a)   Except as otherwise provided in this subtitle, an </a:t>
            </a:r>
            <a:r>
              <a:rPr lang="en-US" sz="2400" b="1" dirty="0">
                <a:solidFill>
                  <a:srgbClr val="C00000"/>
                </a:solidFill>
              </a:rPr>
              <a:t>individual may not practice, attempt to practice, or offer to practice naturopathic medicine</a:t>
            </a:r>
            <a:r>
              <a:rPr lang="en-US" sz="2400" b="1" dirty="0">
                <a:solidFill>
                  <a:srgbClr val="FF0000"/>
                </a:solidFill>
              </a:rPr>
              <a:t> </a:t>
            </a:r>
            <a:r>
              <a:rPr lang="en-US" sz="2400" b="1" dirty="0">
                <a:solidFill>
                  <a:srgbClr val="000066"/>
                </a:solidFill>
              </a:rPr>
              <a:t>in this State without a license.</a:t>
            </a:r>
          </a:p>
          <a:p>
            <a:endParaRPr lang="en-US" sz="2400" b="1" dirty="0">
              <a:solidFill>
                <a:srgbClr val="000066"/>
              </a:solidFill>
            </a:endParaRPr>
          </a:p>
          <a:p>
            <a:r>
              <a:rPr lang="en-US" sz="2400" b="1" dirty="0">
                <a:solidFill>
                  <a:srgbClr val="000066"/>
                </a:solidFill>
              </a:rPr>
              <a:t>(b)   An individual who violates this section is </a:t>
            </a:r>
            <a:r>
              <a:rPr lang="en-US" sz="2400" b="1" dirty="0">
                <a:solidFill>
                  <a:srgbClr val="C00000"/>
                </a:solidFill>
              </a:rPr>
              <a:t>guilty of a felony and on conviction is subject to:</a:t>
            </a:r>
          </a:p>
          <a:p>
            <a:r>
              <a:rPr lang="en-US" sz="2400" b="1" dirty="0">
                <a:solidFill>
                  <a:srgbClr val="006600"/>
                </a:solidFill>
              </a:rPr>
              <a:t>	</a:t>
            </a:r>
            <a:r>
              <a:rPr lang="en-US" sz="2400" b="1" dirty="0">
                <a:solidFill>
                  <a:srgbClr val="000066"/>
                </a:solidFill>
              </a:rPr>
              <a:t>(1)   A</a:t>
            </a:r>
            <a:r>
              <a:rPr lang="en-US" sz="2400" b="1" dirty="0">
                <a:solidFill>
                  <a:srgbClr val="FF0000"/>
                </a:solidFill>
              </a:rPr>
              <a:t> </a:t>
            </a:r>
            <a:r>
              <a:rPr lang="en-US" sz="2400" b="1" dirty="0">
                <a:solidFill>
                  <a:srgbClr val="C00000"/>
                </a:solidFill>
              </a:rPr>
              <a:t>fine not exceeding $10,000 or imprisonment not exceeding 5 years or both; and</a:t>
            </a:r>
          </a:p>
          <a:p>
            <a:r>
              <a:rPr lang="en-US" sz="2400" b="1" dirty="0">
                <a:solidFill>
                  <a:srgbClr val="006600"/>
                </a:solidFill>
              </a:rPr>
              <a:t>	</a:t>
            </a:r>
            <a:r>
              <a:rPr lang="en-US" sz="2400" b="1" dirty="0">
                <a:solidFill>
                  <a:srgbClr val="000066"/>
                </a:solidFill>
              </a:rPr>
              <a:t>(2)   A</a:t>
            </a:r>
            <a:r>
              <a:rPr lang="en-US" sz="2400" b="1" dirty="0">
                <a:solidFill>
                  <a:srgbClr val="006600"/>
                </a:solidFill>
              </a:rPr>
              <a:t> </a:t>
            </a:r>
            <a:r>
              <a:rPr lang="en-US" sz="2400" b="1" dirty="0">
                <a:solidFill>
                  <a:srgbClr val="C00000"/>
                </a:solidFill>
              </a:rPr>
              <a:t>civil fine of no more than $50,000 to be levied by the Board.</a:t>
            </a:r>
            <a:r>
              <a:rPr lang="en-US" sz="2400" b="1" dirty="0">
                <a:solidFill>
                  <a:srgbClr val="006600"/>
                </a:solidFill>
              </a:rPr>
              <a:t>										</a:t>
            </a:r>
            <a:r>
              <a:rPr lang="en-US" sz="2400" b="1" dirty="0">
                <a:solidFill>
                  <a:srgbClr val="000066"/>
                </a:solidFill>
              </a:rPr>
              <a:t>§14–5F–29.  </a:t>
            </a:r>
            <a:endParaRPr lang="en-US" b="1" dirty="0">
              <a:solidFill>
                <a:srgbClr val="FF0000"/>
              </a:solidFill>
            </a:endParaRPr>
          </a:p>
        </p:txBody>
      </p:sp>
    </p:spTree>
    <p:extLst>
      <p:ext uri="{BB962C8B-B14F-4D97-AF65-F5344CB8AC3E}">
        <p14:creationId xmlns:p14="http://schemas.microsoft.com/office/powerpoint/2010/main" val="287291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1000" y="729175"/>
            <a:ext cx="8305800" cy="12954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outerShdw>
                </a:effectLst>
                <a:cs typeface="Times New Roman" pitchFamily="18" charset="0"/>
              </a:rPr>
              <a:t>Kansas Healing Arts</a:t>
            </a:r>
            <a:br>
              <a:rPr lang="en-US" sz="4800" b="1" dirty="0">
                <a:solidFill>
                  <a:srgbClr val="C00000"/>
                </a:solidFill>
                <a:effectLst>
                  <a:outerShdw blurRad="38100" dist="38100" dir="2700000" algn="tl">
                    <a:srgbClr val="000000"/>
                  </a:outerShdw>
                </a:effectLst>
                <a:cs typeface="Times New Roman" pitchFamily="18" charset="0"/>
              </a:rPr>
            </a:br>
            <a:r>
              <a:rPr lang="en-US" sz="4800" b="1" dirty="0">
                <a:solidFill>
                  <a:srgbClr val="C00000"/>
                </a:solidFill>
                <a:effectLst>
                  <a:outerShdw blurRad="38100" dist="38100" dir="2700000" algn="tl">
                    <a:srgbClr val="000000"/>
                  </a:outerShdw>
                </a:effectLst>
                <a:cs typeface="Times New Roman" pitchFamily="18" charset="0"/>
              </a:rPr>
              <a:t>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743428" name="Rectangle 4"/>
          <p:cNvSpPr>
            <a:spLocks noChangeArrowheads="1"/>
          </p:cNvSpPr>
          <p:nvPr/>
        </p:nvSpPr>
        <p:spPr bwMode="auto">
          <a:xfrm>
            <a:off x="381000" y="2133600"/>
            <a:ext cx="8305800" cy="4678204"/>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000" b="1" dirty="0">
                <a:solidFill>
                  <a:srgbClr val="006600"/>
                </a:solidFill>
              </a:rPr>
              <a:t>     </a:t>
            </a:r>
            <a:r>
              <a:rPr lang="en-US" sz="2400" b="1" dirty="0">
                <a:solidFill>
                  <a:srgbClr val="000066"/>
                </a:solidFill>
              </a:rPr>
              <a:t>Purpose. </a:t>
            </a:r>
            <a:r>
              <a:rPr lang="en-US" sz="2400" b="1" dirty="0">
                <a:solidFill>
                  <a:srgbClr val="C00000"/>
                </a:solidFill>
              </a:rPr>
              <a:t>Recognizing that the practice of the healing arts is a privilege granted by legislative authority and is not a natural right of individuals, </a:t>
            </a:r>
            <a:r>
              <a:rPr lang="en-US" sz="2400" b="1" dirty="0">
                <a:solidFill>
                  <a:srgbClr val="000066"/>
                </a:solidFill>
              </a:rPr>
              <a:t>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r>
              <a:rPr lang="en-US" sz="2400" b="1" dirty="0">
                <a:solidFill>
                  <a:srgbClr val="006600"/>
                </a:solidFill>
              </a:rPr>
              <a:t>				</a:t>
            </a:r>
            <a:r>
              <a:rPr lang="en-US" sz="1000" b="1" dirty="0">
                <a:solidFill>
                  <a:srgbClr val="000066"/>
                </a:solidFill>
              </a:rPr>
              <a:t>6KS 65-2801 Chapter 65.Article 28</a:t>
            </a:r>
          </a:p>
        </p:txBody>
      </p:sp>
    </p:spTree>
    <p:extLst>
      <p:ext uri="{BB962C8B-B14F-4D97-AF65-F5344CB8AC3E}">
        <p14:creationId xmlns:p14="http://schemas.microsoft.com/office/powerpoint/2010/main" val="265414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22849" y="1256875"/>
            <a:ext cx="8229600" cy="1700748"/>
          </a:xfrm>
        </p:spPr>
        <p:txBody>
          <a:bodyPr>
            <a:normAutofit/>
          </a:bodyPr>
          <a:lstStyle/>
          <a:p>
            <a:pPr algn="ctr" eaLnBrk="1" hangingPunct="1">
              <a:defRPr/>
            </a:pPr>
            <a:r>
              <a:rPr lang="en-US" sz="5400" b="1" dirty="0">
                <a:solidFill>
                  <a:srgbClr val="C00000"/>
                </a:solidFill>
                <a:effectLst>
                  <a:outerShdw blurRad="38100" dist="38100" dir="2700000" algn="tl">
                    <a:srgbClr val="000000"/>
                  </a:outerShdw>
                </a:effectLst>
                <a:cs typeface="Times New Roman" pitchFamily="18" charset="0"/>
              </a:rPr>
              <a:t>Freedom Solutions</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64588" y="3146325"/>
            <a:ext cx="8142849" cy="1508105"/>
          </a:xfrm>
          <a:prstGeom prst="rect">
            <a:avLst/>
          </a:prstGeom>
          <a:noFill/>
          <a:ln w="9525">
            <a:noFill/>
            <a:miter lim="800000"/>
            <a:headEnd/>
            <a:tailEnd/>
          </a:ln>
          <a:effectLst/>
        </p:spPr>
        <p:txBody>
          <a:bodyPr wrap="square">
            <a:spAutoFit/>
          </a:bodyPr>
          <a:lstStyle/>
          <a:p>
            <a:pPr algn="ctr" fontAlgn="ctr"/>
            <a:r>
              <a:rPr lang="en-US" sz="4000" dirty="0">
                <a:solidFill>
                  <a:srgbClr val="000066"/>
                </a:solidFill>
              </a:rPr>
              <a:t>Safe Harbor Practitioner </a:t>
            </a:r>
          </a:p>
          <a:p>
            <a:pPr algn="ctr" fontAlgn="ctr"/>
            <a:r>
              <a:rPr lang="en-US" sz="4000" dirty="0">
                <a:solidFill>
                  <a:srgbClr val="000066"/>
                </a:solidFill>
              </a:rPr>
              <a:t>Exemption Laws</a:t>
            </a:r>
          </a:p>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04236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22849" y="1256875"/>
            <a:ext cx="8229600" cy="1700748"/>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outerShdw>
                </a:effectLst>
                <a:cs typeface="Times New Roman" pitchFamily="18" charset="0"/>
              </a:rPr>
              <a:t>Maine New Law </a:t>
            </a:r>
            <a:br>
              <a:rPr lang="en-US" sz="4800" b="1" dirty="0">
                <a:solidFill>
                  <a:srgbClr val="C00000"/>
                </a:solidFill>
                <a:effectLst>
                  <a:outerShdw blurRad="38100" dist="38100" dir="2700000" algn="tl">
                    <a:srgbClr val="000000"/>
                  </a:outerShdw>
                </a:effectLst>
                <a:cs typeface="Times New Roman" pitchFamily="18" charset="0"/>
              </a:rPr>
            </a:br>
            <a:r>
              <a:rPr lang="en-US" sz="4000" b="1" dirty="0">
                <a:solidFill>
                  <a:srgbClr val="C00000"/>
                </a:solidFill>
                <a:effectLst>
                  <a:outerShdw blurRad="38100" dist="38100" dir="2700000" algn="tl">
                    <a:srgbClr val="000000"/>
                  </a:outerShdw>
                </a:effectLst>
                <a:cs typeface="Times New Roman" pitchFamily="18" charset="0"/>
              </a:rPr>
              <a:t>Exemption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8142849" cy="3477875"/>
          </a:xfrm>
          <a:prstGeom prst="rect">
            <a:avLst/>
          </a:prstGeom>
          <a:noFill/>
          <a:ln w="9525">
            <a:noFill/>
            <a:miter lim="800000"/>
            <a:headEnd/>
            <a:tailEnd/>
          </a:ln>
          <a:effectLst/>
        </p:spPr>
        <p:txBody>
          <a:bodyPr wrap="square">
            <a:spAutoFit/>
          </a:bodyPr>
          <a:lstStyle/>
          <a:p>
            <a:pPr fontAlgn="ctr"/>
            <a:endParaRPr lang="en-US" sz="2800" dirty="0">
              <a:solidFill>
                <a:srgbClr val="006600"/>
              </a:solidFill>
            </a:endParaRPr>
          </a:p>
          <a:p>
            <a:pPr algn="ctr" fontAlgn="ctr"/>
            <a:r>
              <a:rPr lang="en-US" sz="2800" dirty="0">
                <a:solidFill>
                  <a:srgbClr val="002060"/>
                </a:solidFill>
              </a:rPr>
              <a:t>“The Right To Practice Complementary</a:t>
            </a:r>
          </a:p>
          <a:p>
            <a:pPr algn="ctr" fontAlgn="ctr"/>
            <a:r>
              <a:rPr lang="en-US" sz="2800" dirty="0">
                <a:solidFill>
                  <a:srgbClr val="002060"/>
                </a:solidFill>
              </a:rPr>
              <a:t>and Alternative Health Care Act."</a:t>
            </a:r>
          </a:p>
          <a:p>
            <a:pPr algn="ctr" fontAlgn="ctr"/>
            <a:endParaRPr lang="en-US" sz="2800" dirty="0">
              <a:solidFill>
                <a:srgbClr val="002060"/>
              </a:solidFill>
            </a:endParaRPr>
          </a:p>
          <a:p>
            <a:pPr algn="ctr" fontAlgn="ctr"/>
            <a:endParaRPr lang="en-US" sz="2800" dirty="0">
              <a:solidFill>
                <a:srgbClr val="002060"/>
              </a:solidFill>
            </a:endParaRPr>
          </a:p>
          <a:p>
            <a:pPr algn="ctr" fontAlgn="ctr"/>
            <a:r>
              <a:rPr lang="en-US" sz="2800" dirty="0">
                <a:solidFill>
                  <a:srgbClr val="002060"/>
                </a:solidFill>
              </a:rPr>
              <a:t>Sponsored by </a:t>
            </a:r>
          </a:p>
          <a:p>
            <a:pPr algn="ctr" fontAlgn="ctr"/>
            <a:r>
              <a:rPr lang="en-US" sz="2800" b="1" dirty="0">
                <a:solidFill>
                  <a:srgbClr val="002060"/>
                </a:solidFill>
              </a:rPr>
              <a:t>Senator David Miramant</a:t>
            </a:r>
            <a:endParaRPr lang="en-US" sz="2800" dirty="0">
              <a:solidFill>
                <a:srgbClr val="002060"/>
              </a:solidFill>
            </a:endParaRPr>
          </a:p>
          <a:p>
            <a:pPr algn="r" fontAlgn="base">
              <a:spcBef>
                <a:spcPct val="0"/>
              </a:spcBef>
              <a:spcAft>
                <a:spcPct val="0"/>
              </a:spcAft>
              <a:defRPr/>
            </a:pPr>
            <a:r>
              <a:rPr lang="en-US" sz="1200" b="1" dirty="0">
                <a:solidFill>
                  <a:srgbClr val="002060"/>
                </a:solidFill>
                <a:cs typeface="Times New Roman" pitchFamily="18" charset="0"/>
              </a:rPr>
              <a:t>		</a:t>
            </a:r>
          </a:p>
          <a:p>
            <a:pPr algn="r" fontAlgn="base">
              <a:spcBef>
                <a:spcPct val="0"/>
              </a:spcBef>
              <a:spcAft>
                <a:spcPct val="0"/>
              </a:spcAft>
              <a:defRPr/>
            </a:pPr>
            <a:r>
              <a:rPr lang="en-US" sz="1200" b="1" dirty="0">
                <a:solidFill>
                  <a:srgbClr val="002060"/>
                </a:solidFill>
                <a:cs typeface="Times New Roman" pitchFamily="18" charset="0"/>
              </a:rPr>
              <a:t>ME  Title 32, Chapter 48	</a:t>
            </a: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53192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762000"/>
            <a:ext cx="7772400" cy="609600"/>
          </a:xfrm>
        </p:spPr>
        <p:txBody>
          <a:bodyPr>
            <a:normAutofit/>
          </a:bodyPr>
          <a:lstStyle/>
          <a:p>
            <a:pPr algn="ctr" eaLnBrk="1" hangingPunct="1">
              <a:defRPr/>
            </a:pPr>
            <a:r>
              <a:rPr lang="en-US" sz="3200" b="1" dirty="0">
                <a:solidFill>
                  <a:srgbClr val="C00000"/>
                </a:solidFill>
                <a:effectLst>
                  <a:outerShdw blurRad="38100" dist="38100" dir="2700000" algn="tl">
                    <a:srgbClr val="000000"/>
                  </a:outerShdw>
                </a:effectLst>
              </a:rPr>
              <a:t>Nevada  Wellness Services</a:t>
            </a:r>
            <a:endParaRPr lang="en-US" sz="3200" u="sng" dirty="0">
              <a:solidFill>
                <a:srgbClr val="C00000"/>
              </a:solidFill>
            </a:endParaRPr>
          </a:p>
        </p:txBody>
      </p:sp>
      <p:sp>
        <p:nvSpPr>
          <p:cNvPr id="107523" name="Rectangle 3"/>
          <p:cNvSpPr>
            <a:spLocks noGrp="1" noChangeArrowheads="1"/>
          </p:cNvSpPr>
          <p:nvPr>
            <p:ph idx="1"/>
          </p:nvPr>
        </p:nvSpPr>
        <p:spPr>
          <a:xfrm>
            <a:off x="533400" y="1600200"/>
            <a:ext cx="8077200" cy="4800600"/>
          </a:xfrm>
        </p:spPr>
        <p:txBody>
          <a:bodyPr>
            <a:normAutofit fontScale="85000" lnSpcReduction="10000"/>
          </a:bodyPr>
          <a:lstStyle/>
          <a:p>
            <a:pPr>
              <a:lnSpc>
                <a:spcPct val="140000"/>
              </a:lnSpc>
              <a:buNone/>
            </a:pPr>
            <a:r>
              <a:rPr lang="en-US" b="1" dirty="0">
                <a:solidFill>
                  <a:srgbClr val="000066"/>
                </a:solidFill>
                <a:latin typeface="Trebuchet MS" panose="020B0603020202020204" pitchFamily="34" charset="0"/>
                <a:ea typeface="Calibri" pitchFamily="34" charset="0"/>
                <a:cs typeface="Times New Roman" pitchFamily="18" charset="0"/>
              </a:rPr>
              <a:t>(a) Anthroposophy.  (b) Aromatherapy.  (c) Traditional cultural healing practices.  (d) Detoxification practices and therapies.  (e) Energetic healing.  (f) Folk practices.  (g) Gerson therapy and colostrum therapy.  (h) Healing practices using food, dietary supplements, nutrients and the physical forces of heat, cold, water and light.  (i) Herbology and herbalism.  (j) Reflexology and Reiki.  (k) Mind-body healing practices.  (l) Nondiagnostic iridology.  (m) Noninvasive instrumentalities.  (n) Holistic kinesiology. </a:t>
            </a:r>
            <a:endParaRPr lang="en-US" sz="1800" b="1" dirty="0">
              <a:solidFill>
                <a:srgbClr val="000066"/>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40439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09600"/>
            <a:ext cx="7772400" cy="1066800"/>
          </a:xfrm>
        </p:spPr>
        <p:txBody>
          <a:bodyPr>
            <a:normAutofit/>
          </a:bodyPr>
          <a:lstStyle/>
          <a:p>
            <a:pPr eaLnBrk="1" hangingPunct="1">
              <a:defRPr/>
            </a:pPr>
            <a:r>
              <a:rPr lang="en-US" sz="3200" b="1" dirty="0">
                <a:solidFill>
                  <a:srgbClr val="C00000"/>
                </a:solidFill>
                <a:effectLst>
                  <a:outerShdw blurRad="38100" dist="38100" dir="2700000" algn="tl">
                    <a:srgbClr val="000000"/>
                  </a:outerShdw>
                </a:effectLst>
              </a:rPr>
              <a:t>New Mexico 61-35-2 Complementary and Alternative Health Care Services</a:t>
            </a:r>
            <a:r>
              <a:rPr lang="en-US" sz="3200" u="sng" dirty="0">
                <a:solidFill>
                  <a:srgbClr val="C00000"/>
                </a:solidFill>
              </a:rPr>
              <a:t>:</a:t>
            </a:r>
          </a:p>
        </p:txBody>
      </p:sp>
      <p:sp>
        <p:nvSpPr>
          <p:cNvPr id="107523" name="Rectangle 3"/>
          <p:cNvSpPr>
            <a:spLocks noGrp="1" noChangeArrowheads="1"/>
          </p:cNvSpPr>
          <p:nvPr>
            <p:ph idx="1"/>
          </p:nvPr>
        </p:nvSpPr>
        <p:spPr>
          <a:xfrm>
            <a:off x="533400" y="1828800"/>
            <a:ext cx="8077200" cy="4800600"/>
          </a:xfrm>
        </p:spPr>
        <p:txBody>
          <a:bodyPr>
            <a:normAutofit lnSpcReduction="10000"/>
          </a:bodyPr>
          <a:lstStyle/>
          <a:p>
            <a:pPr eaLnBrk="1" hangingPunct="1">
              <a:lnSpc>
                <a:spcPct val="140000"/>
              </a:lnSpc>
              <a:buFontTx/>
              <a:buNone/>
            </a:pPr>
            <a:r>
              <a:rPr lang="en-US" sz="1600" b="1" dirty="0">
                <a:solidFill>
                  <a:srgbClr val="000066"/>
                </a:solidFill>
                <a:latin typeface="Trebuchet MS" panose="020B0603020202020204" pitchFamily="34" charset="0"/>
                <a:ea typeface="Calibri" pitchFamily="34" charset="0"/>
                <a:cs typeface="Times New Roman" pitchFamily="18" charset="0"/>
              </a:rPr>
              <a:t>B.     "complementary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     herbology or herbalism;  (12)     homeopathy;  (13)     meditation;  (14)     mind-body healing practices;  (15)     naturopathy;  (16)     nondiagnostic iridology;   (17)     noninvasive instrumentalities;  (18)     polarity therapy; and  (19)     holistic kinesiology and other muscle testing techniques</a:t>
            </a:r>
            <a:endParaRPr lang="en-US" sz="1800" b="1" dirty="0">
              <a:solidFill>
                <a:srgbClr val="000066"/>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212650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599" y="2514600"/>
            <a:ext cx="7924801" cy="990600"/>
          </a:xfrm>
          <a:solidFill>
            <a:schemeClr val="tx2">
              <a:lumMod val="20000"/>
              <a:lumOff val="80000"/>
            </a:schemeClr>
          </a:solidFill>
          <a:ln>
            <a:solidFill>
              <a:srgbClr val="FF0000"/>
            </a:solidFill>
            <a:miter lim="800000"/>
            <a:headEnd/>
            <a:tailEnd/>
          </a:ln>
        </p:spPr>
        <p:txBody>
          <a:bodyPr/>
          <a:lstStyle/>
          <a:p>
            <a:pPr algn="ctr" eaLnBrk="1" hangingPunct="1">
              <a:defRPr/>
            </a:pPr>
            <a:r>
              <a:rPr lang="en-US" sz="5400" b="1" dirty="0">
                <a:solidFill>
                  <a:srgbClr val="C00000"/>
                </a:solidFill>
                <a:effectLst>
                  <a:outerShdw blurRad="38100" dist="38100" dir="2700000" algn="tl">
                    <a:srgbClr val="000000"/>
                  </a:outerShdw>
                </a:effectLst>
              </a:rPr>
              <a:t>Freedom to Heal</a:t>
            </a:r>
          </a:p>
        </p:txBody>
      </p:sp>
    </p:spTree>
    <p:extLst>
      <p:ext uri="{BB962C8B-B14F-4D97-AF65-F5344CB8AC3E}">
        <p14:creationId xmlns:p14="http://schemas.microsoft.com/office/powerpoint/2010/main" val="228439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388331"/>
            <a:ext cx="8153400" cy="1700748"/>
          </a:xfrm>
        </p:spPr>
        <p:txBody>
          <a:bodyPr>
            <a:normAutofit/>
          </a:bodyPr>
          <a:lstStyle/>
          <a:p>
            <a:pPr algn="ctr" eaLnBrk="1" hangingPunct="1">
              <a:defRPr/>
            </a:pPr>
            <a:r>
              <a:rPr lang="en-US" sz="5300" b="1" dirty="0">
                <a:solidFill>
                  <a:srgbClr val="C00000"/>
                </a:solidFill>
                <a:effectLst>
                  <a:outerShdw blurRad="38100" dist="38100" dir="2700000" algn="tl">
                    <a:srgbClr val="000000"/>
                  </a:outerShdw>
                </a:effectLst>
                <a:cs typeface="Times New Roman" pitchFamily="18" charset="0"/>
              </a:rPr>
              <a:t>Massachusetts Bill </a:t>
            </a:r>
            <a:br>
              <a:rPr lang="en-US" sz="4800" b="1" dirty="0">
                <a:solidFill>
                  <a:srgbClr val="C00000"/>
                </a:solidFill>
                <a:effectLst>
                  <a:outerShdw blurRad="38100" dist="38100" dir="2700000" algn="tl">
                    <a:srgbClr val="000000"/>
                  </a:outerShdw>
                </a:effectLst>
                <a:cs typeface="Times New Roman" pitchFamily="18" charset="0"/>
              </a:rPr>
            </a:br>
            <a:r>
              <a:rPr lang="en-US" sz="4000" b="1" dirty="0">
                <a:solidFill>
                  <a:srgbClr val="C00000"/>
                </a:solidFill>
                <a:effectLst>
                  <a:outerShdw blurRad="38100" dist="38100" dir="2700000" algn="tl">
                    <a:srgbClr val="000000"/>
                  </a:outerShdw>
                </a:effectLst>
                <a:cs typeface="Times New Roman" pitchFamily="18" charset="0"/>
              </a:rPr>
              <a:t>to Get Broader Exemptions</a:t>
            </a:r>
            <a:endParaRPr lang="en-US" sz="4800" b="1" dirty="0">
              <a:solidFill>
                <a:srgbClr val="C0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00532"/>
            <a:ext cx="7859151" cy="4128867"/>
          </a:xfrm>
        </p:spPr>
        <p:txBody>
          <a:bodyPr>
            <a:normAutofit/>
          </a:bodyPr>
          <a:lstStyle/>
          <a:p>
            <a:pPr marL="0" indent="0" algn="ctr">
              <a:buNone/>
            </a:pPr>
            <a:r>
              <a:rPr lang="en-US" sz="3200" b="1" dirty="0">
                <a:solidFill>
                  <a:srgbClr val="002060"/>
                </a:solidFill>
              </a:rPr>
              <a:t>H.3660 </a:t>
            </a:r>
          </a:p>
          <a:p>
            <a:pPr marL="0" indent="0" algn="ctr">
              <a:buNone/>
            </a:pPr>
            <a:r>
              <a:rPr lang="en-US" sz="2000" b="1" dirty="0">
                <a:solidFill>
                  <a:srgbClr val="C00000"/>
                </a:solidFill>
              </a:rPr>
              <a:t>Representative John Lawn, Jr</a:t>
            </a:r>
            <a:r>
              <a:rPr lang="en-US" sz="2000" b="1" dirty="0">
                <a:solidFill>
                  <a:srgbClr val="002060"/>
                </a:solidFill>
              </a:rPr>
              <a:t>. </a:t>
            </a:r>
          </a:p>
          <a:p>
            <a:pPr marL="0" indent="0">
              <a:buNone/>
            </a:pPr>
            <a:r>
              <a:rPr lang="en-US" sz="2000" b="1" i="1" dirty="0">
                <a:solidFill>
                  <a:srgbClr val="002060"/>
                </a:solidFill>
              </a:rPr>
              <a:t>An Act providing for consumer access to and the right to practice complementary and alternative health care services </a:t>
            </a:r>
          </a:p>
          <a:p>
            <a:pPr marL="0" indent="0" algn="ctr">
              <a:buNone/>
            </a:pPr>
            <a:r>
              <a:rPr lang="en-US" sz="3600" b="1" dirty="0">
                <a:solidFill>
                  <a:srgbClr val="002060"/>
                </a:solidFill>
              </a:rPr>
              <a:t>  S.665 </a:t>
            </a:r>
          </a:p>
          <a:p>
            <a:pPr marL="0" indent="0" algn="ctr">
              <a:buNone/>
            </a:pPr>
            <a:r>
              <a:rPr lang="en-US" sz="2000" b="1" dirty="0">
                <a:solidFill>
                  <a:srgbClr val="C00000"/>
                </a:solidFill>
              </a:rPr>
              <a:t>Senator Nick Collins </a:t>
            </a:r>
          </a:p>
          <a:p>
            <a:pPr marL="0" indent="0">
              <a:buNone/>
            </a:pPr>
            <a:r>
              <a:rPr lang="en-US" sz="2000" b="1" i="1" dirty="0">
                <a:solidFill>
                  <a:srgbClr val="002060"/>
                </a:solidFill>
              </a:rPr>
              <a:t>An Act providing for consumer access to and the right to practice complementary and alternative health care services</a:t>
            </a:r>
          </a:p>
          <a:p>
            <a:pPr eaLnBrk="1" hangingPunct="1">
              <a:buFontTx/>
              <a:buNone/>
            </a:pPr>
            <a:endParaRPr lang="en-US" sz="1800" b="1" dirty="0">
              <a:cs typeface="Times New Roman" pitchFamily="18" charset="0"/>
            </a:endParaRP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56203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388331"/>
            <a:ext cx="8153400" cy="1700748"/>
          </a:xfrm>
        </p:spPr>
        <p:txBody>
          <a:bodyPr>
            <a:normAutofit/>
          </a:bodyPr>
          <a:lstStyle/>
          <a:p>
            <a:pPr algn="ctr" eaLnBrk="1" hangingPunct="1">
              <a:defRPr/>
            </a:pPr>
            <a:r>
              <a:rPr lang="en-US" sz="5300" b="1" dirty="0">
                <a:solidFill>
                  <a:srgbClr val="C00000"/>
                </a:solidFill>
                <a:effectLst>
                  <a:outerShdw blurRad="38100" dist="38100" dir="2700000" algn="tl">
                    <a:srgbClr val="000000"/>
                  </a:outerShdw>
                </a:effectLst>
                <a:cs typeface="Times New Roman" pitchFamily="18" charset="0"/>
              </a:rPr>
              <a:t>Wisconsin Bills</a:t>
            </a:r>
            <a:br>
              <a:rPr lang="en-US" sz="4800" b="1" dirty="0">
                <a:solidFill>
                  <a:srgbClr val="C00000"/>
                </a:solidFill>
                <a:effectLst>
                  <a:outerShdw blurRad="38100" dist="38100" dir="2700000" algn="tl">
                    <a:srgbClr val="000000"/>
                  </a:outerShdw>
                </a:effectLst>
                <a:cs typeface="Times New Roman" pitchFamily="18" charset="0"/>
              </a:rPr>
            </a:br>
            <a:r>
              <a:rPr lang="en-US" sz="4000" b="1" dirty="0">
                <a:solidFill>
                  <a:srgbClr val="C00000"/>
                </a:solidFill>
                <a:effectLst>
                  <a:outerShdw blurRad="38100" dist="38100" dir="2700000" algn="tl">
                    <a:srgbClr val="000000"/>
                  </a:outerShdw>
                </a:effectLst>
                <a:cs typeface="Times New Roman" pitchFamily="18" charset="0"/>
              </a:rPr>
              <a:t>Practitioner Exemptions</a:t>
            </a:r>
          </a:p>
        </p:txBody>
      </p:sp>
      <p:sp>
        <p:nvSpPr>
          <p:cNvPr id="93187" name="Rectangle 3"/>
          <p:cNvSpPr>
            <a:spLocks noGrp="1" noChangeArrowheads="1"/>
          </p:cNvSpPr>
          <p:nvPr>
            <p:ph idx="1"/>
          </p:nvPr>
        </p:nvSpPr>
        <p:spPr>
          <a:xfrm>
            <a:off x="685800" y="2500532"/>
            <a:ext cx="7859151" cy="4128867"/>
          </a:xfrm>
        </p:spPr>
        <p:txBody>
          <a:bodyPr>
            <a:normAutofit/>
          </a:bodyPr>
          <a:lstStyle/>
          <a:p>
            <a:pPr algn="ctr">
              <a:buNone/>
            </a:pPr>
            <a:r>
              <a:rPr lang="en-US" sz="3200" b="1" dirty="0">
                <a:solidFill>
                  <a:srgbClr val="000066"/>
                </a:solidFill>
                <a:cs typeface="Times New Roman" pitchFamily="18" charset="0"/>
              </a:rPr>
              <a:t>2019 Senate Bill 492 </a:t>
            </a:r>
          </a:p>
          <a:p>
            <a:pPr algn="ctr">
              <a:buNone/>
            </a:pPr>
            <a:r>
              <a:rPr lang="en-US" sz="2000" b="1" dirty="0">
                <a:solidFill>
                  <a:srgbClr val="C00000"/>
                </a:solidFill>
                <a:cs typeface="Times New Roman" pitchFamily="18" charset="0"/>
              </a:rPr>
              <a:t>Introduced by Senators Tiffany, Kooyenga and Olsen; </a:t>
            </a:r>
          </a:p>
          <a:p>
            <a:pPr algn="ctr">
              <a:buNone/>
            </a:pPr>
            <a:endParaRPr lang="en-US" sz="1800" b="1" dirty="0">
              <a:cs typeface="Times New Roman" pitchFamily="18" charset="0"/>
            </a:endParaRPr>
          </a:p>
          <a:p>
            <a:pPr algn="ctr">
              <a:buNone/>
            </a:pPr>
            <a:r>
              <a:rPr lang="en-US" sz="3200" b="1" dirty="0">
                <a:solidFill>
                  <a:srgbClr val="000066"/>
                </a:solidFill>
                <a:cs typeface="Times New Roman" pitchFamily="18" charset="0"/>
              </a:rPr>
              <a:t>2019 Assembly Bill 546 </a:t>
            </a:r>
            <a:br>
              <a:rPr lang="en-US" sz="3200" b="1" dirty="0">
                <a:cs typeface="Times New Roman" pitchFamily="18" charset="0"/>
              </a:rPr>
            </a:br>
            <a:r>
              <a:rPr lang="en-US" sz="2000" b="1" dirty="0">
                <a:solidFill>
                  <a:srgbClr val="C00000"/>
                </a:solidFill>
                <a:cs typeface="Times New Roman" pitchFamily="18" charset="0"/>
              </a:rPr>
              <a:t>Introduced by Representatives Felzkowski, Dittrich, Horlacher, Kitchens, Murphy, Mursau, Quinn, Ramthun, Schraa, Skowronski, Tusler and Zimmerman; </a:t>
            </a:r>
          </a:p>
          <a:p>
            <a:pPr algn="ctr">
              <a:buNone/>
            </a:pPr>
            <a:r>
              <a:rPr lang="en-US" sz="1800" b="1" dirty="0">
                <a:solidFill>
                  <a:srgbClr val="000066"/>
                </a:solidFill>
                <a:cs typeface="Times New Roman" pitchFamily="18" charset="0"/>
              </a:rPr>
              <a:t>Relating to: providing complementary and alternative health care practitioners with exemptions from practice protection laws, requirements and prohibitions f... </a:t>
            </a:r>
          </a:p>
          <a:p>
            <a:pPr>
              <a:buNone/>
            </a:pPr>
            <a:endParaRPr lang="en-US" sz="1800" b="1" dirty="0">
              <a:cs typeface="Times New Roman" pitchFamily="18" charset="0"/>
            </a:endParaRP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426180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85800"/>
            <a:ext cx="7772400" cy="1524000"/>
          </a:xfrm>
        </p:spPr>
        <p:txBody>
          <a:bodyPr>
            <a:noAutofit/>
          </a:bodyPr>
          <a:lstStyle/>
          <a:p>
            <a:pPr algn="ctr" eaLnBrk="1" hangingPunct="1">
              <a:defRPr/>
            </a:pPr>
            <a:r>
              <a:rPr lang="en-US" sz="4800" b="1" dirty="0">
                <a:solidFill>
                  <a:srgbClr val="000066"/>
                </a:solidFill>
                <a:effectLst>
                  <a:outerShdw blurRad="38100" dist="38100" dir="2700000" algn="tl">
                    <a:srgbClr val="000000">
                      <a:alpha val="43137"/>
                    </a:srgbClr>
                  </a:outerShdw>
                </a:effectLst>
              </a:rPr>
              <a:t>How to Pass a Bill </a:t>
            </a:r>
            <a:br>
              <a:rPr lang="en-US" sz="4800" b="1" dirty="0">
                <a:solidFill>
                  <a:srgbClr val="000066"/>
                </a:solidFill>
                <a:effectLst>
                  <a:outerShdw blurRad="38100" dist="38100" dir="2700000" algn="tl">
                    <a:srgbClr val="000000">
                      <a:alpha val="43137"/>
                    </a:srgbClr>
                  </a:outerShdw>
                </a:effectLst>
              </a:rPr>
            </a:br>
            <a:r>
              <a:rPr lang="en-US" sz="4800" b="1" dirty="0">
                <a:solidFill>
                  <a:srgbClr val="000066"/>
                </a:solidFill>
                <a:effectLst>
                  <a:outerShdw blurRad="38100" dist="38100" dir="2700000" algn="tl">
                    <a:srgbClr val="000000">
                      <a:alpha val="43137"/>
                    </a:srgbClr>
                  </a:outerShdw>
                </a:effectLst>
              </a:rPr>
              <a:t>in Your State</a:t>
            </a:r>
          </a:p>
        </p:txBody>
      </p:sp>
      <p:sp>
        <p:nvSpPr>
          <p:cNvPr id="107523" name="Rectangle 3"/>
          <p:cNvSpPr>
            <a:spLocks noGrp="1" noChangeArrowheads="1"/>
          </p:cNvSpPr>
          <p:nvPr>
            <p:ph idx="1"/>
          </p:nvPr>
        </p:nvSpPr>
        <p:spPr>
          <a:xfrm>
            <a:off x="533400" y="2209800"/>
            <a:ext cx="7924800" cy="4191000"/>
          </a:xfrm>
        </p:spPr>
        <p:txBody>
          <a:bodyPr>
            <a:normAutofit/>
          </a:bodyPr>
          <a:lstStyle/>
          <a:p>
            <a:pPr>
              <a:lnSpc>
                <a:spcPct val="140000"/>
              </a:lnSpc>
              <a:buNone/>
            </a:pPr>
            <a:r>
              <a:rPr lang="en-US" sz="2800" b="1" dirty="0">
                <a:solidFill>
                  <a:srgbClr val="C00000"/>
                </a:solidFill>
                <a:latin typeface="Trebuchet MS" panose="020B0603020202020204" pitchFamily="34" charset="0"/>
                <a:ea typeface="Calibri" pitchFamily="34" charset="0"/>
                <a:cs typeface="Times New Roman" pitchFamily="18" charset="0"/>
                <a:hlinkClick r:id="rId3">
                  <a:extLst>
                    <a:ext uri="{A12FA001-AC4F-418D-AE19-62706E023703}">
                      <ahyp:hlinkClr xmlns:ahyp="http://schemas.microsoft.com/office/drawing/2018/hyperlinkcolor" val="tx"/>
                    </a:ext>
                  </a:extLst>
                </a:hlinkClick>
              </a:rPr>
              <a:t>www.nationalhealthfreedomaction.org</a:t>
            </a:r>
            <a:endParaRPr lang="en-US" sz="2800" b="1" dirty="0">
              <a:solidFill>
                <a:srgbClr val="C00000"/>
              </a:solidFill>
              <a:latin typeface="Trebuchet MS" panose="020B0603020202020204" pitchFamily="34" charset="0"/>
              <a:ea typeface="Calibri" pitchFamily="34" charset="0"/>
              <a:cs typeface="Times New Roman" pitchFamily="18" charset="0"/>
            </a:endParaRP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NHFA Attorneys to Help Guide</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Conference calls</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Travel and Presentations</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Drafting</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Testimony</a:t>
            </a:r>
          </a:p>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374365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4294967295"/>
          </p:nvPr>
        </p:nvSpPr>
        <p:spPr>
          <a:xfrm>
            <a:off x="0" y="2209800"/>
            <a:ext cx="7924800" cy="4191000"/>
          </a:xfrm>
        </p:spPr>
        <p:txBody>
          <a:bodyPr>
            <a:normAutofit/>
          </a:bodyPr>
          <a:lstStyle/>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pic>
        <p:nvPicPr>
          <p:cNvPr id="8" name="Picture 7">
            <a:extLst>
              <a:ext uri="{FF2B5EF4-FFF2-40B4-BE49-F238E27FC236}">
                <a16:creationId xmlns:a16="http://schemas.microsoft.com/office/drawing/2014/main" id="{2280157E-A181-4F0B-B7F2-406AB239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573175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723900" y="685800"/>
            <a:ext cx="7886700" cy="1676400"/>
          </a:xfrm>
          <a:solidFill>
            <a:srgbClr val="C00000"/>
          </a:solidFill>
        </p:spPr>
        <p:txBody>
          <a:bodyPr>
            <a:normAutofit fontScale="90000"/>
          </a:bodyPr>
          <a:lstStyle/>
          <a:p>
            <a:pPr algn="ctr" eaLnBrk="1" hangingPunct="1">
              <a:defRPr/>
            </a:pPr>
            <a:r>
              <a:rPr lang="en-US" sz="5400" b="1" dirty="0">
                <a:solidFill>
                  <a:schemeClr val="bg1"/>
                </a:solidFill>
                <a:effectLst>
                  <a:outerShdw blurRad="38100" dist="38100" dir="2700000" algn="tl">
                    <a:srgbClr val="000000"/>
                  </a:outerShdw>
                </a:effectLst>
                <a:latin typeface="+mn-lt"/>
              </a:rPr>
              <a:t>2019 Safe Harbor </a:t>
            </a:r>
            <a:br>
              <a:rPr lang="en-US" sz="5400" b="1" dirty="0">
                <a:solidFill>
                  <a:schemeClr val="bg1"/>
                </a:solidFill>
                <a:effectLst>
                  <a:outerShdw blurRad="38100" dist="38100" dir="2700000" algn="tl">
                    <a:srgbClr val="000000"/>
                  </a:outerShdw>
                </a:effectLst>
                <a:latin typeface="+mn-lt"/>
              </a:rPr>
            </a:br>
            <a:r>
              <a:rPr lang="en-US" sz="5400" b="1" dirty="0">
                <a:solidFill>
                  <a:schemeClr val="bg1"/>
                </a:solidFill>
                <a:effectLst>
                  <a:outerShdw blurRad="38100" dist="38100" dir="2700000" algn="tl">
                    <a:srgbClr val="000000"/>
                  </a:outerShdw>
                </a:effectLst>
                <a:latin typeface="+mn-lt"/>
              </a:rPr>
              <a:t>Health Freedom States!</a:t>
            </a:r>
          </a:p>
        </p:txBody>
      </p:sp>
      <p:sp>
        <p:nvSpPr>
          <p:cNvPr id="1295363" name="Rectangle 3"/>
          <p:cNvSpPr>
            <a:spLocks noGrp="1" noChangeArrowheads="1"/>
          </p:cNvSpPr>
          <p:nvPr>
            <p:ph idx="1"/>
          </p:nvPr>
        </p:nvSpPr>
        <p:spPr>
          <a:xfrm>
            <a:off x="723900" y="2514600"/>
            <a:ext cx="7886700" cy="3581400"/>
          </a:xfrm>
          <a:solidFill>
            <a:srgbClr val="C00000"/>
          </a:solidFill>
        </p:spPr>
        <p:txBody>
          <a:bodyPr numCol="2">
            <a:normAutofit fontScale="77500" lnSpcReduction="20000"/>
          </a:bodyPr>
          <a:lstStyle/>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r>
              <a:rPr lang="en-US" sz="4000" b="1" dirty="0">
                <a:solidFill>
                  <a:schemeClr val="bg1"/>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California</a:t>
            </a:r>
          </a:p>
          <a:p>
            <a:pPr algn="ctr" eaLnBrk="1" hangingPunct="1">
              <a:lnSpc>
                <a:spcPct val="90000"/>
              </a:lnSpc>
              <a:buFontTx/>
              <a:buNone/>
              <a:defRPr/>
            </a:pPr>
            <a:endParaRPr lang="en-US" sz="4000" b="1" dirty="0">
              <a:solidFill>
                <a:schemeClr val="bg1"/>
              </a:solidFill>
              <a:effectLst>
                <a:outerShdw blurRad="38100" dist="38100" dir="2700000" algn="tl">
                  <a:srgbClr val="000000"/>
                </a:outerShdw>
              </a:effectLst>
            </a:endParaRPr>
          </a:p>
          <a:p>
            <a:pPr algn="ctr" eaLnBrk="1" hangingPunct="1">
              <a:lnSpc>
                <a:spcPct val="90000"/>
              </a:lnSpc>
              <a:buFontTx/>
              <a:buNone/>
              <a:defRPr/>
            </a:pPr>
            <a:br>
              <a:rPr lang="en-US" sz="4000" b="1" dirty="0">
                <a:solidFill>
                  <a:schemeClr val="bg1"/>
                </a:solidFill>
                <a:effectLst>
                  <a:outerShdw blurRad="38100" dist="38100" dir="2700000" algn="tl">
                    <a:srgbClr val="000000"/>
                  </a:outerShdw>
                </a:effectLst>
              </a:rPr>
            </a:br>
            <a:br>
              <a:rPr lang="en-US" sz="4000" b="1" dirty="0">
                <a:solidFill>
                  <a:schemeClr val="bg1"/>
                </a:solidFill>
                <a:effectLst>
                  <a:outerShdw blurRad="38100" dist="38100" dir="2700000" algn="tl">
                    <a:srgbClr val="000000"/>
                  </a:outerShdw>
                </a:effectLst>
              </a:rPr>
            </a:br>
            <a:r>
              <a:rPr lang="en-US" sz="4000" b="1" dirty="0">
                <a:solidFill>
                  <a:schemeClr val="bg1"/>
                </a:solidFill>
                <a:effectLst>
                  <a:outerShdw blurRad="38100" dist="38100" dir="2700000" algn="tl">
                    <a:srgbClr val="000000"/>
                  </a:outerShdw>
                </a:effectLst>
              </a:rPr>
              <a:t>Louisiana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Arizona (limited)</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Nevada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Maine!</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Tree>
    <p:extLst>
      <p:ext uri="{BB962C8B-B14F-4D97-AF65-F5344CB8AC3E}">
        <p14:creationId xmlns:p14="http://schemas.microsoft.com/office/powerpoint/2010/main" val="1332150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0" y="514350"/>
            <a:ext cx="800100" cy="10287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WA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7" name="Rectangle 3"/>
          <p:cNvSpPr>
            <a:spLocks noChangeArrowheads="1"/>
          </p:cNvSpPr>
          <p:nvPr/>
        </p:nvSpPr>
        <p:spPr bwMode="auto">
          <a:xfrm>
            <a:off x="914400" y="2686050"/>
            <a:ext cx="457200" cy="914400"/>
          </a:xfrm>
          <a:prstGeom prst="rect">
            <a:avLst/>
          </a:prstGeom>
          <a:solidFill>
            <a:srgbClr val="00CC00"/>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NV</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CC00"/>
              </a:solidFill>
            </a:endParaRPr>
          </a:p>
        </p:txBody>
      </p:sp>
      <p:sp>
        <p:nvSpPr>
          <p:cNvPr id="1301508" name="Rectangle 4"/>
          <p:cNvSpPr>
            <a:spLocks noChangeArrowheads="1"/>
          </p:cNvSpPr>
          <p:nvPr/>
        </p:nvSpPr>
        <p:spPr bwMode="auto">
          <a:xfrm>
            <a:off x="2400300" y="1885950"/>
            <a:ext cx="10287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NE</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9" name="Rectangle 5"/>
          <p:cNvSpPr>
            <a:spLocks noChangeArrowheads="1"/>
          </p:cNvSpPr>
          <p:nvPr/>
        </p:nvSpPr>
        <p:spPr bwMode="auto">
          <a:xfrm>
            <a:off x="4457700" y="4171950"/>
            <a:ext cx="571500" cy="8001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0" name="Rectangle 6"/>
          <p:cNvSpPr>
            <a:spLocks noChangeArrowheads="1"/>
          </p:cNvSpPr>
          <p:nvPr/>
        </p:nvSpPr>
        <p:spPr bwMode="auto">
          <a:xfrm>
            <a:off x="4343400" y="971550"/>
            <a:ext cx="571500" cy="9144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FFFFFF"/>
                  </a:outerShdw>
                </a:effectLst>
                <a:cs typeface="Times New Roman" pitchFamily="18" charset="0"/>
              </a:rPr>
              <a:t>WI</a:t>
            </a:r>
            <a:endParaRPr lang="en-US" sz="12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1" name="Rectangle 7"/>
          <p:cNvSpPr>
            <a:spLocks noChangeArrowheads="1"/>
          </p:cNvSpPr>
          <p:nvPr/>
        </p:nvSpPr>
        <p:spPr bwMode="auto">
          <a:xfrm>
            <a:off x="3543300" y="2457450"/>
            <a:ext cx="800100" cy="6858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MO</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2" name="Rectangle 8"/>
          <p:cNvSpPr>
            <a:spLocks noChangeArrowheads="1"/>
          </p:cNvSpPr>
          <p:nvPr/>
        </p:nvSpPr>
        <p:spPr bwMode="auto">
          <a:xfrm>
            <a:off x="1600200" y="1657350"/>
            <a:ext cx="6858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WY</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3" name="Rectangle 9"/>
          <p:cNvSpPr>
            <a:spLocks noChangeArrowheads="1"/>
          </p:cNvSpPr>
          <p:nvPr/>
        </p:nvSpPr>
        <p:spPr bwMode="auto">
          <a:xfrm>
            <a:off x="5029200" y="2000250"/>
            <a:ext cx="571500" cy="8001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chemeClr val="bg1"/>
                </a:solidFill>
                <a:cs typeface="Times New Roman" pitchFamily="18" charset="0"/>
              </a:rPr>
              <a:t>IN</a:t>
            </a:r>
            <a:endParaRPr lang="en-US" sz="1200" dirty="0">
              <a:solidFill>
                <a:schemeClr val="bg1"/>
              </a:solidFill>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4" name="Rectangle 10"/>
          <p:cNvSpPr>
            <a:spLocks noChangeArrowheads="1"/>
          </p:cNvSpPr>
          <p:nvPr/>
        </p:nvSpPr>
        <p:spPr bwMode="auto">
          <a:xfrm>
            <a:off x="2400300" y="628650"/>
            <a:ext cx="10287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ND</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5" name="Rectangle 11"/>
          <p:cNvSpPr>
            <a:spLocks noChangeArrowheads="1"/>
          </p:cNvSpPr>
          <p:nvPr/>
        </p:nvSpPr>
        <p:spPr bwMode="auto">
          <a:xfrm>
            <a:off x="3543300" y="628650"/>
            <a:ext cx="685800" cy="1028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MN</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6" name="Rectangle 12"/>
          <p:cNvSpPr>
            <a:spLocks noChangeArrowheads="1"/>
          </p:cNvSpPr>
          <p:nvPr/>
        </p:nvSpPr>
        <p:spPr bwMode="auto">
          <a:xfrm>
            <a:off x="5029200" y="628650"/>
            <a:ext cx="571500" cy="12573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7" name="Rectangle 13"/>
          <p:cNvSpPr>
            <a:spLocks noChangeArrowheads="1"/>
          </p:cNvSpPr>
          <p:nvPr/>
        </p:nvSpPr>
        <p:spPr bwMode="auto">
          <a:xfrm>
            <a:off x="0" y="1657350"/>
            <a:ext cx="800100" cy="9144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OR</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ffectLst>
                <a:outerShdw blurRad="38100" dist="38100" dir="2700000" algn="tl">
                  <a:srgbClr val="000000"/>
                </a:outerShdw>
              </a:effectLst>
            </a:endParaRPr>
          </a:p>
        </p:txBody>
      </p:sp>
      <p:sp>
        <p:nvSpPr>
          <p:cNvPr id="1301518" name="Rectangle 14"/>
          <p:cNvSpPr>
            <a:spLocks noChangeArrowheads="1"/>
          </p:cNvSpPr>
          <p:nvPr/>
        </p:nvSpPr>
        <p:spPr bwMode="auto">
          <a:xfrm>
            <a:off x="2057400" y="2800350"/>
            <a:ext cx="685800" cy="800100"/>
          </a:xfrm>
          <a:prstGeom prst="rect">
            <a:avLst/>
          </a:prstGeom>
          <a:solidFill>
            <a:srgbClr val="00CC00"/>
          </a:solidFill>
          <a:ln w="9525">
            <a:solidFill>
              <a:srgbClr val="000099"/>
            </a:solidFill>
            <a:miter lim="800000"/>
            <a:headEnd/>
            <a:tailEnd/>
          </a:ln>
        </p:spPr>
        <p:txBody>
          <a:bodyPr/>
          <a:lstStyle/>
          <a:p>
            <a:pP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CO</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chemeClr val="bg1"/>
              </a:solidFill>
            </a:endParaRPr>
          </a:p>
        </p:txBody>
      </p:sp>
      <p:sp>
        <p:nvSpPr>
          <p:cNvPr id="1301519" name="Rectangle 15"/>
          <p:cNvSpPr>
            <a:spLocks noChangeArrowheads="1"/>
          </p:cNvSpPr>
          <p:nvPr/>
        </p:nvSpPr>
        <p:spPr bwMode="auto">
          <a:xfrm>
            <a:off x="3543300" y="3257550"/>
            <a:ext cx="8001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AR</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0" name="Rectangle 16"/>
          <p:cNvSpPr>
            <a:spLocks noChangeArrowheads="1"/>
          </p:cNvSpPr>
          <p:nvPr/>
        </p:nvSpPr>
        <p:spPr bwMode="auto">
          <a:xfrm>
            <a:off x="342900" y="6324600"/>
            <a:ext cx="1371600" cy="3619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HI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1" name="Rectangle 17"/>
          <p:cNvSpPr>
            <a:spLocks noChangeArrowheads="1"/>
          </p:cNvSpPr>
          <p:nvPr/>
        </p:nvSpPr>
        <p:spPr bwMode="auto">
          <a:xfrm>
            <a:off x="6858000" y="4286250"/>
            <a:ext cx="800100" cy="5715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FF99CC"/>
              </a:solidFill>
            </a:endParaRPr>
          </a:p>
        </p:txBody>
      </p:sp>
      <p:sp>
        <p:nvSpPr>
          <p:cNvPr id="1301522" name="Rectangle 18"/>
          <p:cNvSpPr>
            <a:spLocks noChangeArrowheads="1"/>
          </p:cNvSpPr>
          <p:nvPr/>
        </p:nvSpPr>
        <p:spPr bwMode="auto">
          <a:xfrm>
            <a:off x="4457700" y="3714750"/>
            <a:ext cx="1371600" cy="3429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TN</a:t>
            </a:r>
            <a:endParaRPr lang="en-US" sz="2400" dirty="0">
              <a:solidFill>
                <a:srgbClr val="000000"/>
              </a:solidFill>
            </a:endParaRPr>
          </a:p>
        </p:txBody>
      </p:sp>
      <p:sp>
        <p:nvSpPr>
          <p:cNvPr id="1301523" name="Rectangle 19"/>
          <p:cNvSpPr>
            <a:spLocks noChangeArrowheads="1"/>
          </p:cNvSpPr>
          <p:nvPr/>
        </p:nvSpPr>
        <p:spPr bwMode="auto">
          <a:xfrm>
            <a:off x="6400800" y="857250"/>
            <a:ext cx="8001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NY</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4" name="Rectangle 20"/>
          <p:cNvSpPr>
            <a:spLocks noChangeArrowheads="1"/>
          </p:cNvSpPr>
          <p:nvPr/>
        </p:nvSpPr>
        <p:spPr bwMode="auto">
          <a:xfrm>
            <a:off x="5715000" y="1543050"/>
            <a:ext cx="571500" cy="6858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OH</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66"/>
              </a:solidFill>
            </a:endParaRPr>
          </a:p>
        </p:txBody>
      </p:sp>
      <p:sp>
        <p:nvSpPr>
          <p:cNvPr id="1301525" name="Rectangle 21"/>
          <p:cNvSpPr>
            <a:spLocks noChangeArrowheads="1"/>
          </p:cNvSpPr>
          <p:nvPr/>
        </p:nvSpPr>
        <p:spPr bwMode="auto">
          <a:xfrm>
            <a:off x="6400800" y="1771650"/>
            <a:ext cx="8001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PA</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6" name="Rectangle 22"/>
          <p:cNvSpPr>
            <a:spLocks noChangeArrowheads="1"/>
          </p:cNvSpPr>
          <p:nvPr/>
        </p:nvSpPr>
        <p:spPr bwMode="auto">
          <a:xfrm>
            <a:off x="5715000" y="2571750"/>
            <a:ext cx="12573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WV</a:t>
            </a:r>
            <a:endParaRPr lang="en-US" sz="2400" dirty="0">
              <a:solidFill>
                <a:srgbClr val="006600"/>
              </a:solidFill>
            </a:endParaRPr>
          </a:p>
        </p:txBody>
      </p:sp>
      <p:sp>
        <p:nvSpPr>
          <p:cNvPr id="1301527" name="Rectangle 23"/>
          <p:cNvSpPr>
            <a:spLocks noChangeArrowheads="1"/>
          </p:cNvSpPr>
          <p:nvPr/>
        </p:nvSpPr>
        <p:spPr bwMode="auto">
          <a:xfrm>
            <a:off x="7315200" y="742950"/>
            <a:ext cx="3429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000000"/>
                </a:solidFill>
                <a:effectLst>
                  <a:outerShdw blurRad="38100" dist="38100" dir="2700000" algn="tl">
                    <a:srgbClr val="FFFFFF"/>
                  </a:outerShdw>
                </a:effectLst>
                <a:cs typeface="Times New Roman" pitchFamily="18" charset="0"/>
              </a:rPr>
              <a:t>VT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8" name="Rectangle 24"/>
          <p:cNvSpPr>
            <a:spLocks noChangeArrowheads="1"/>
          </p:cNvSpPr>
          <p:nvPr/>
        </p:nvSpPr>
        <p:spPr bwMode="auto">
          <a:xfrm>
            <a:off x="7658100" y="1657350"/>
            <a:ext cx="685800" cy="228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CT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9" name="Rectangle 25"/>
          <p:cNvSpPr>
            <a:spLocks noChangeArrowheads="1"/>
          </p:cNvSpPr>
          <p:nvPr/>
        </p:nvSpPr>
        <p:spPr bwMode="auto">
          <a:xfrm>
            <a:off x="7429500" y="2038350"/>
            <a:ext cx="571500" cy="4572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NJ</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0" name="Rectangle 26"/>
          <p:cNvSpPr>
            <a:spLocks noChangeArrowheads="1"/>
          </p:cNvSpPr>
          <p:nvPr/>
        </p:nvSpPr>
        <p:spPr bwMode="auto">
          <a:xfrm>
            <a:off x="8343900" y="171450"/>
            <a:ext cx="685800" cy="800100"/>
          </a:xfrm>
          <a:prstGeom prst="rect">
            <a:avLst/>
          </a:prstGeom>
          <a:solidFill>
            <a:srgbClr val="99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ME</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1" name="Rectangle 27"/>
          <p:cNvSpPr>
            <a:spLocks noChangeArrowheads="1"/>
          </p:cNvSpPr>
          <p:nvPr/>
        </p:nvSpPr>
        <p:spPr bwMode="auto">
          <a:xfrm>
            <a:off x="8001000" y="1085850"/>
            <a:ext cx="800100" cy="3429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2" name="Rectangle 28"/>
          <p:cNvSpPr>
            <a:spLocks noChangeArrowheads="1"/>
          </p:cNvSpPr>
          <p:nvPr/>
        </p:nvSpPr>
        <p:spPr bwMode="auto">
          <a:xfrm>
            <a:off x="0" y="2686050"/>
            <a:ext cx="800100" cy="21717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3" name="Rectangle 29"/>
          <p:cNvSpPr>
            <a:spLocks noChangeArrowheads="1"/>
          </p:cNvSpPr>
          <p:nvPr/>
        </p:nvSpPr>
        <p:spPr bwMode="auto">
          <a:xfrm>
            <a:off x="3657600" y="3943350"/>
            <a:ext cx="6858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LA</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4" name="Rectangle 30"/>
          <p:cNvSpPr>
            <a:spLocks noChangeArrowheads="1"/>
          </p:cNvSpPr>
          <p:nvPr/>
        </p:nvSpPr>
        <p:spPr bwMode="auto">
          <a:xfrm>
            <a:off x="4457700" y="3257550"/>
            <a:ext cx="1943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KY</a:t>
            </a:r>
            <a:endParaRPr lang="en-US" sz="2400" dirty="0">
              <a:solidFill>
                <a:srgbClr val="000000"/>
              </a:solidFill>
            </a:endParaRPr>
          </a:p>
        </p:txBody>
      </p:sp>
      <p:sp>
        <p:nvSpPr>
          <p:cNvPr id="1301535" name="Rectangle 31"/>
          <p:cNvSpPr>
            <a:spLocks noChangeArrowheads="1"/>
          </p:cNvSpPr>
          <p:nvPr/>
        </p:nvSpPr>
        <p:spPr bwMode="auto">
          <a:xfrm>
            <a:off x="5943600" y="4171950"/>
            <a:ext cx="8001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GA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6" name="Rectangle 32"/>
          <p:cNvSpPr>
            <a:spLocks noChangeArrowheads="1"/>
          </p:cNvSpPr>
          <p:nvPr/>
        </p:nvSpPr>
        <p:spPr bwMode="auto">
          <a:xfrm>
            <a:off x="2171700" y="4743450"/>
            <a:ext cx="1371600" cy="1371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TX</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7" name="Rectangle 33"/>
          <p:cNvSpPr>
            <a:spLocks noChangeArrowheads="1"/>
          </p:cNvSpPr>
          <p:nvPr/>
        </p:nvSpPr>
        <p:spPr bwMode="auto">
          <a:xfrm>
            <a:off x="2857500" y="2800350"/>
            <a:ext cx="571500" cy="8001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KS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8" name="Rectangle 34"/>
          <p:cNvSpPr>
            <a:spLocks noChangeArrowheads="1"/>
          </p:cNvSpPr>
          <p:nvPr/>
        </p:nvSpPr>
        <p:spPr bwMode="auto">
          <a:xfrm>
            <a:off x="2933114" y="3824288"/>
            <a:ext cx="571500" cy="6858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OK</a:t>
            </a:r>
            <a:endParaRPr lang="en-US" sz="1200" dirty="0">
              <a:solidFill>
                <a:srgbClr val="FFFFCC"/>
              </a:solidFill>
              <a:effectLst>
                <a:outerShdw blurRad="38100" dist="38100" dir="2700000" algn="tl">
                  <a:srgbClr val="000000"/>
                </a:outerShdw>
              </a:effectLst>
              <a:cs typeface="Times New Roman" pitchFamily="18" charset="0"/>
            </a:endParaRPr>
          </a:p>
          <a:p>
            <a:pPr lvl="1"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39" name="Rectangle 35"/>
          <p:cNvSpPr>
            <a:spLocks noChangeArrowheads="1"/>
          </p:cNvSpPr>
          <p:nvPr/>
        </p:nvSpPr>
        <p:spPr bwMode="auto">
          <a:xfrm>
            <a:off x="6629400" y="3143250"/>
            <a:ext cx="12573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VA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0" name="Rectangle 36"/>
          <p:cNvSpPr>
            <a:spLocks noChangeArrowheads="1"/>
          </p:cNvSpPr>
          <p:nvPr/>
        </p:nvSpPr>
        <p:spPr bwMode="auto">
          <a:xfrm>
            <a:off x="5143500" y="4171950"/>
            <a:ext cx="571500" cy="9144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AL</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1" name="Rectangle 37"/>
          <p:cNvSpPr>
            <a:spLocks noChangeArrowheads="1"/>
          </p:cNvSpPr>
          <p:nvPr/>
        </p:nvSpPr>
        <p:spPr bwMode="auto">
          <a:xfrm>
            <a:off x="6057900" y="3714750"/>
            <a:ext cx="13716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NC</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2" name="Rectangle 38"/>
          <p:cNvSpPr>
            <a:spLocks noChangeArrowheads="1"/>
          </p:cNvSpPr>
          <p:nvPr/>
        </p:nvSpPr>
        <p:spPr bwMode="auto">
          <a:xfrm>
            <a:off x="457200" y="5429250"/>
            <a:ext cx="12573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AK</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3" name="Rectangle 39"/>
          <p:cNvSpPr>
            <a:spLocks noChangeArrowheads="1"/>
          </p:cNvSpPr>
          <p:nvPr/>
        </p:nvSpPr>
        <p:spPr bwMode="auto">
          <a:xfrm>
            <a:off x="6400800" y="5200650"/>
            <a:ext cx="6858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FL</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4" name="Rectangle 40"/>
          <p:cNvSpPr>
            <a:spLocks noChangeArrowheads="1"/>
          </p:cNvSpPr>
          <p:nvPr/>
        </p:nvSpPr>
        <p:spPr bwMode="auto">
          <a:xfrm>
            <a:off x="8343900" y="22828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6600"/>
                </a:solidFill>
                <a:effectLst>
                  <a:outerShdw blurRad="38100" dist="38100" dir="2700000" algn="tl">
                    <a:srgbClr val="000000"/>
                  </a:outerShdw>
                </a:effectLst>
                <a:cs typeface="Times New Roman" pitchFamily="18" charset="0"/>
              </a:rPr>
              <a:t>DE</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5" name="Rectangle 41"/>
          <p:cNvSpPr>
            <a:spLocks noChangeArrowheads="1"/>
          </p:cNvSpPr>
          <p:nvPr/>
        </p:nvSpPr>
        <p:spPr bwMode="auto">
          <a:xfrm>
            <a:off x="7200900" y="2571750"/>
            <a:ext cx="457200" cy="4572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6" name="Rectangle 42"/>
          <p:cNvSpPr>
            <a:spLocks noChangeArrowheads="1"/>
          </p:cNvSpPr>
          <p:nvPr/>
        </p:nvSpPr>
        <p:spPr bwMode="auto">
          <a:xfrm>
            <a:off x="4457700" y="2000250"/>
            <a:ext cx="457200" cy="11430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IL</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7" name="Rectangle 43"/>
          <p:cNvSpPr>
            <a:spLocks noChangeArrowheads="1"/>
          </p:cNvSpPr>
          <p:nvPr/>
        </p:nvSpPr>
        <p:spPr bwMode="auto">
          <a:xfrm>
            <a:off x="914400" y="628650"/>
            <a:ext cx="1371600" cy="914400"/>
          </a:xfrm>
          <a:prstGeom prst="rect">
            <a:avLst/>
          </a:prstGeom>
          <a:solidFill>
            <a:srgbClr val="000099"/>
          </a:solidFill>
          <a:ln w="9525">
            <a:no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000000"/>
                  </a:outerShdw>
                </a:effectLst>
                <a:cs typeface="Times New Roman" pitchFamily="18" charset="0"/>
              </a:rPr>
              <a:t>MT</a:t>
            </a:r>
            <a:endParaRPr lang="en-US" sz="1200" dirty="0">
              <a:solidFill>
                <a:srgbClr val="FFFFFF"/>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ndParaRPr>
          </a:p>
        </p:txBody>
      </p:sp>
      <p:sp>
        <p:nvSpPr>
          <p:cNvPr id="1301548" name="Rectangle 44"/>
          <p:cNvSpPr>
            <a:spLocks noChangeArrowheads="1"/>
          </p:cNvSpPr>
          <p:nvPr/>
        </p:nvSpPr>
        <p:spPr bwMode="auto">
          <a:xfrm>
            <a:off x="914400" y="1657350"/>
            <a:ext cx="5715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9" name="Rectangle 45"/>
          <p:cNvSpPr>
            <a:spLocks noChangeArrowheads="1"/>
          </p:cNvSpPr>
          <p:nvPr/>
        </p:nvSpPr>
        <p:spPr bwMode="auto">
          <a:xfrm>
            <a:off x="2400300" y="1200150"/>
            <a:ext cx="10287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SD</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0" name="Rectangle 46"/>
          <p:cNvSpPr>
            <a:spLocks noChangeArrowheads="1"/>
          </p:cNvSpPr>
          <p:nvPr/>
        </p:nvSpPr>
        <p:spPr bwMode="auto">
          <a:xfrm>
            <a:off x="3543300" y="1771650"/>
            <a:ext cx="685800" cy="5715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1" name="Rectangle 47"/>
          <p:cNvSpPr>
            <a:spLocks noChangeArrowheads="1"/>
          </p:cNvSpPr>
          <p:nvPr/>
        </p:nvSpPr>
        <p:spPr bwMode="auto">
          <a:xfrm>
            <a:off x="1485900" y="2800350"/>
            <a:ext cx="457200" cy="8001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UT</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2" name="Rectangle 48"/>
          <p:cNvSpPr>
            <a:spLocks noChangeArrowheads="1"/>
          </p:cNvSpPr>
          <p:nvPr/>
        </p:nvSpPr>
        <p:spPr bwMode="auto">
          <a:xfrm>
            <a:off x="2057400" y="37147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NM</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53" name="Rectangle 49"/>
          <p:cNvSpPr>
            <a:spLocks noChangeArrowheads="1"/>
          </p:cNvSpPr>
          <p:nvPr/>
        </p:nvSpPr>
        <p:spPr bwMode="auto">
          <a:xfrm>
            <a:off x="7772400" y="514350"/>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NH</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4" name="Rectangle 50"/>
          <p:cNvSpPr>
            <a:spLocks noChangeArrowheads="1"/>
          </p:cNvSpPr>
          <p:nvPr/>
        </p:nvSpPr>
        <p:spPr bwMode="auto">
          <a:xfrm>
            <a:off x="8458200" y="1657350"/>
            <a:ext cx="342900" cy="3429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FFFF00"/>
                </a:solidFill>
                <a:effectLst>
                  <a:outerShdw blurRad="38100" dist="38100" dir="2700000" algn="tl">
                    <a:srgbClr val="000000"/>
                  </a:outerShdw>
                </a:effectLst>
                <a:cs typeface="Times New Roman" pitchFamily="18" charset="0"/>
              </a:rPr>
              <a:t>RI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5" name="Rectangle 51"/>
          <p:cNvSpPr>
            <a:spLocks noChangeArrowheads="1"/>
          </p:cNvSpPr>
          <p:nvPr/>
        </p:nvSpPr>
        <p:spPr bwMode="auto">
          <a:xfrm>
            <a:off x="914400" y="3714750"/>
            <a:ext cx="1028700" cy="914400"/>
          </a:xfrm>
          <a:prstGeom prst="rect">
            <a:avLst/>
          </a:prstGeom>
          <a:solidFill>
            <a:srgbClr val="99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AZ</a:t>
            </a:r>
            <a:endParaRPr lang="en-US" sz="1200" dirty="0">
              <a:solidFill>
                <a:srgbClr val="006600"/>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1200" dirty="0">
                <a:solidFill>
                  <a:srgbClr val="006600"/>
                </a:solidFill>
                <a:effectLst>
                  <a:outerShdw blurRad="38100" dist="38100" dir="2700000" algn="tl">
                    <a:srgbClr val="000000"/>
                  </a:outerShdw>
                </a:effectLst>
                <a:cs typeface="Times New Roman" pitchFamily="18" charset="0"/>
              </a:rPr>
              <a:t>Homeopathy only</a:t>
            </a:r>
          </a:p>
        </p:txBody>
      </p:sp>
      <p:sp>
        <p:nvSpPr>
          <p:cNvPr id="1301556" name="Text Box 52"/>
          <p:cNvSpPr txBox="1">
            <a:spLocks noChangeArrowheads="1"/>
          </p:cNvSpPr>
          <p:nvPr/>
        </p:nvSpPr>
        <p:spPr bwMode="auto">
          <a:xfrm>
            <a:off x="7886700" y="26257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0000"/>
                </a:solidFill>
                <a:effectLst>
                  <a:outerShdw blurRad="38100" dist="38100" dir="2700000" algn="tl">
                    <a:srgbClr val="FFFFFF"/>
                  </a:outerShdw>
                </a:effectLst>
                <a:cs typeface="Times New Roman" pitchFamily="18" charset="0"/>
              </a:rPr>
              <a:t>DC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12693"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392020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09598" y="914400"/>
            <a:ext cx="8001001" cy="1143000"/>
          </a:xfrm>
        </p:spPr>
        <p:txBody>
          <a:bodyPr>
            <a:normAutofit fontScale="90000"/>
          </a:bodyPr>
          <a:lstStyle/>
          <a:p>
            <a:pPr algn="ctr"/>
            <a:r>
              <a:rPr lang="en-US" b="1" dirty="0">
                <a:solidFill>
                  <a:srgbClr val="C00000"/>
                </a:solidFill>
              </a:rPr>
              <a:t>Safe Harbor Maine </a:t>
            </a:r>
            <a:br>
              <a:rPr lang="en-US" b="1" dirty="0">
                <a:solidFill>
                  <a:srgbClr val="C00000"/>
                </a:solidFill>
              </a:rPr>
            </a:br>
            <a:r>
              <a:rPr lang="en-US" b="1" dirty="0">
                <a:solidFill>
                  <a:srgbClr val="C00000"/>
                </a:solidFill>
              </a:rPr>
              <a:t>at the Capitol</a:t>
            </a:r>
          </a:p>
        </p:txBody>
      </p:sp>
      <p:pic>
        <p:nvPicPr>
          <p:cNvPr id="2" name="Picture Placeholder 1">
            <a:extLst>
              <a:ext uri="{FF2B5EF4-FFF2-40B4-BE49-F238E27FC236}">
                <a16:creationId xmlns:a16="http://schemas.microsoft.com/office/drawing/2014/main" id="{78BE3DD4-8AD0-400D-9978-2F6EB3CEE5EE}"/>
              </a:ext>
            </a:extLst>
          </p:cNvPr>
          <p:cNvPicPr>
            <a:picLocks noGrp="1" noChangeAspect="1"/>
          </p:cNvPicPr>
          <p:nvPr>
            <p:ph idx="1"/>
          </p:nvPr>
        </p:nvPicPr>
        <p:blipFill>
          <a:blip r:embed="rId2"/>
          <a:stretch>
            <a:fillRect/>
          </a:stretch>
        </p:blipFill>
        <p:spPr>
          <a:xfrm>
            <a:off x="1729357" y="2286000"/>
            <a:ext cx="5761482" cy="4321112"/>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09599" y="609600"/>
            <a:ext cx="8077201" cy="1143000"/>
          </a:xfrm>
        </p:spPr>
        <p:txBody>
          <a:bodyPr>
            <a:normAutofit fontScale="90000"/>
          </a:bodyPr>
          <a:lstStyle/>
          <a:p>
            <a:pPr algn="ctr"/>
            <a:r>
              <a:rPr lang="en-US" b="1" dirty="0">
                <a:solidFill>
                  <a:srgbClr val="C00000"/>
                </a:solidFill>
              </a:rPr>
              <a:t>Massachusetts Leaders</a:t>
            </a:r>
            <a:br>
              <a:rPr lang="en-US" b="1" dirty="0">
                <a:solidFill>
                  <a:srgbClr val="C00000"/>
                </a:solidFill>
              </a:rPr>
            </a:br>
            <a:r>
              <a:rPr lang="en-US" b="1" dirty="0">
                <a:solidFill>
                  <a:srgbClr val="C00000"/>
                </a:solidFill>
              </a:rPr>
              <a:t>at the Capitol</a:t>
            </a:r>
          </a:p>
        </p:txBody>
      </p:sp>
      <p:pic>
        <p:nvPicPr>
          <p:cNvPr id="7" name="Content Placeholder 6">
            <a:extLst>
              <a:ext uri="{FF2B5EF4-FFF2-40B4-BE49-F238E27FC236}">
                <a16:creationId xmlns:a16="http://schemas.microsoft.com/office/drawing/2014/main" id="{2BC340A3-E045-4F46-9884-853610EAC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894" y="1780382"/>
            <a:ext cx="3808212" cy="5077618"/>
          </a:xfrm>
        </p:spPr>
      </p:pic>
    </p:spTree>
    <p:extLst>
      <p:ext uri="{BB962C8B-B14F-4D97-AF65-F5344CB8AC3E}">
        <p14:creationId xmlns:p14="http://schemas.microsoft.com/office/powerpoint/2010/main" val="98506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BA8A40-0F34-4EA8-BF36-38585CF66CF5}"/>
              </a:ext>
            </a:extLst>
          </p:cNvPr>
          <p:cNvSpPr>
            <a:spLocks noGrp="1"/>
          </p:cNvSpPr>
          <p:nvPr>
            <p:ph type="title" idx="4294967295"/>
          </p:nvPr>
        </p:nvSpPr>
        <p:spPr>
          <a:xfrm>
            <a:off x="457200" y="5105400"/>
            <a:ext cx="8229600" cy="566738"/>
          </a:xfrm>
        </p:spPr>
        <p:txBody>
          <a:bodyPr>
            <a:noAutofit/>
          </a:bodyPr>
          <a:lstStyle/>
          <a:p>
            <a:pPr algn="ctr"/>
            <a:br>
              <a:rPr lang="en-US" sz="3200" b="1" dirty="0">
                <a:solidFill>
                  <a:srgbClr val="FF0000"/>
                </a:solidFill>
              </a:rPr>
            </a:br>
            <a:br>
              <a:rPr lang="en-US" sz="3200" b="1" dirty="0">
                <a:solidFill>
                  <a:srgbClr val="FF0000"/>
                </a:solidFill>
              </a:rPr>
            </a:br>
            <a:br>
              <a:rPr lang="en-US" sz="3200" b="1" dirty="0">
                <a:solidFill>
                  <a:srgbClr val="FF0000"/>
                </a:solidFill>
              </a:rPr>
            </a:br>
            <a:r>
              <a:rPr lang="en-US" sz="3200" b="1" dirty="0">
                <a:solidFill>
                  <a:srgbClr val="C00000"/>
                </a:solidFill>
              </a:rPr>
              <a:t>Nevada’s Collaboration with Lobbyist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47" y="1246309"/>
            <a:ext cx="6460305" cy="3567523"/>
          </a:xfrm>
          <a:prstGeom prst="rect">
            <a:avLst/>
          </a:prstGeom>
        </p:spPr>
      </p:pic>
    </p:spTree>
    <p:extLst>
      <p:ext uri="{BB962C8B-B14F-4D97-AF65-F5344CB8AC3E}">
        <p14:creationId xmlns:p14="http://schemas.microsoft.com/office/powerpoint/2010/main" val="216435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1143000"/>
            <a:ext cx="7772400" cy="1066800"/>
          </a:xfrm>
        </p:spPr>
        <p:txBody>
          <a:bodyPr>
            <a:noAutofit/>
          </a:bodyPr>
          <a:lstStyle/>
          <a:p>
            <a:pPr algn="ctr" eaLnBrk="1" hangingPunct="1">
              <a:defRPr/>
            </a:pPr>
            <a:r>
              <a:rPr lang="en-US" sz="4000" b="1" dirty="0">
                <a:solidFill>
                  <a:srgbClr val="C00000"/>
                </a:solidFill>
              </a:rPr>
              <a:t>State Health Freedom Groups </a:t>
            </a:r>
            <a:br>
              <a:rPr lang="en-US" b="1" dirty="0">
                <a:solidFill>
                  <a:srgbClr val="C00000"/>
                </a:solidFill>
              </a:rPr>
            </a:br>
            <a:r>
              <a:rPr lang="en-US" sz="4000" b="1" dirty="0">
                <a:solidFill>
                  <a:srgbClr val="C00000"/>
                </a:solidFill>
              </a:rPr>
              <a:t>Working on Many Issues</a:t>
            </a:r>
          </a:p>
        </p:txBody>
      </p:sp>
      <p:sp>
        <p:nvSpPr>
          <p:cNvPr id="2" name="Content Placeholder 1"/>
          <p:cNvSpPr>
            <a:spLocks noGrp="1"/>
          </p:cNvSpPr>
          <p:nvPr>
            <p:ph idx="1"/>
          </p:nvPr>
        </p:nvSpPr>
        <p:spPr>
          <a:xfrm>
            <a:off x="938107" y="2309446"/>
            <a:ext cx="7704667" cy="4114800"/>
          </a:xfrm>
        </p:spPr>
        <p:txBody>
          <a:bodyPr>
            <a:noAutofit/>
          </a:bodyPr>
          <a:lstStyle/>
          <a:p>
            <a:r>
              <a:rPr lang="en-US" sz="3200" b="1" dirty="0">
                <a:solidFill>
                  <a:srgbClr val="000066"/>
                </a:solidFill>
              </a:rPr>
              <a:t>Practitioner Rights</a:t>
            </a:r>
          </a:p>
          <a:p>
            <a:r>
              <a:rPr lang="en-US" sz="3200" b="1" dirty="0">
                <a:solidFill>
                  <a:srgbClr val="000066"/>
                </a:solidFill>
              </a:rPr>
              <a:t>Vaccine Exemption Rights</a:t>
            </a:r>
          </a:p>
          <a:p>
            <a:r>
              <a:rPr lang="en-US" sz="3200" b="1" dirty="0">
                <a:solidFill>
                  <a:srgbClr val="000066"/>
                </a:solidFill>
              </a:rPr>
              <a:t>GMO Labeling</a:t>
            </a:r>
          </a:p>
          <a:p>
            <a:r>
              <a:rPr lang="en-US" sz="3200" b="1" dirty="0">
                <a:solidFill>
                  <a:srgbClr val="000066"/>
                </a:solidFill>
              </a:rPr>
              <a:t>Geo-engineering</a:t>
            </a:r>
          </a:p>
          <a:p>
            <a:r>
              <a:rPr lang="en-US" sz="3200" b="1" dirty="0">
                <a:solidFill>
                  <a:srgbClr val="000066"/>
                </a:solidFill>
              </a:rPr>
              <a:t>Electromagnetic Frequency</a:t>
            </a:r>
          </a:p>
          <a:p>
            <a:r>
              <a:rPr lang="en-US" sz="3200" b="1" dirty="0">
                <a:solidFill>
                  <a:srgbClr val="000066"/>
                </a:solidFill>
              </a:rPr>
              <a:t>Glyphosates Roundup Levels</a:t>
            </a:r>
          </a:p>
          <a:p>
            <a:r>
              <a:rPr lang="en-US" sz="3200" b="1" dirty="0">
                <a:solidFill>
                  <a:srgbClr val="000066"/>
                </a:solidFill>
              </a:rPr>
              <a:t>Regenerative Projects</a:t>
            </a:r>
          </a:p>
        </p:txBody>
      </p:sp>
    </p:spTree>
    <p:extLst>
      <p:ext uri="{BB962C8B-B14F-4D97-AF65-F5344CB8AC3E}">
        <p14:creationId xmlns:p14="http://schemas.microsoft.com/office/powerpoint/2010/main" val="133149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057400"/>
            <a:ext cx="7772400" cy="1524000"/>
          </a:xfrm>
        </p:spPr>
        <p:txBody>
          <a:bodyPr/>
          <a:lstStyle/>
          <a:p>
            <a:pPr eaLnBrk="1" hangingPunct="1"/>
            <a:r>
              <a:rPr lang="en-US" sz="5400" b="1" dirty="0">
                <a:solidFill>
                  <a:srgbClr val="C00000"/>
                </a:solidFill>
                <a:effectLst>
                  <a:outerShdw blurRad="38100" dist="38100" dir="2700000" algn="tl">
                    <a:srgbClr val="000000">
                      <a:alpha val="43137"/>
                    </a:srgbClr>
                  </a:outerShdw>
                </a:effectLst>
                <a:latin typeface="+mn-lt"/>
              </a:rPr>
              <a:t>Law - The Voice of</a:t>
            </a:r>
            <a:endParaRPr lang="en-US" b="1" dirty="0">
              <a:solidFill>
                <a:srgbClr val="C00000"/>
              </a:solidFill>
              <a:effectLst>
                <a:outerShdw blurRad="38100" dist="38100" dir="2700000" algn="tl">
                  <a:srgbClr val="000000">
                    <a:alpha val="43137"/>
                  </a:srgbClr>
                </a:outerShdw>
              </a:effectLst>
              <a:latin typeface="+mn-lt"/>
            </a:endParaRPr>
          </a:p>
        </p:txBody>
      </p:sp>
      <p:sp>
        <p:nvSpPr>
          <p:cNvPr id="71683" name="Rectangle 3"/>
          <p:cNvSpPr>
            <a:spLocks noGrp="1" noChangeArrowheads="1"/>
          </p:cNvSpPr>
          <p:nvPr>
            <p:ph idx="1"/>
          </p:nvPr>
        </p:nvSpPr>
        <p:spPr>
          <a:xfrm>
            <a:off x="685800" y="3581400"/>
            <a:ext cx="7162800" cy="1447800"/>
          </a:xfrm>
        </p:spPr>
        <p:txBody>
          <a:bodyPr>
            <a:normAutofit fontScale="92500"/>
          </a:bodyPr>
          <a:lstStyle/>
          <a:p>
            <a:pPr eaLnBrk="1" hangingPunct="1">
              <a:buFontTx/>
              <a:buNone/>
              <a:defRPr/>
            </a:pPr>
            <a:r>
              <a:rPr lang="en-US" sz="4800" dirty="0"/>
              <a:t>			</a:t>
            </a:r>
            <a:r>
              <a:rPr lang="en-US" sz="8800" b="1" i="1" dirty="0">
                <a:solidFill>
                  <a:srgbClr val="C00000"/>
                </a:solidFill>
                <a:effectLst>
                  <a:outerShdw blurRad="38100" dist="38100" dir="2700000" algn="tl">
                    <a:srgbClr val="C0C0C0"/>
                  </a:outerShdw>
                </a:effectLst>
              </a:rPr>
              <a:t>Freedom…</a:t>
            </a:r>
            <a:endParaRPr lang="en-US" sz="8800" dirty="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7384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Oval 2"/>
          <p:cNvSpPr>
            <a:spLocks noChangeArrowheads="1"/>
          </p:cNvSpPr>
          <p:nvPr/>
        </p:nvSpPr>
        <p:spPr bwMode="auto">
          <a:xfrm>
            <a:off x="1143000" y="1524000"/>
            <a:ext cx="4724400" cy="3276600"/>
          </a:xfrm>
          <a:prstGeom prst="ellipse">
            <a:avLst/>
          </a:prstGeom>
          <a:solidFill>
            <a:schemeClr val="tx2">
              <a:lumMod val="20000"/>
              <a:lumOff val="80000"/>
            </a:schemeClr>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Federal Activism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Federal commerce</a:t>
            </a:r>
          </a:p>
        </p:txBody>
      </p:sp>
    </p:spTree>
    <p:extLst>
      <p:ext uri="{BB962C8B-B14F-4D97-AF65-F5344CB8AC3E}">
        <p14:creationId xmlns:p14="http://schemas.microsoft.com/office/powerpoint/2010/main" val="1267627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905000" y="228600"/>
            <a:ext cx="5867400" cy="1143000"/>
          </a:xfrm>
        </p:spPr>
        <p:txBody>
          <a:bodyPr/>
          <a:lstStyle/>
          <a:p>
            <a:pPr eaLnBrk="1" hangingPunct="1">
              <a:defRPr/>
            </a:pPr>
            <a:r>
              <a:rPr lang="en-US" sz="3600" b="1" dirty="0">
                <a:solidFill>
                  <a:srgbClr val="FF0000"/>
                </a:solidFill>
                <a:effectLst>
                  <a:outerShdw blurRad="38100" dist="38100" dir="2700000" algn="tl">
                    <a:srgbClr val="000000"/>
                  </a:outerShdw>
                </a:effectLst>
              </a:rPr>
              <a:t>Federal Issues</a:t>
            </a:r>
          </a:p>
        </p:txBody>
      </p:sp>
      <p:sp>
        <p:nvSpPr>
          <p:cNvPr id="129027" name="Rectangle 3"/>
          <p:cNvSpPr>
            <a:spLocks noGrp="1" noChangeArrowheads="1"/>
          </p:cNvSpPr>
          <p:nvPr>
            <p:ph type="body" idx="4294967295"/>
          </p:nvPr>
        </p:nvSpPr>
        <p:spPr>
          <a:xfrm>
            <a:off x="685800" y="1600200"/>
            <a:ext cx="7772400" cy="4724400"/>
          </a:xfrm>
          <a:noFill/>
        </p:spPr>
        <p:txBody>
          <a:bodyPr>
            <a:normAutofit/>
          </a:bodyPr>
          <a:lstStyle/>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Homeopathic Remedies – </a:t>
            </a:r>
            <a:r>
              <a:rPr lang="en-US" altLang="en-US" sz="2400" b="1" dirty="0">
                <a:solidFill>
                  <a:srgbClr val="000066"/>
                </a:solidFill>
                <a:effectLst>
                  <a:outerShdw blurRad="38100" dist="38100" dir="2700000" algn="tl">
                    <a:srgbClr val="000000">
                      <a:alpha val="43137"/>
                    </a:srgbClr>
                  </a:outerShdw>
                </a:effectLst>
              </a:rPr>
              <a:t>Draft Guidance</a:t>
            </a:r>
          </a:p>
          <a:p>
            <a:pPr marL="533400" indent="-533400" eaLnBrk="1" hangingPunct="1">
              <a:lnSpc>
                <a:spcPct val="90000"/>
              </a:lnSpc>
              <a:buFontTx/>
              <a:buNone/>
            </a:pPr>
            <a:endParaRPr lang="en-US" altLang="en-US" sz="2400" b="1" dirty="0">
              <a:solidFill>
                <a:srgbClr val="FF00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GMO Labeling – </a:t>
            </a:r>
            <a:r>
              <a:rPr lang="en-US" altLang="en-US" sz="2400" b="1" dirty="0">
                <a:solidFill>
                  <a:srgbClr val="000066"/>
                </a:solidFill>
                <a:effectLst>
                  <a:outerShdw blurRad="38100" dist="38100" dir="2700000" algn="tl">
                    <a:srgbClr val="000000">
                      <a:alpha val="43137"/>
                    </a:srgbClr>
                  </a:outerShdw>
                </a:effectLst>
              </a:rPr>
              <a:t>Passage of Dark Act</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Vaccine Mandates </a:t>
            </a:r>
            <a:r>
              <a:rPr lang="en-US" altLang="en-US" sz="2400" b="1" dirty="0">
                <a:solidFill>
                  <a:srgbClr val="006600"/>
                </a:solidFill>
                <a:effectLst>
                  <a:outerShdw blurRad="38100" dist="38100" dir="2700000" algn="tl">
                    <a:srgbClr val="000000">
                      <a:alpha val="43137"/>
                    </a:srgbClr>
                  </a:outerShdw>
                </a:effectLst>
              </a:rPr>
              <a:t>– </a:t>
            </a:r>
            <a:r>
              <a:rPr lang="en-US" altLang="en-US" sz="2400" b="1" dirty="0">
                <a:solidFill>
                  <a:srgbClr val="000066"/>
                </a:solidFill>
                <a:effectLst>
                  <a:outerShdw blurRad="38100" dist="38100" dir="2700000" algn="tl">
                    <a:srgbClr val="000000">
                      <a:alpha val="43137"/>
                    </a:srgbClr>
                  </a:outerShdw>
                </a:effectLst>
              </a:rPr>
              <a:t>state by state</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Dietary Supplements </a:t>
            </a:r>
            <a:r>
              <a:rPr lang="en-US" altLang="en-US" sz="2400" b="1" dirty="0">
                <a:solidFill>
                  <a:srgbClr val="006600"/>
                </a:solidFill>
                <a:effectLst>
                  <a:outerShdw blurRad="38100" dist="38100" dir="2700000" algn="tl">
                    <a:srgbClr val="000000">
                      <a:alpha val="43137"/>
                    </a:srgbClr>
                  </a:outerShdw>
                </a:effectLst>
              </a:rPr>
              <a:t>– </a:t>
            </a:r>
            <a:r>
              <a:rPr lang="en-US" altLang="en-US" sz="2400" b="1" dirty="0">
                <a:solidFill>
                  <a:srgbClr val="000066"/>
                </a:solidFill>
                <a:effectLst>
                  <a:outerShdw blurRad="38100" dist="38100" dir="2700000" algn="tl">
                    <a:srgbClr val="000000">
                      <a:alpha val="43137"/>
                    </a:srgbClr>
                  </a:outerShdw>
                </a:effectLst>
              </a:rPr>
              <a:t>health claims</a:t>
            </a:r>
            <a:br>
              <a:rPr lang="en-US" altLang="en-US" sz="2400" b="1" dirty="0">
                <a:solidFill>
                  <a:srgbClr val="000066"/>
                </a:solidFill>
                <a:effectLst>
                  <a:outerShdw blurRad="38100" dist="38100" dir="2700000" algn="tl">
                    <a:srgbClr val="000000">
                      <a:alpha val="43137"/>
                    </a:srgbClr>
                  </a:outerShdw>
                </a:effectLst>
              </a:rPr>
            </a:br>
            <a:endParaRPr lang="en-US" altLang="en-US" sz="2400" b="1" dirty="0">
              <a:solidFill>
                <a:srgbClr val="000066"/>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Geoengineering </a:t>
            </a:r>
            <a:r>
              <a:rPr lang="en-US" altLang="en-US" sz="2400" b="1" dirty="0">
                <a:solidFill>
                  <a:srgbClr val="006600"/>
                </a:solidFill>
                <a:effectLst>
                  <a:outerShdw blurRad="38100" dist="38100" dir="2700000" algn="tl">
                    <a:srgbClr val="000000">
                      <a:alpha val="43137"/>
                    </a:srgbClr>
                  </a:outerShdw>
                </a:effectLst>
              </a:rPr>
              <a:t>– </a:t>
            </a:r>
            <a:r>
              <a:rPr lang="en-US" altLang="en-US" sz="2400" b="1" dirty="0">
                <a:solidFill>
                  <a:srgbClr val="000066"/>
                </a:solidFill>
                <a:effectLst>
                  <a:outerShdw blurRad="38100" dist="38100" dir="2700000" algn="tl">
                    <a:srgbClr val="000000">
                      <a:alpha val="43137"/>
                    </a:srgbClr>
                  </a:outerShdw>
                </a:effectLst>
              </a:rPr>
              <a:t>who regulates the climate</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Electromagnetic Frequencies </a:t>
            </a:r>
            <a:r>
              <a:rPr lang="en-US" altLang="en-US" sz="2400" b="1" dirty="0">
                <a:solidFill>
                  <a:srgbClr val="006600"/>
                </a:solidFill>
                <a:effectLst>
                  <a:outerShdw blurRad="38100" dist="38100" dir="2700000" algn="tl">
                    <a:srgbClr val="000000">
                      <a:alpha val="43137"/>
                    </a:srgbClr>
                  </a:outerShdw>
                </a:effectLst>
              </a:rPr>
              <a:t>- </a:t>
            </a:r>
            <a:r>
              <a:rPr lang="en-US" altLang="en-US" sz="2400" b="1" dirty="0">
                <a:solidFill>
                  <a:srgbClr val="000066"/>
                </a:solidFill>
                <a:effectLst>
                  <a:outerShdw blurRad="38100" dist="38100" dir="2700000" algn="tl">
                    <a:srgbClr val="000000">
                      <a:alpha val="43137"/>
                    </a:srgbClr>
                  </a:outerShdw>
                </a:effectLst>
              </a:rPr>
              <a:t>pervasive</a:t>
            </a:r>
          </a:p>
        </p:txBody>
      </p:sp>
    </p:spTree>
    <p:extLst>
      <p:ext uri="{BB962C8B-B14F-4D97-AF65-F5344CB8AC3E}">
        <p14:creationId xmlns:p14="http://schemas.microsoft.com/office/powerpoint/2010/main" val="108019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447800" y="610772"/>
            <a:ext cx="6248400" cy="1143000"/>
          </a:xfrm>
        </p:spPr>
        <p:txBody>
          <a:bodyPr>
            <a:normAutofit/>
          </a:bodyPr>
          <a:lstStyle/>
          <a:p>
            <a:pPr algn="ctr" eaLnBrk="1" hangingPunct="1">
              <a:defRPr/>
            </a:pPr>
            <a:r>
              <a:rPr lang="en-US" sz="3600" b="1" dirty="0">
                <a:solidFill>
                  <a:srgbClr val="C00000"/>
                </a:solidFill>
                <a:effectLst>
                  <a:outerShdw blurRad="38100" dist="38100" dir="2700000" algn="tl">
                    <a:srgbClr val="000000"/>
                  </a:outerShdw>
                </a:effectLst>
              </a:rPr>
              <a:t>FDA</a:t>
            </a:r>
            <a:br>
              <a:rPr lang="en-US" sz="3600" b="1" dirty="0">
                <a:solidFill>
                  <a:srgbClr val="C00000"/>
                </a:solidFill>
                <a:effectLst>
                  <a:outerShdw blurRad="38100" dist="38100" dir="2700000" algn="tl">
                    <a:srgbClr val="000000"/>
                  </a:outerShdw>
                </a:effectLst>
              </a:rPr>
            </a:br>
            <a:r>
              <a:rPr lang="en-US" sz="3600" b="1" dirty="0">
                <a:solidFill>
                  <a:srgbClr val="C00000"/>
                </a:solidFill>
                <a:effectLst>
                  <a:outerShdw blurRad="38100" dist="38100" dir="2700000" algn="tl">
                    <a:srgbClr val="000000"/>
                  </a:outerShdw>
                </a:effectLst>
              </a:rPr>
              <a:t>Definition of Drug</a:t>
            </a:r>
          </a:p>
        </p:txBody>
      </p:sp>
      <p:sp>
        <p:nvSpPr>
          <p:cNvPr id="131075" name="Rectangle 3"/>
          <p:cNvSpPr>
            <a:spLocks noGrp="1" noChangeArrowheads="1"/>
          </p:cNvSpPr>
          <p:nvPr>
            <p:ph type="body" idx="4294967295"/>
          </p:nvPr>
        </p:nvSpPr>
        <p:spPr>
          <a:xfrm>
            <a:off x="457200" y="2209800"/>
            <a:ext cx="8229600" cy="4494628"/>
          </a:xfrm>
          <a:noFill/>
        </p:spPr>
        <p:txBody>
          <a:bodyPr>
            <a:normAutofit/>
          </a:bodyPr>
          <a:lstStyle/>
          <a:p>
            <a:pPr marL="533400" indent="-533400" eaLnBrk="1" hangingPunct="1">
              <a:lnSpc>
                <a:spcPct val="90000"/>
              </a:lnSpc>
              <a:buFontTx/>
              <a:buNone/>
            </a:pPr>
            <a:r>
              <a:rPr lang="en-US" altLang="en-US" sz="2000" b="1" dirty="0">
                <a:solidFill>
                  <a:srgbClr val="000066"/>
                </a:solidFill>
              </a:rPr>
              <a:t>The term </a:t>
            </a:r>
            <a:r>
              <a:rPr lang="en-US" altLang="en-US" sz="2000" b="1" dirty="0">
                <a:solidFill>
                  <a:srgbClr val="C00000"/>
                </a:solidFill>
              </a:rPr>
              <a:t>“drug” </a:t>
            </a:r>
            <a:r>
              <a:rPr lang="en-US" altLang="en-US" sz="2000" b="1" dirty="0">
                <a:solidFill>
                  <a:srgbClr val="000066"/>
                </a:solidFill>
              </a:rPr>
              <a:t>means</a:t>
            </a:r>
          </a:p>
          <a:p>
            <a:pPr marL="533400" indent="-533400" eaLnBrk="1" hangingPunct="1">
              <a:lnSpc>
                <a:spcPct val="90000"/>
              </a:lnSpc>
              <a:buFontTx/>
              <a:buAutoNum type="alphaUcParenBoth"/>
            </a:pPr>
            <a:r>
              <a:rPr lang="en-US" altLang="en-US" sz="2000" b="1" dirty="0">
                <a:solidFill>
                  <a:srgbClr val="000066"/>
                </a:solidFill>
              </a:rPr>
              <a:t>articles recognized in the official United States Pharmacopoeia, official Homeopathic Pharmacopoeia of the United States, or official national Formulary, or any supplement to any of them;  and</a:t>
            </a:r>
          </a:p>
          <a:p>
            <a:pPr marL="533400" indent="-533400" eaLnBrk="1" hangingPunct="1">
              <a:lnSpc>
                <a:spcPct val="90000"/>
              </a:lnSpc>
              <a:buFontTx/>
              <a:buNone/>
            </a:pPr>
            <a:r>
              <a:rPr lang="en-US" altLang="en-US" sz="2000" b="1" dirty="0">
                <a:solidFill>
                  <a:srgbClr val="C00000"/>
                </a:solidFill>
              </a:rPr>
              <a:t>(B) articles intended for use in the diagnosis, cure, mitigation, treatment or prevention of disease in man or other animals; and </a:t>
            </a:r>
          </a:p>
          <a:p>
            <a:pPr marL="533400" indent="-533400" eaLnBrk="1" hangingPunct="1">
              <a:lnSpc>
                <a:spcPct val="90000"/>
              </a:lnSpc>
              <a:buFontTx/>
              <a:buNone/>
            </a:pPr>
            <a:r>
              <a:rPr lang="en-US" altLang="en-US" sz="2000" b="1" dirty="0">
                <a:solidFill>
                  <a:srgbClr val="C00000"/>
                </a:solidFill>
              </a:rPr>
              <a:t>(C ) articles (</a:t>
            </a:r>
            <a:r>
              <a:rPr lang="en-US" altLang="en-US" sz="2000" b="1" dirty="0">
                <a:solidFill>
                  <a:srgbClr val="000066"/>
                </a:solidFill>
              </a:rPr>
              <a:t>other than food</a:t>
            </a:r>
            <a:r>
              <a:rPr lang="en-US" altLang="en-US" sz="2000" b="1" dirty="0">
                <a:solidFill>
                  <a:srgbClr val="C00000"/>
                </a:solidFill>
              </a:rPr>
              <a:t>) intended to affect the structure or any function  of the body of man or other animals; </a:t>
            </a:r>
            <a:r>
              <a:rPr lang="en-US" altLang="en-US" sz="2000" b="1" dirty="0">
                <a:solidFill>
                  <a:srgbClr val="000066"/>
                </a:solidFill>
              </a:rPr>
              <a:t>and </a:t>
            </a:r>
          </a:p>
          <a:p>
            <a:pPr marL="533400" indent="-533400" eaLnBrk="1" hangingPunct="1">
              <a:lnSpc>
                <a:spcPct val="90000"/>
              </a:lnSpc>
              <a:buFontTx/>
              <a:buNone/>
            </a:pPr>
            <a:r>
              <a:rPr lang="en-US" altLang="en-US" sz="2000" b="1" dirty="0">
                <a:solidFill>
                  <a:srgbClr val="000066"/>
                </a:solidFill>
              </a:rPr>
              <a:t>(D) articles intended for use as a component of any article specified in Clauses (A), (B) or (C ) of this paragraph. A food or dietary supplement for which a claim ….”.  			</a:t>
            </a:r>
          </a:p>
          <a:p>
            <a:pPr marL="533400" indent="-533400" algn="ctr" eaLnBrk="1" hangingPunct="1">
              <a:lnSpc>
                <a:spcPct val="90000"/>
              </a:lnSpc>
              <a:buFontTx/>
              <a:buNone/>
            </a:pPr>
            <a:r>
              <a:rPr lang="en-US" altLang="en-US" sz="2000" b="1" dirty="0">
                <a:solidFill>
                  <a:srgbClr val="000066"/>
                </a:solidFill>
              </a:rPr>
              <a:t>21 U.S.C. 321(g)1</a:t>
            </a:r>
          </a:p>
        </p:txBody>
      </p:sp>
    </p:spTree>
    <p:extLst>
      <p:ext uri="{BB962C8B-B14F-4D97-AF65-F5344CB8AC3E}">
        <p14:creationId xmlns:p14="http://schemas.microsoft.com/office/powerpoint/2010/main" val="4247894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38907" y="1028344"/>
            <a:ext cx="7772400" cy="962696"/>
          </a:xfrm>
          <a:solidFill>
            <a:schemeClr val="tx2">
              <a:lumMod val="20000"/>
              <a:lumOff val="80000"/>
            </a:schemeClr>
          </a:solidFill>
        </p:spPr>
        <p:txBody>
          <a:bodyPr/>
          <a:lstStyle/>
          <a:p>
            <a:pPr algn="ctr" eaLnBrk="1" hangingPunct="1">
              <a:defRPr/>
            </a:pPr>
            <a:r>
              <a:rPr lang="en-US" sz="4800" b="1" dirty="0">
                <a:solidFill>
                  <a:srgbClr val="C0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304800" y="1975800"/>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p:txBody>
      </p:sp>
      <p:sp>
        <p:nvSpPr>
          <p:cNvPr id="2" name="Rectangle 1">
            <a:extLst>
              <a:ext uri="{FF2B5EF4-FFF2-40B4-BE49-F238E27FC236}">
                <a16:creationId xmlns:a16="http://schemas.microsoft.com/office/drawing/2014/main" id="{492E0FC0-E8BE-4878-8DF2-2E673AB11157}"/>
              </a:ext>
            </a:extLst>
          </p:cNvPr>
          <p:cNvSpPr/>
          <p:nvPr/>
        </p:nvSpPr>
        <p:spPr>
          <a:xfrm>
            <a:off x="761999" y="2967334"/>
            <a:ext cx="7924799" cy="2308324"/>
          </a:xfrm>
          <a:prstGeom prst="rect">
            <a:avLst/>
          </a:prstGeom>
        </p:spPr>
        <p:txBody>
          <a:bodyPr wrap="square">
            <a:spAutoFit/>
          </a:bodyPr>
          <a:lstStyle/>
          <a:p>
            <a:r>
              <a:rPr lang="en-US" altLang="en-US" sz="3600" b="1" dirty="0">
                <a:solidFill>
                  <a:srgbClr val="C00000"/>
                </a:solidFill>
              </a:rPr>
              <a:t>(C ) articles (</a:t>
            </a:r>
            <a:r>
              <a:rPr lang="en-US" altLang="en-US" sz="3600" b="1" dirty="0">
                <a:solidFill>
                  <a:srgbClr val="000066"/>
                </a:solidFill>
              </a:rPr>
              <a:t>other than food</a:t>
            </a:r>
            <a:r>
              <a:rPr lang="en-US" altLang="en-US" sz="3600" b="1" dirty="0">
                <a:solidFill>
                  <a:srgbClr val="C00000"/>
                </a:solidFill>
              </a:rPr>
              <a:t>) intended to affect the structure or any function  of the body of man or other animals;</a:t>
            </a:r>
            <a:endParaRPr lang="en-US" sz="3600" dirty="0">
              <a:solidFill>
                <a:srgbClr val="C00000"/>
              </a:solidFill>
            </a:endParaRPr>
          </a:p>
        </p:txBody>
      </p:sp>
    </p:spTree>
    <p:extLst>
      <p:ext uri="{BB962C8B-B14F-4D97-AF65-F5344CB8AC3E}">
        <p14:creationId xmlns:p14="http://schemas.microsoft.com/office/powerpoint/2010/main" val="2988049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849462"/>
            <a:ext cx="7772400" cy="903138"/>
          </a:xfrm>
          <a:solidFill>
            <a:schemeClr val="tx2">
              <a:lumMod val="20000"/>
              <a:lumOff val="80000"/>
            </a:schemeClr>
          </a:solidFill>
        </p:spPr>
        <p:txBody>
          <a:bodyPr>
            <a:normAutofit/>
          </a:bodyPr>
          <a:lstStyle/>
          <a:p>
            <a:pPr algn="ctr" eaLnBrk="1" hangingPunct="1">
              <a:defRPr/>
            </a:pPr>
            <a:r>
              <a:rPr lang="en-US" sz="4800" b="1" dirty="0">
                <a:solidFill>
                  <a:srgbClr val="C00000"/>
                </a:solidFill>
                <a:effectLst>
                  <a:outerShdw blurRad="38100" dist="38100" dir="2700000" algn="tl">
                    <a:srgbClr val="000000"/>
                  </a:outerShdw>
                </a:effectLst>
              </a:rPr>
              <a:t>Herbs are Regulated as Food</a:t>
            </a:r>
          </a:p>
        </p:txBody>
      </p:sp>
      <p:sp>
        <p:nvSpPr>
          <p:cNvPr id="1236995" name="Rectangle 3"/>
          <p:cNvSpPr>
            <a:spLocks noGrp="1" noChangeArrowheads="1"/>
          </p:cNvSpPr>
          <p:nvPr>
            <p:ph idx="1"/>
          </p:nvPr>
        </p:nvSpPr>
        <p:spPr>
          <a:xfrm>
            <a:off x="330591" y="2209800"/>
            <a:ext cx="82296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sz="2800" b="1" i="1" dirty="0">
                <a:solidFill>
                  <a:srgbClr val="C00000"/>
                </a:solidFill>
              </a:rPr>
              <a:t> “A vitamin; A mineral; </a:t>
            </a:r>
            <a:r>
              <a:rPr lang="en-US" sz="2800" b="1" i="1" dirty="0">
                <a:solidFill>
                  <a:srgbClr val="000066"/>
                </a:solidFill>
              </a:rPr>
              <a:t>An herb or other botanical; </a:t>
            </a:r>
            <a:r>
              <a:rPr lang="en-US" sz="2800" b="1" i="1" dirty="0">
                <a:solidFill>
                  <a:srgbClr val="C00000"/>
                </a:solidFill>
              </a:rPr>
              <a:t>An amino acid; A dietary substance for use by man to supplement the diet by increasing the total dietary intake; or A concentrate, metabolite, constituent, extract, or combination of any ingredient mentioned above…”</a:t>
            </a:r>
          </a:p>
        </p:txBody>
      </p:sp>
    </p:spTree>
    <p:extLst>
      <p:ext uri="{BB962C8B-B14F-4D97-AF65-F5344CB8AC3E}">
        <p14:creationId xmlns:p14="http://schemas.microsoft.com/office/powerpoint/2010/main" val="3823397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13326" y="1219200"/>
            <a:ext cx="7772400" cy="685800"/>
          </a:xfrm>
          <a:solidFill>
            <a:schemeClr val="tx2">
              <a:lumMod val="20000"/>
              <a:lumOff val="80000"/>
            </a:schemeClr>
          </a:solidFill>
        </p:spPr>
        <p:txBody>
          <a:bodyPr>
            <a:normAutofit fontScale="90000"/>
          </a:bodyPr>
          <a:lstStyle/>
          <a:p>
            <a:pPr algn="ctr" eaLnBrk="1" hangingPunct="1">
              <a:defRPr/>
            </a:pPr>
            <a:r>
              <a:rPr lang="en-US" sz="4800" b="1" dirty="0">
                <a:solidFill>
                  <a:srgbClr val="C0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685800" y="2209800"/>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2800" b="1" i="1" dirty="0">
              <a:solidFill>
                <a:srgbClr val="003300"/>
              </a:solidFill>
              <a:effectLst>
                <a:outerShdw blurRad="38100" dist="38100" dir="2700000" algn="tl">
                  <a:srgbClr val="000000"/>
                </a:outerShdw>
              </a:effectLst>
            </a:endParaRPr>
          </a:p>
          <a:p>
            <a:pPr eaLnBrk="1" hangingPunct="1">
              <a:buFontTx/>
              <a:buNone/>
              <a:defRPr/>
            </a:pPr>
            <a:r>
              <a:rPr lang="en-US" sz="2800" b="1" dirty="0">
                <a:solidFill>
                  <a:srgbClr val="C00000"/>
                </a:solidFill>
              </a:rPr>
              <a:t>* Regulated as Foods and not drugs</a:t>
            </a:r>
          </a:p>
          <a:p>
            <a:pPr eaLnBrk="1" hangingPunct="1">
              <a:buFontTx/>
              <a:buNone/>
              <a:defRPr/>
            </a:pPr>
            <a:r>
              <a:rPr lang="en-US" sz="2800" b="1" dirty="0">
                <a:solidFill>
                  <a:srgbClr val="C00000"/>
                </a:solidFill>
              </a:rPr>
              <a:t>* Generally Regarded as Safe (GRAS)</a:t>
            </a:r>
          </a:p>
          <a:p>
            <a:pPr eaLnBrk="1" hangingPunct="1">
              <a:buFontTx/>
              <a:buNone/>
              <a:defRPr/>
            </a:pPr>
            <a:r>
              <a:rPr lang="en-US" sz="2800" b="1" dirty="0">
                <a:solidFill>
                  <a:srgbClr val="C00000"/>
                </a:solidFill>
              </a:rPr>
              <a:t>       unless proven otherwise</a:t>
            </a:r>
          </a:p>
          <a:p>
            <a:pPr eaLnBrk="1" hangingPunct="1">
              <a:buFontTx/>
              <a:buNone/>
              <a:defRPr/>
            </a:pPr>
            <a:r>
              <a:rPr lang="en-US" sz="2800" b="1" i="1" dirty="0">
                <a:solidFill>
                  <a:srgbClr val="FF0000"/>
                </a:solidFill>
                <a:effectLst>
                  <a:outerShdw blurRad="38100" dist="38100" dir="2700000" algn="tl">
                    <a:srgbClr val="000000"/>
                  </a:outerShdw>
                </a:effectLst>
              </a:rPr>
              <a:t>	</a:t>
            </a:r>
          </a:p>
        </p:txBody>
      </p:sp>
    </p:spTree>
    <p:extLst>
      <p:ext uri="{BB962C8B-B14F-4D97-AF65-F5344CB8AC3E}">
        <p14:creationId xmlns:p14="http://schemas.microsoft.com/office/powerpoint/2010/main" val="181580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1308"/>
            <a:ext cx="7391400" cy="1752600"/>
          </a:xfrm>
        </p:spPr>
        <p:txBody>
          <a:bodyPr/>
          <a:lstStyle/>
          <a:p>
            <a:pPr algn="ctr"/>
            <a:r>
              <a:rPr lang="en-US" sz="5400" b="1" dirty="0">
                <a:solidFill>
                  <a:srgbClr val="002060"/>
                </a:solidFill>
              </a:rPr>
              <a:t>Homeopathic Remedies </a:t>
            </a:r>
          </a:p>
        </p:txBody>
      </p:sp>
      <p:sp>
        <p:nvSpPr>
          <p:cNvPr id="3" name="Text Placeholder 2"/>
          <p:cNvSpPr>
            <a:spLocks noGrp="1"/>
          </p:cNvSpPr>
          <p:nvPr>
            <p:ph type="body" idx="2"/>
          </p:nvPr>
        </p:nvSpPr>
        <p:spPr>
          <a:xfrm>
            <a:off x="685800" y="3429000"/>
            <a:ext cx="5791200" cy="2819399"/>
          </a:xfrm>
        </p:spPr>
        <p:txBody>
          <a:bodyPr>
            <a:normAutofit/>
          </a:bodyPr>
          <a:lstStyle/>
          <a:p>
            <a:r>
              <a:rPr lang="en-US" sz="3200" b="1" dirty="0">
                <a:solidFill>
                  <a:srgbClr val="C00000"/>
                </a:solidFill>
                <a:effectLst>
                  <a:outerShdw blurRad="38100" dist="38100" dir="2700000" algn="tl">
                    <a:srgbClr val="000000">
                      <a:alpha val="43137"/>
                    </a:srgbClr>
                  </a:outerShdw>
                </a:effectLst>
              </a:rPr>
              <a:t>FDA Draft Guidance</a:t>
            </a:r>
          </a:p>
          <a:p>
            <a:endParaRPr lang="en-US" sz="2800" dirty="0"/>
          </a:p>
          <a:p>
            <a:r>
              <a:rPr lang="en-US" sz="2800" dirty="0">
                <a:solidFill>
                  <a:srgbClr val="002060"/>
                </a:solidFill>
              </a:rPr>
              <a:t>“Drug Products Labeled as Homeopathic: Guidance for FDA Staff and Industry”</a:t>
            </a:r>
          </a:p>
          <a:p>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00800" y="3446584"/>
            <a:ext cx="1461933" cy="2005677"/>
          </a:xfrm>
        </p:spPr>
      </p:pic>
    </p:spTree>
    <p:extLst>
      <p:ext uri="{BB962C8B-B14F-4D97-AF65-F5344CB8AC3E}">
        <p14:creationId xmlns:p14="http://schemas.microsoft.com/office/powerpoint/2010/main" val="1265872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2000"/>
            <a:ext cx="7391400" cy="1752600"/>
          </a:xfrm>
        </p:spPr>
        <p:txBody>
          <a:bodyPr/>
          <a:lstStyle/>
          <a:p>
            <a:pPr algn="ctr"/>
            <a:r>
              <a:rPr lang="en-US" sz="5400" b="1" dirty="0">
                <a:solidFill>
                  <a:srgbClr val="002060"/>
                </a:solidFill>
              </a:rPr>
              <a:t>Homeopathic Remedies </a:t>
            </a:r>
          </a:p>
        </p:txBody>
      </p:sp>
      <p:sp>
        <p:nvSpPr>
          <p:cNvPr id="3" name="Text Placeholder 2"/>
          <p:cNvSpPr>
            <a:spLocks noGrp="1"/>
          </p:cNvSpPr>
          <p:nvPr>
            <p:ph type="body" idx="2"/>
          </p:nvPr>
        </p:nvSpPr>
        <p:spPr>
          <a:xfrm>
            <a:off x="526301" y="3048001"/>
            <a:ext cx="5791200" cy="3276599"/>
          </a:xfrm>
        </p:spPr>
        <p:txBody>
          <a:bodyPr>
            <a:normAutofit lnSpcReduction="10000"/>
          </a:bodyPr>
          <a:lstStyle/>
          <a:p>
            <a:r>
              <a:rPr lang="en-US" sz="3200" b="1" dirty="0">
                <a:solidFill>
                  <a:srgbClr val="C00000"/>
                </a:solidFill>
                <a:effectLst>
                  <a:outerShdw blurRad="38100" dist="38100" dir="2700000" algn="tl">
                    <a:srgbClr val="000000">
                      <a:alpha val="43137"/>
                    </a:srgbClr>
                  </a:outerShdw>
                </a:effectLst>
              </a:rPr>
              <a:t>Attempted Repeal of Compliance Policy Guide Sec. 400.400 </a:t>
            </a:r>
          </a:p>
          <a:p>
            <a:endParaRPr lang="en-US" sz="2800" dirty="0"/>
          </a:p>
          <a:p>
            <a:r>
              <a:rPr lang="en-US" sz="2800" dirty="0">
                <a:solidFill>
                  <a:srgbClr val="002060"/>
                </a:solidFill>
              </a:rPr>
              <a:t>“Conditions Under Which Homeopathic Drugs May be Marketed”</a:t>
            </a:r>
          </a:p>
          <a:p>
            <a:endParaRPr lang="en-US" sz="2800" dirty="0"/>
          </a:p>
          <a:p>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00800" y="3446584"/>
            <a:ext cx="1461933" cy="2005677"/>
          </a:xfrm>
        </p:spPr>
      </p:pic>
    </p:spTree>
    <p:extLst>
      <p:ext uri="{BB962C8B-B14F-4D97-AF65-F5344CB8AC3E}">
        <p14:creationId xmlns:p14="http://schemas.microsoft.com/office/powerpoint/2010/main" val="1620850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304800" y="611473"/>
            <a:ext cx="8458200" cy="1981200"/>
          </a:xfrm>
          <a:noFill/>
        </p:spPr>
        <p:txBody>
          <a:bodyPr/>
          <a:lstStyle/>
          <a:p>
            <a:pPr algn="ctr" eaLnBrk="1" hangingPunct="1">
              <a:defRPr/>
            </a:pPr>
            <a:br>
              <a:rPr lang="en-US" sz="4000" b="1" dirty="0">
                <a:solidFill>
                  <a:srgbClr val="CC0000"/>
                </a:solidFill>
                <a:effectLst>
                  <a:outerShdw blurRad="38100" dist="38100" dir="2700000" algn="tl">
                    <a:srgbClr val="000000"/>
                  </a:outerShdw>
                </a:effectLst>
                <a:latin typeface="Albertus Extra Bold" pitchFamily="34" charset="0"/>
              </a:rPr>
            </a:br>
            <a:r>
              <a:rPr lang="en-US" sz="4000" b="1" dirty="0">
                <a:solidFill>
                  <a:srgbClr val="C00000"/>
                </a:solidFill>
                <a:effectLst>
                  <a:outerShdw blurRad="38100" dist="38100" dir="2700000" algn="tl">
                    <a:srgbClr val="000000"/>
                  </a:outerShdw>
                </a:effectLst>
              </a:rPr>
              <a:t>WHO is representing YOU?</a:t>
            </a:r>
          </a:p>
        </p:txBody>
      </p:sp>
      <p:sp>
        <p:nvSpPr>
          <p:cNvPr id="634883" name="Rectangle 3"/>
          <p:cNvSpPr>
            <a:spLocks noGrp="1" noChangeArrowheads="1"/>
          </p:cNvSpPr>
          <p:nvPr>
            <p:ph idx="1"/>
          </p:nvPr>
        </p:nvSpPr>
        <p:spPr>
          <a:xfrm>
            <a:off x="304800" y="2827836"/>
            <a:ext cx="8458200" cy="2743200"/>
          </a:xfrm>
          <a:noFill/>
        </p:spPr>
        <p:txBody>
          <a:bodyPr/>
          <a:lstStyle/>
          <a:p>
            <a:pPr algn="ctr" eaLnBrk="1" hangingPunct="1">
              <a:lnSpc>
                <a:spcPct val="80000"/>
              </a:lnSpc>
              <a:buFontTx/>
              <a:buNone/>
              <a:defRPr/>
            </a:pPr>
            <a:r>
              <a:rPr lang="en-US" sz="2400" b="1" i="1" dirty="0"/>
              <a:t>  </a:t>
            </a:r>
          </a:p>
          <a:p>
            <a:pPr eaLnBrk="1" hangingPunct="1">
              <a:buFontTx/>
              <a:buNone/>
              <a:defRPr/>
            </a:pPr>
            <a:r>
              <a:rPr lang="en-US" sz="3200" b="1" i="1" dirty="0"/>
              <a:t> </a:t>
            </a:r>
            <a:r>
              <a:rPr lang="en-US" sz="3200" b="1" i="1" dirty="0">
                <a:solidFill>
                  <a:srgbClr val="C00000"/>
                </a:solidFill>
              </a:rPr>
              <a:t>We need to </a:t>
            </a:r>
            <a:r>
              <a:rPr lang="en-US" sz="3200" b="1" i="1" u="sng" dirty="0">
                <a:solidFill>
                  <a:srgbClr val="C00000"/>
                </a:solidFill>
              </a:rPr>
              <a:t>be at the table long term</a:t>
            </a:r>
            <a:r>
              <a:rPr lang="en-US" sz="3200" b="1" i="1" dirty="0">
                <a:solidFill>
                  <a:srgbClr val="C00000"/>
                </a:solidFill>
              </a:rPr>
              <a:t> if we plan to make a difference and protect health freedom.</a:t>
            </a:r>
          </a:p>
        </p:txBody>
      </p:sp>
    </p:spTree>
    <p:extLst>
      <p:ext uri="{BB962C8B-B14F-4D97-AF65-F5344CB8AC3E}">
        <p14:creationId xmlns:p14="http://schemas.microsoft.com/office/powerpoint/2010/main" val="2332456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6" name="Rectangle 6"/>
          <p:cNvSpPr>
            <a:spLocks noChangeArrowheads="1"/>
          </p:cNvSpPr>
          <p:nvPr/>
        </p:nvSpPr>
        <p:spPr bwMode="auto">
          <a:xfrm>
            <a:off x="838200" y="2362200"/>
            <a:ext cx="7467600"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66"/>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C00000"/>
                </a:solidFill>
                <a:effectLst>
                  <a:outerShdw blurRad="38100" dist="38100" dir="2700000" algn="tl">
                    <a:srgbClr val="000000"/>
                  </a:outerShdw>
                </a:effectLst>
                <a:uLnTx/>
                <a:uFillTx/>
              </a:rPr>
              <a:t>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A 501 (c ) 4 Lobbying Organization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Diane Miller JD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Director of Law and Public Policy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PMB 218,  2136 Ford Parkway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St. Paul, MN  55116-1863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E-mail: </a:t>
            </a: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hlinkClick r:id="rId2">
                  <a:extLst>
                    <a:ext uri="{A12FA001-AC4F-418D-AE19-62706E023703}">
                      <ahyp:hlinkClr xmlns:ahyp="http://schemas.microsoft.com/office/drawing/2018/hyperlinkcolor" val="tx"/>
                    </a:ext>
                  </a:extLst>
                </a:hlinkClick>
              </a:rPr>
              <a:t>similars@aol.com</a:t>
            </a:r>
            <a:endPar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651-470-7367</a:t>
            </a:r>
          </a:p>
          <a:p>
            <a:pPr marL="0" marR="0" lvl="0" indent="0" defTabSz="914400" eaLnBrk="1" fontAlgn="auto" latinLnBrk="0" hangingPunct="1">
              <a:lnSpc>
                <a:spcPct val="90000"/>
              </a:lnSpc>
              <a:spcBef>
                <a:spcPct val="50000"/>
              </a:spcBef>
              <a:spcAft>
                <a:spcPts val="0"/>
              </a:spcAft>
              <a:buClrTx/>
              <a:buSzTx/>
              <a:buFontTx/>
              <a:buNone/>
              <a:tabLst/>
              <a:defRPr/>
            </a:pPr>
            <a:endPar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cs typeface="Times New Roman" pitchFamily="18" charset="0"/>
            </a:endParaRPr>
          </a:p>
        </p:txBody>
      </p:sp>
      <p:sp>
        <p:nvSpPr>
          <p:cNvPr id="2" name="Rectangle 1">
            <a:extLst>
              <a:ext uri="{FF2B5EF4-FFF2-40B4-BE49-F238E27FC236}">
                <a16:creationId xmlns:a16="http://schemas.microsoft.com/office/drawing/2014/main" id="{5B4DDFBA-F855-4742-8B06-F8C14654D5F9}"/>
              </a:ext>
            </a:extLst>
          </p:cNvPr>
          <p:cNvSpPr/>
          <p:nvPr/>
        </p:nvSpPr>
        <p:spPr>
          <a:xfrm>
            <a:off x="838200" y="1091791"/>
            <a:ext cx="7467600" cy="523220"/>
          </a:xfrm>
          <a:prstGeom prst="rect">
            <a:avLst/>
          </a:prstGeom>
        </p:spPr>
        <p:txBody>
          <a:bodyPr wrap="square">
            <a:spAutoFit/>
          </a:bodyPr>
          <a:lstStyle/>
          <a:p>
            <a:pPr lvl="0" algn="r" defTabSz="914400">
              <a:defRPr/>
            </a:pPr>
            <a:r>
              <a:rPr lang="en-US" sz="2800" b="1" i="1" kern="0" dirty="0">
                <a:solidFill>
                  <a:srgbClr val="C00000"/>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www.nationalhealthfreedomaction.org</a:t>
            </a:r>
            <a:r>
              <a:rPr lang="en-US" sz="2800" b="1" i="1" kern="0" dirty="0">
                <a:solidFill>
                  <a:srgbClr val="C00000"/>
                </a:solidFill>
                <a:effectLst>
                  <a:outerShdw blurRad="38100" dist="38100" dir="2700000" algn="tl">
                    <a:srgbClr val="000000"/>
                  </a:outerShdw>
                </a:effectLst>
              </a:rPr>
              <a:t>  </a:t>
            </a:r>
          </a:p>
        </p:txBody>
      </p:sp>
    </p:spTree>
    <p:extLst>
      <p:ext uri="{BB962C8B-B14F-4D97-AF65-F5344CB8AC3E}">
        <p14:creationId xmlns:p14="http://schemas.microsoft.com/office/powerpoint/2010/main" val="374153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3962400" cy="4572000"/>
          </a:xfrm>
        </p:spPr>
        <p:txBody>
          <a:bodyPr>
            <a:normAutofit/>
          </a:bodyPr>
          <a:lstStyle/>
          <a:p>
            <a:r>
              <a:rPr lang="en-US" sz="3400" b="1" dirty="0">
                <a:solidFill>
                  <a:srgbClr val="C00000"/>
                </a:solidFill>
                <a:effectLst>
                  <a:outerShdw blurRad="38100" dist="38100" dir="2700000" algn="tl">
                    <a:srgbClr val="000000">
                      <a:alpha val="43137"/>
                    </a:srgbClr>
                  </a:outerShdw>
                </a:effectLst>
              </a:rPr>
              <a:t>State Law</a:t>
            </a:r>
          </a:p>
          <a:p>
            <a:r>
              <a:rPr lang="en-US" sz="3400" dirty="0">
                <a:solidFill>
                  <a:srgbClr val="002060"/>
                </a:solidFill>
              </a:rPr>
              <a:t>Practice</a:t>
            </a:r>
          </a:p>
          <a:p>
            <a:br>
              <a:rPr lang="en-US" sz="3400" dirty="0"/>
            </a:br>
            <a:r>
              <a:rPr lang="en-US" sz="3400" b="1" dirty="0">
                <a:solidFill>
                  <a:srgbClr val="C00000"/>
                </a:solidFill>
                <a:effectLst>
                  <a:outerShdw blurRad="38100" dist="38100" dir="2700000" algn="tl">
                    <a:srgbClr val="000000">
                      <a:alpha val="43137"/>
                    </a:srgbClr>
                  </a:outerShdw>
                </a:effectLst>
              </a:rPr>
              <a:t>Federal Law</a:t>
            </a:r>
          </a:p>
          <a:p>
            <a:r>
              <a:rPr lang="en-US" sz="3400" dirty="0">
                <a:solidFill>
                  <a:srgbClr val="000066"/>
                </a:solidFill>
              </a:rPr>
              <a:t>Dietary Supplements and Drugs</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89474" y="2286000"/>
            <a:ext cx="3886200" cy="2590800"/>
          </a:xfrm>
        </p:spPr>
      </p:pic>
    </p:spTree>
    <p:extLst>
      <p:ext uri="{BB962C8B-B14F-4D97-AF65-F5344CB8AC3E}">
        <p14:creationId xmlns:p14="http://schemas.microsoft.com/office/powerpoint/2010/main" val="3643057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493264"/>
          </a:xfrm>
        </p:spPr>
        <p:txBody>
          <a:bodyPr/>
          <a:lstStyle/>
          <a:p>
            <a:pPr algn="ctr"/>
            <a:br>
              <a:rPr lang="en-US" dirty="0"/>
            </a:br>
            <a:br>
              <a:rPr lang="en-US" dirty="0"/>
            </a:br>
            <a:br>
              <a:rPr lang="en-US" dirty="0"/>
            </a:br>
            <a:br>
              <a:rPr lang="en-US" dirty="0"/>
            </a:br>
            <a:br>
              <a:rPr lang="en-US" dirty="0"/>
            </a:br>
            <a:r>
              <a:rPr lang="en-US" dirty="0">
                <a:solidFill>
                  <a:srgbClr val="FF0000"/>
                </a:solidFill>
              </a:rPr>
              <a:t>National Health Freedom Coalition </a:t>
            </a:r>
            <a:br>
              <a:rPr lang="en-US" dirty="0">
                <a:solidFill>
                  <a:srgbClr val="FF0000"/>
                </a:solidFill>
              </a:rPr>
            </a:br>
            <a:r>
              <a:rPr lang="en-US" sz="2800" dirty="0">
                <a:solidFill>
                  <a:srgbClr val="FF0000"/>
                </a:solidFill>
              </a:rPr>
              <a:t>a non-profit educational organization</a:t>
            </a:r>
          </a:p>
        </p:txBody>
      </p:sp>
      <p:sp>
        <p:nvSpPr>
          <p:cNvPr id="3" name="Text Placeholder 2"/>
          <p:cNvSpPr>
            <a:spLocks noGrp="1"/>
          </p:cNvSpPr>
          <p:nvPr>
            <p:ph type="body" idx="1"/>
          </p:nvPr>
        </p:nvSpPr>
        <p:spPr>
          <a:xfrm>
            <a:off x="533400" y="4724400"/>
            <a:ext cx="7772400" cy="1509712"/>
          </a:xfrm>
        </p:spPr>
        <p:txBody>
          <a:bodyPr/>
          <a:lstStyle/>
          <a:p>
            <a:r>
              <a:rPr lang="en-US" dirty="0"/>
              <a:t>PMB 218,  2136 Ford Parkway,  St. Paul, MN , USA 55116-1863</a:t>
            </a:r>
          </a:p>
          <a:p>
            <a:r>
              <a:rPr lang="en-US" dirty="0"/>
              <a:t>www.nationalhealthfreedom.org </a:t>
            </a:r>
          </a:p>
          <a:p>
            <a:r>
              <a:rPr lang="en-US" dirty="0"/>
              <a:t> E-mail: similars@aol.com</a:t>
            </a:r>
          </a:p>
          <a:p>
            <a:endParaRPr lang="en-US" dirty="0"/>
          </a:p>
        </p:txBody>
      </p:sp>
    </p:spTree>
    <p:extLst>
      <p:ext uri="{BB962C8B-B14F-4D97-AF65-F5344CB8AC3E}">
        <p14:creationId xmlns:p14="http://schemas.microsoft.com/office/powerpoint/2010/main" val="2327828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81000" y="495300"/>
            <a:ext cx="8229600" cy="1676400"/>
          </a:xfrm>
        </p:spPr>
        <p:txBody>
          <a:bodyPr>
            <a:normAutofit/>
          </a:bodyPr>
          <a:lstStyle/>
          <a:p>
            <a:pPr algn="ctr" eaLnBrk="1" hangingPunct="1">
              <a:defRPr/>
            </a:pPr>
            <a:r>
              <a:rPr lang="en-US" sz="5400" b="1" dirty="0">
                <a:solidFill>
                  <a:srgbClr val="C00000"/>
                </a:solidFill>
                <a:effectLst>
                  <a:outerShdw blurRad="38100" dist="38100" dir="2700000" algn="tl">
                    <a:srgbClr val="C0C0C0"/>
                  </a:outerShdw>
                </a:effectLst>
                <a:latin typeface="+mn-lt"/>
              </a:rPr>
              <a:t>U.S.</a:t>
            </a:r>
            <a:br>
              <a:rPr lang="en-US" sz="5400" b="1" dirty="0">
                <a:solidFill>
                  <a:srgbClr val="C00000"/>
                </a:solidFill>
                <a:effectLst>
                  <a:outerShdw blurRad="38100" dist="38100" dir="2700000" algn="tl">
                    <a:srgbClr val="C0C0C0"/>
                  </a:outerShdw>
                </a:effectLst>
                <a:latin typeface="+mn-lt"/>
              </a:rPr>
            </a:br>
            <a:r>
              <a:rPr lang="en-US" sz="4800" b="1" dirty="0">
                <a:solidFill>
                  <a:srgbClr val="C00000"/>
                </a:solidFill>
                <a:effectLst>
                  <a:outerShdw blurRad="38100" dist="38100" dir="2700000" algn="tl">
                    <a:srgbClr val="C0C0C0"/>
                  </a:outerShdw>
                </a:effectLst>
                <a:latin typeface="+mn-lt"/>
              </a:rPr>
              <a:t>Health Freedom Congress</a:t>
            </a:r>
          </a:p>
        </p:txBody>
      </p:sp>
      <p:sp>
        <p:nvSpPr>
          <p:cNvPr id="628739" name="Rectangle 3"/>
          <p:cNvSpPr>
            <a:spLocks noGrp="1" noChangeArrowheads="1"/>
          </p:cNvSpPr>
          <p:nvPr>
            <p:ph idx="1"/>
          </p:nvPr>
        </p:nvSpPr>
        <p:spPr>
          <a:xfrm>
            <a:off x="685800" y="5334000"/>
            <a:ext cx="7772400" cy="1219200"/>
          </a:xfrm>
        </p:spPr>
        <p:txBody>
          <a:bodyPr>
            <a:normAutofit/>
          </a:bodyPr>
          <a:lstStyle/>
          <a:p>
            <a:pPr algn="ctr" eaLnBrk="1" hangingPunct="1">
              <a:lnSpc>
                <a:spcPct val="90000"/>
              </a:lnSpc>
              <a:buFontTx/>
              <a:buNone/>
              <a:defRPr/>
            </a:pPr>
            <a:r>
              <a:rPr lang="en-US" sz="4800" b="1" dirty="0">
                <a:solidFill>
                  <a:srgbClr val="C00000"/>
                </a:solidFill>
                <a:effectLst>
                  <a:outerShdw blurRad="38100" dist="38100" dir="2700000" algn="tl">
                    <a:srgbClr val="C0C0C0"/>
                  </a:outerShdw>
                </a:effectLst>
              </a:rPr>
              <a:t>Voting Members</a:t>
            </a:r>
            <a:endParaRPr lang="en-US" sz="2400" b="1" dirty="0">
              <a:solidFill>
                <a:srgbClr val="FFFF00"/>
              </a:solidFill>
              <a:effectLst>
                <a:outerShdw blurRad="38100" dist="38100" dir="2700000" algn="tl">
                  <a:srgbClr val="000000">
                    <a:alpha val="43137"/>
                  </a:srgbClr>
                </a:outerShdw>
              </a:effectLst>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119" y="2362200"/>
            <a:ext cx="3899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03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762000"/>
            <a:ext cx="8001000" cy="4495800"/>
          </a:xfrm>
        </p:spPr>
        <p:txBody>
          <a:bodyPr/>
          <a:lstStyle/>
          <a:p>
            <a:pPr eaLnBrk="1" hangingPunct="1">
              <a:defRPr/>
            </a:pPr>
            <a:endParaRPr lang="en-US" sz="4800" b="1" dirty="0">
              <a:solidFill>
                <a:srgbClr val="000099"/>
              </a:solidFill>
              <a:effectLst>
                <a:outerShdw blurRad="38100" dist="38100" dir="2700000" algn="tl">
                  <a:srgbClr val="C0C0C0"/>
                </a:outerShdw>
              </a:effectLst>
            </a:endParaRPr>
          </a:p>
        </p:txBody>
      </p:sp>
      <p:sp>
        <p:nvSpPr>
          <p:cNvPr id="62873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pic>
        <p:nvPicPr>
          <p:cNvPr id="3" name="Picture 2">
            <a:extLst>
              <a:ext uri="{FF2B5EF4-FFF2-40B4-BE49-F238E27FC236}">
                <a16:creationId xmlns:a16="http://schemas.microsoft.com/office/drawing/2014/main" id="{20B7F91F-3494-48FD-9E96-D8BDDF90C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0"/>
            <a:ext cx="8839200" cy="4980682"/>
          </a:xfrm>
          <a:prstGeom prst="rect">
            <a:avLst/>
          </a:prstGeom>
        </p:spPr>
      </p:pic>
    </p:spTree>
    <p:extLst>
      <p:ext uri="{BB962C8B-B14F-4D97-AF65-F5344CB8AC3E}">
        <p14:creationId xmlns:p14="http://schemas.microsoft.com/office/powerpoint/2010/main" val="995752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4191000"/>
          </a:xfrm>
        </p:spPr>
        <p:txBody>
          <a:bodyPr>
            <a:normAutofit/>
          </a:bodyPr>
          <a:lstStyle/>
          <a:p>
            <a:r>
              <a:rPr lang="en-US" sz="8000" dirty="0"/>
              <a:t>Principles of Health Freedom</a:t>
            </a:r>
          </a:p>
        </p:txBody>
      </p:sp>
    </p:spTree>
    <p:extLst>
      <p:ext uri="{BB962C8B-B14F-4D97-AF65-F5344CB8AC3E}">
        <p14:creationId xmlns:p14="http://schemas.microsoft.com/office/powerpoint/2010/main" val="3701625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685800" y="1111348"/>
            <a:ext cx="7772400" cy="41148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#1.</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fundamental right of self-determination of individuals, to be let alone to survive on their own terms and in their own manner.</a:t>
            </a:r>
          </a:p>
        </p:txBody>
      </p:sp>
      <p:sp>
        <p:nvSpPr>
          <p:cNvPr id="119091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918918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685800" y="1593288"/>
            <a:ext cx="7772400" cy="29718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#2.</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freedom to perceive and to act as one wishes to secure health and survival.</a:t>
            </a:r>
            <a:endParaRPr lang="en-US" sz="4000" dirty="0">
              <a:solidFill>
                <a:srgbClr val="C00000"/>
              </a:solidFill>
            </a:endParaRPr>
          </a:p>
        </p:txBody>
      </p:sp>
      <p:sp>
        <p:nvSpPr>
          <p:cNvPr id="156675" name="Rectangle 3"/>
          <p:cNvSpPr>
            <a:spLocks noGrp="1" noChangeArrowheads="1"/>
          </p:cNvSpPr>
          <p:nvPr>
            <p:ph idx="1"/>
          </p:nvPr>
        </p:nvSpPr>
        <p:spPr/>
        <p:txBody>
          <a:bodyPr/>
          <a:lstStyle/>
          <a:p>
            <a:pPr eaLnBrk="1" hangingPunct="1">
              <a:buFontTx/>
              <a:buNone/>
            </a:pPr>
            <a:r>
              <a:rPr lang="en-US" altLang="en-US" dirty="0"/>
              <a:t> </a:t>
            </a:r>
          </a:p>
        </p:txBody>
      </p:sp>
      <p:sp>
        <p:nvSpPr>
          <p:cNvPr id="156676" name="Rectangle 4"/>
          <p:cNvSpPr>
            <a:spLocks noChangeArrowheads="1"/>
          </p:cNvSpPr>
          <p:nvPr/>
        </p:nvSpPr>
        <p:spPr bwMode="auto">
          <a:xfrm>
            <a:off x="1752600" y="3048000"/>
            <a:ext cx="58991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1" i="1"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Speak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Move about and associate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Perceive, believe, meditate, and pray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 Practice the healing arts</a:t>
            </a:r>
          </a:p>
        </p:txBody>
      </p:sp>
    </p:spTree>
    <p:extLst>
      <p:ext uri="{BB962C8B-B14F-4D97-AF65-F5344CB8AC3E}">
        <p14:creationId xmlns:p14="http://schemas.microsoft.com/office/powerpoint/2010/main" val="696831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685800" y="1371600"/>
            <a:ext cx="7772400" cy="32004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#3</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freedom to access who and what one needs or prefers for ones health and survival.</a:t>
            </a:r>
          </a:p>
        </p:txBody>
      </p:sp>
      <p:sp>
        <p:nvSpPr>
          <p:cNvPr id="119501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187126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703385" y="1295400"/>
            <a:ext cx="7772400" cy="21336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#4</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responsibility to do no harm.</a:t>
            </a:r>
          </a:p>
        </p:txBody>
      </p:sp>
      <p:sp>
        <p:nvSpPr>
          <p:cNvPr id="119705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454051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804203" y="17526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#5</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responsibility to respectfully tolerate diverse options in health, healing, and survival choices.</a:t>
            </a:r>
          </a:p>
        </p:txBody>
      </p:sp>
      <p:sp>
        <p:nvSpPr>
          <p:cNvPr id="119910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145514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838200" y="1752600"/>
            <a:ext cx="7620000" cy="46482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#6</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duty of corporations and institutions to be trustworthy entities upholding health freedom rights and liberties of members of the human family, and abiding by health freedom responsibilities.</a:t>
            </a:r>
          </a:p>
        </p:txBody>
      </p:sp>
      <p:sp>
        <p:nvSpPr>
          <p:cNvPr id="120115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66234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200" y="1219200"/>
            <a:ext cx="6705600" cy="1173480"/>
          </a:xfrm>
        </p:spPr>
        <p:txBody>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Practicing – State Law</a:t>
            </a:r>
          </a:p>
        </p:txBody>
      </p:sp>
      <p:sp>
        <p:nvSpPr>
          <p:cNvPr id="79875" name="Rectangle 3"/>
          <p:cNvSpPr>
            <a:spLocks noGrp="1" noChangeArrowheads="1"/>
          </p:cNvSpPr>
          <p:nvPr>
            <p:ph idx="1"/>
          </p:nvPr>
        </p:nvSpPr>
        <p:spPr>
          <a:xfrm>
            <a:off x="1066800" y="2759394"/>
            <a:ext cx="6324600" cy="3367086"/>
          </a:xfrm>
        </p:spPr>
        <p:txBody>
          <a:bodyPr>
            <a:normAutofit/>
          </a:bodyPr>
          <a:lstStyle/>
          <a:p>
            <a:pPr eaLnBrk="1" hangingPunct="1">
              <a:buFontTx/>
              <a:buNone/>
            </a:pPr>
            <a:r>
              <a:rPr lang="en-US" altLang="en-US" sz="3600" b="1" dirty="0">
                <a:solidFill>
                  <a:srgbClr val="000066"/>
                </a:solidFill>
                <a:cs typeface="Times New Roman" panose="02020603050405020304" pitchFamily="18" charset="0"/>
              </a:rPr>
              <a:t>Are you helping someone with a health problem?</a:t>
            </a:r>
          </a:p>
          <a:p>
            <a:pPr eaLnBrk="1" hangingPunct="1">
              <a:buFontTx/>
              <a:buNone/>
            </a:pP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006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838201" y="23622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#7</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And in light of the special legal nature of corporate entities and their systemic impact on the human family, the duty to:</a:t>
            </a:r>
          </a:p>
        </p:txBody>
      </p:sp>
      <p:sp>
        <p:nvSpPr>
          <p:cNvPr id="120320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966264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838200" y="2468880"/>
            <a:ext cx="7620000" cy="393192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#7-1</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dirty="0">
                <a:solidFill>
                  <a:srgbClr val="C00000"/>
                </a:solidFill>
                <a:effectLst>
                  <a:outerShdw blurRad="38100" dist="38100" dir="2700000" algn="tl">
                    <a:srgbClr val="C0C0C0"/>
                  </a:outerShdw>
                </a:effectLst>
              </a:rPr>
              <a:t>-</a:t>
            </a:r>
            <a:r>
              <a:rPr lang="en-US" sz="4000" b="1" i="1" dirty="0">
                <a:solidFill>
                  <a:srgbClr val="C00000"/>
                </a:solidFill>
                <a:effectLst>
                  <a:outerShdw blurRad="38100" dist="38100" dir="2700000" algn="tl">
                    <a:srgbClr val="C0C0C0"/>
                  </a:outerShdw>
                </a:effectLst>
              </a:rPr>
              <a:t>honor and preserve the sovereign nature of individuals, the sovereignty of the United States; and avoid any negative impact on the sovereignty of other nation states;</a:t>
            </a:r>
          </a:p>
        </p:txBody>
      </p:sp>
      <p:sp>
        <p:nvSpPr>
          <p:cNvPr id="120525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86132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762000" y="2971800"/>
            <a:ext cx="768096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#7-2</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-honor and preserve American financial and cultural diversity and multicultural systems, and avoid negative financial or cultural impacts on other nation states;</a:t>
            </a:r>
            <a:endParaRPr lang="en-US" b="1" i="1" dirty="0">
              <a:solidFill>
                <a:srgbClr val="FF0000"/>
              </a:solidFill>
              <a:effectLst>
                <a:outerShdw blurRad="38100" dist="38100" dir="2700000" algn="tl">
                  <a:srgbClr val="C0C0C0"/>
                </a:outerShdw>
              </a:effectLst>
            </a:endParaRPr>
          </a:p>
        </p:txBody>
      </p:sp>
      <p:sp>
        <p:nvSpPr>
          <p:cNvPr id="120729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527449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762000" y="35814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#7-3</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-avoid creating or being monopolies, and avoid the use of large monopolistic ownership of resources to dominate cultures, public policies, regulations and laws;</a:t>
            </a:r>
          </a:p>
        </p:txBody>
      </p:sp>
      <p:sp>
        <p:nvSpPr>
          <p:cNvPr id="120934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760683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685800" y="3581400"/>
            <a:ext cx="76581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 #7-4</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-avoid dominant control of natural resources, avoid the suppression of access to natural resources, and avoid potentially harmful modification or destruction of natural resources; and</a:t>
            </a:r>
          </a:p>
        </p:txBody>
      </p:sp>
      <p:sp>
        <p:nvSpPr>
          <p:cNvPr id="121139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398631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685800" y="2971800"/>
            <a:ext cx="7772400" cy="3352800"/>
          </a:xfrm>
        </p:spPr>
        <p:txBody>
          <a:bodyPr>
            <a:noAutofit/>
          </a:bodyPr>
          <a:lstStyle/>
          <a:p>
            <a:pPr eaLnBrk="1" hangingPunct="1">
              <a:defRPr/>
            </a:pPr>
            <a:r>
              <a:rPr lang="en-US" sz="3200" b="1" dirty="0">
                <a:solidFill>
                  <a:srgbClr val="C00000"/>
                </a:solidFill>
                <a:effectLst>
                  <a:outerShdw blurRad="38100" dist="38100" dir="2700000" algn="tl">
                    <a:srgbClr val="C0C0C0"/>
                  </a:outerShdw>
                </a:effectLst>
              </a:rPr>
              <a:t>#7-5</a:t>
            </a:r>
            <a:br>
              <a:rPr lang="en-US" sz="3200" b="1" dirty="0">
                <a:solidFill>
                  <a:srgbClr val="C00000"/>
                </a:solidFill>
                <a:effectLst>
                  <a:outerShdw blurRad="38100" dist="38100" dir="2700000" algn="tl">
                    <a:srgbClr val="C0C0C0"/>
                  </a:outerShdw>
                </a:effectLst>
              </a:rPr>
            </a:br>
            <a:br>
              <a:rPr lang="en-US" sz="3200" b="1" dirty="0">
                <a:solidFill>
                  <a:srgbClr val="C00000"/>
                </a:solidFill>
                <a:effectLst>
                  <a:outerShdw blurRad="38100" dist="38100" dir="2700000" algn="tl">
                    <a:srgbClr val="C0C0C0"/>
                  </a:outerShdw>
                </a:effectLst>
              </a:rPr>
            </a:br>
            <a:r>
              <a:rPr lang="en-US" sz="3200" b="1" i="1" dirty="0">
                <a:solidFill>
                  <a:srgbClr val="C00000"/>
                </a:solidFill>
                <a:effectLst>
                  <a:outerShdw blurRad="38100" dist="38100" dir="2700000" algn="tl">
                    <a:srgbClr val="C0C0C0"/>
                  </a:outerShdw>
                </a:effectLst>
              </a:rPr>
              <a:t>-avoid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a:t>
            </a:r>
            <a:endParaRPr lang="en-US" sz="3200" b="1" dirty="0">
              <a:solidFill>
                <a:srgbClr val="C00000"/>
              </a:solidFill>
              <a:effectLst>
                <a:outerShdw blurRad="38100" dist="38100" dir="2700000" algn="tl">
                  <a:srgbClr val="C0C0C0"/>
                </a:outerShdw>
              </a:effectLst>
            </a:endParaRPr>
          </a:p>
        </p:txBody>
      </p:sp>
      <p:sp>
        <p:nvSpPr>
          <p:cNvPr id="121344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646574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876300" y="1219200"/>
            <a:ext cx="7315200" cy="914400"/>
          </a:xfrm>
        </p:spPr>
        <p:txBody>
          <a:bodyPr>
            <a:normAutofit fontScale="90000"/>
          </a:bodyPr>
          <a:lstStyle/>
          <a:p>
            <a:pPr>
              <a:defRPr/>
            </a:pPr>
            <a:br>
              <a:rPr lang="en-US" sz="4000" b="1" dirty="0">
                <a:solidFill>
                  <a:srgbClr val="000099"/>
                </a:solidFill>
                <a:effectLst>
                  <a:outerShdw blurRad="38100" dist="38100" dir="2700000" algn="tl">
                    <a:srgbClr val="C0C0C0"/>
                  </a:outerShdw>
                </a:effectLst>
              </a:rPr>
            </a:br>
            <a:br>
              <a:rPr lang="en-US" sz="4000" b="1" dirty="0">
                <a:solidFill>
                  <a:srgbClr val="000099"/>
                </a:solidFill>
                <a:effectLst>
                  <a:outerShdw blurRad="38100" dist="38100" dir="2700000" algn="tl">
                    <a:srgbClr val="C0C0C0"/>
                  </a:outerShdw>
                </a:effectLst>
              </a:rPr>
            </a:br>
            <a:r>
              <a:rPr lang="en-US" sz="4400" b="1" dirty="0">
                <a:solidFill>
                  <a:srgbClr val="C00000"/>
                </a:solidFill>
                <a:effectLst>
                  <a:outerShdw blurRad="38100" dist="38100" dir="2700000" algn="tl">
                    <a:srgbClr val="C0C0C0"/>
                  </a:outerShdw>
                </a:effectLst>
              </a:rPr>
              <a:t>Principle #8</a:t>
            </a:r>
            <a:endParaRPr lang="en-US" sz="4400" b="1" i="1" dirty="0">
              <a:solidFill>
                <a:srgbClr val="C00000"/>
              </a:solidFill>
              <a:effectLst>
                <a:outerShdw blurRad="38100" dist="38100" dir="2700000" algn="tl">
                  <a:srgbClr val="C0C0C0"/>
                </a:outerShdw>
              </a:effectLst>
            </a:endParaRPr>
          </a:p>
        </p:txBody>
      </p:sp>
      <p:sp>
        <p:nvSpPr>
          <p:cNvPr id="1215491" name="Rectangle 3"/>
          <p:cNvSpPr>
            <a:spLocks noGrp="1" noChangeArrowheads="1"/>
          </p:cNvSpPr>
          <p:nvPr>
            <p:ph idx="1"/>
          </p:nvPr>
        </p:nvSpPr>
        <p:spPr>
          <a:xfrm>
            <a:off x="685800" y="2438400"/>
            <a:ext cx="7696200" cy="3352800"/>
          </a:xfrm>
        </p:spPr>
        <p:txBody>
          <a:bodyPr>
            <a:noAutofit/>
          </a:bodyPr>
          <a:lstStyle/>
          <a:p>
            <a:pPr eaLnBrk="1" hangingPunct="1">
              <a:buFontTx/>
              <a:buNone/>
              <a:defRPr/>
            </a:pPr>
            <a:r>
              <a:rPr lang="en-US" sz="4000" b="1" dirty="0">
                <a:solidFill>
                  <a:srgbClr val="C00000"/>
                </a:solidFill>
                <a:effectLst>
                  <a:outerShdw blurRad="38100" dist="38100" dir="2700000" algn="tl">
                    <a:srgbClr val="C0C0C0"/>
                  </a:outerShdw>
                </a:effectLst>
              </a:rPr>
              <a:t> </a:t>
            </a:r>
            <a:r>
              <a:rPr lang="en-US" sz="4000" b="1" i="1" dirty="0">
                <a:solidFill>
                  <a:srgbClr val="C00000"/>
                </a:solidFill>
                <a:effectLst>
                  <a:outerShdw blurRad="38100" dist="38100" dir="2700000" algn="tl">
                    <a:srgbClr val="C0C0C0"/>
                  </a:outerShdw>
                </a:effectLst>
                <a:latin typeface="+mj-lt"/>
              </a:rPr>
              <a:t>The duty of the government to protect health freedom and to make no law or public policy abridging health freedom or its fundamental principles.</a:t>
            </a:r>
          </a:p>
        </p:txBody>
      </p:sp>
    </p:spTree>
    <p:extLst>
      <p:ext uri="{BB962C8B-B14F-4D97-AF65-F5344CB8AC3E}">
        <p14:creationId xmlns:p14="http://schemas.microsoft.com/office/powerpoint/2010/main" val="845159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848600" cy="1752600"/>
          </a:xfrm>
          <a:noFill/>
        </p:spPr>
        <p:txBody>
          <a:bodyPr/>
          <a:lstStyle/>
          <a:p>
            <a:pPr eaLnBrk="1" hangingPunct="1">
              <a:defRPr/>
            </a:pPr>
            <a:r>
              <a:rPr lang="en-US" sz="5400" b="1" dirty="0">
                <a:solidFill>
                  <a:srgbClr val="C00000"/>
                </a:solidFill>
                <a:effectLst>
                  <a:outerShdw blurRad="38100" dist="38100" dir="2700000" algn="tl">
                    <a:srgbClr val="000000"/>
                  </a:outerShdw>
                </a:effectLst>
                <a:latin typeface="Albertus Extra Bold" pitchFamily="34" charset="0"/>
              </a:rPr>
              <a:t>BE  AN AGENT OF CHANGE</a:t>
            </a:r>
          </a:p>
        </p:txBody>
      </p:sp>
      <p:sp>
        <p:nvSpPr>
          <p:cNvPr id="66563" name="Rectangle 3"/>
          <p:cNvSpPr>
            <a:spLocks noGrp="1" noChangeArrowheads="1"/>
          </p:cNvSpPr>
          <p:nvPr>
            <p:ph idx="1"/>
          </p:nvPr>
        </p:nvSpPr>
        <p:spPr>
          <a:xfrm>
            <a:off x="152400" y="2522095"/>
            <a:ext cx="7772400" cy="3505200"/>
          </a:xfrm>
        </p:spPr>
        <p:txBody>
          <a:bodyPr>
            <a:normAutofit fontScale="92500"/>
          </a:bodyPr>
          <a:lstStyle/>
          <a:p>
            <a:pPr algn="ctr" eaLnBrk="1" hangingPunct="1">
              <a:lnSpc>
                <a:spcPct val="90000"/>
              </a:lnSpc>
              <a:buFontTx/>
              <a:buNone/>
              <a:defRPr/>
            </a:pPr>
            <a:r>
              <a:rPr lang="en-US" sz="3600" b="1" i="1" dirty="0">
                <a:solidFill>
                  <a:srgbClr val="000066"/>
                </a:solidFill>
                <a:effectLst>
                  <a:outerShdw blurRad="38100" dist="38100" dir="2700000" algn="tl">
                    <a:srgbClr val="000000"/>
                  </a:outerShdw>
                </a:effectLst>
              </a:rPr>
              <a:t>Laws and customs must be </a:t>
            </a:r>
            <a:br>
              <a:rPr lang="en-US" sz="3600" b="1" i="1" dirty="0">
                <a:solidFill>
                  <a:srgbClr val="000066"/>
                </a:solidFill>
                <a:effectLst>
                  <a:outerShdw blurRad="38100" dist="38100" dir="2700000" algn="tl">
                    <a:srgbClr val="000000"/>
                  </a:outerShdw>
                </a:effectLst>
              </a:rPr>
            </a:br>
            <a:r>
              <a:rPr lang="en-US" sz="3600" b="1" i="1" dirty="0">
                <a:solidFill>
                  <a:srgbClr val="000066"/>
                </a:solidFill>
                <a:effectLst>
                  <a:outerShdw blurRad="38100" dist="38100" dir="2700000" algn="tl">
                    <a:srgbClr val="000000"/>
                  </a:outerShdw>
                </a:effectLst>
              </a:rPr>
              <a:t>carefully reviewed, revised, and even repealed if necessary, and new laws created, to reflect the development, evolution, and spiritual maturization of a people.</a:t>
            </a:r>
            <a:br>
              <a:rPr lang="en-US" sz="3600" b="1" i="1" dirty="0">
                <a:solidFill>
                  <a:srgbClr val="000066"/>
                </a:solidFill>
                <a:effectLst>
                  <a:outerShdw blurRad="38100" dist="38100" dir="2700000" algn="tl">
                    <a:srgbClr val="000000"/>
                  </a:outerShdw>
                </a:effectLst>
              </a:rPr>
            </a:br>
            <a:r>
              <a:rPr lang="en-US" sz="2800" b="1" i="1" dirty="0">
                <a:solidFill>
                  <a:srgbClr val="000066"/>
                </a:solidFill>
              </a:rPr>
              <a:t>					</a:t>
            </a:r>
            <a:r>
              <a:rPr lang="en-US" sz="2000" b="1" i="1" dirty="0">
                <a:solidFill>
                  <a:srgbClr val="000066"/>
                </a:solidFill>
              </a:rPr>
              <a:t>-Diane Miller</a:t>
            </a:r>
            <a:br>
              <a:rPr lang="en-US" sz="2000" dirty="0">
                <a:solidFill>
                  <a:srgbClr val="000066"/>
                </a:solidFill>
              </a:rPr>
            </a:br>
            <a:endParaRPr lang="en-US" sz="2000" dirty="0">
              <a:solidFill>
                <a:srgbClr val="000066"/>
              </a:solidFill>
            </a:endParaRPr>
          </a:p>
        </p:txBody>
      </p:sp>
    </p:spTree>
    <p:extLst>
      <p:ext uri="{BB962C8B-B14F-4D97-AF65-F5344CB8AC3E}">
        <p14:creationId xmlns:p14="http://schemas.microsoft.com/office/powerpoint/2010/main" val="1944332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solidFill>
                  <a:srgbClr val="002060"/>
                </a:solidFill>
              </a:rPr>
              <a:t>Freedom Solutions</a:t>
            </a:r>
          </a:p>
        </p:txBody>
      </p:sp>
      <p:sp>
        <p:nvSpPr>
          <p:cNvPr id="3" name="Content Placeholder 2"/>
          <p:cNvSpPr>
            <a:spLocks noGrp="1"/>
          </p:cNvSpPr>
          <p:nvPr>
            <p:ph idx="1"/>
          </p:nvPr>
        </p:nvSpPr>
        <p:spPr>
          <a:xfrm>
            <a:off x="457200" y="2286000"/>
            <a:ext cx="8229600" cy="4389120"/>
          </a:xfrm>
        </p:spPr>
        <p:txBody>
          <a:bodyPr/>
          <a:lstStyle/>
          <a:p>
            <a:r>
              <a:rPr lang="en-US" dirty="0">
                <a:solidFill>
                  <a:srgbClr val="002060"/>
                </a:solidFill>
              </a:rPr>
              <a:t>“A healthy person or community will throw off too much restriction of sovereignty in order to control their own destiny.”  		            </a:t>
            </a:r>
            <a:r>
              <a:rPr lang="en-US" sz="1400" dirty="0">
                <a:solidFill>
                  <a:srgbClr val="002060"/>
                </a:solidFill>
              </a:rPr>
              <a:t>Diane Miller</a:t>
            </a:r>
          </a:p>
          <a:p>
            <a:endParaRPr lang="en-US" dirty="0">
              <a:solidFill>
                <a:srgbClr val="002060"/>
              </a:solidFill>
            </a:endParaRPr>
          </a:p>
          <a:p>
            <a:pPr marL="0" indent="0">
              <a:buNone/>
            </a:pPr>
            <a:r>
              <a:rPr lang="en-US" dirty="0">
                <a:solidFill>
                  <a:srgbClr val="002060"/>
                </a:solidFill>
              </a:rPr>
              <a:t>Solution:  </a:t>
            </a:r>
          </a:p>
          <a:p>
            <a:pPr marL="0" indent="0">
              <a:buNone/>
            </a:pPr>
            <a:r>
              <a:rPr lang="en-US" dirty="0">
                <a:solidFill>
                  <a:srgbClr val="002060"/>
                </a:solidFill>
              </a:rPr>
              <a:t>Control in the “least restrictive means” to the point where there is no substance left except the essence of order and harmony:   “responsible freedom”.</a:t>
            </a:r>
          </a:p>
          <a:p>
            <a:endParaRPr lang="en-US" dirty="0"/>
          </a:p>
        </p:txBody>
      </p:sp>
    </p:spTree>
    <p:extLst>
      <p:ext uri="{BB962C8B-B14F-4D97-AF65-F5344CB8AC3E}">
        <p14:creationId xmlns:p14="http://schemas.microsoft.com/office/powerpoint/2010/main" val="2325585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Essence of True Freedom</a:t>
            </a:r>
          </a:p>
        </p:txBody>
      </p:sp>
      <p:sp>
        <p:nvSpPr>
          <p:cNvPr id="3" name="Content Placeholder 2"/>
          <p:cNvSpPr>
            <a:spLocks noGrp="1"/>
          </p:cNvSpPr>
          <p:nvPr>
            <p:ph idx="1"/>
          </p:nvPr>
        </p:nvSpPr>
        <p:spPr/>
        <p:txBody>
          <a:bodyPr>
            <a:normAutofit/>
          </a:bodyPr>
          <a:lstStyle/>
          <a:p>
            <a:pPr marL="0" indent="0">
              <a:buNone/>
            </a:pPr>
            <a:endParaRPr lang="en-US" sz="3600" i="1" dirty="0"/>
          </a:p>
          <a:p>
            <a:pPr marL="0" indent="0">
              <a:buNone/>
            </a:pPr>
            <a:r>
              <a:rPr lang="en-US" sz="3600" b="1" i="1" dirty="0">
                <a:solidFill>
                  <a:srgbClr val="C00000"/>
                </a:solidFill>
              </a:rPr>
              <a:t>“Freedom is a Conversation”</a:t>
            </a:r>
          </a:p>
          <a:p>
            <a:pPr marL="0" indent="0">
              <a:buNone/>
            </a:pPr>
            <a:endParaRPr lang="en-US" sz="3600" i="1" dirty="0">
              <a:solidFill>
                <a:srgbClr val="C00000"/>
              </a:solidFill>
            </a:endParaRPr>
          </a:p>
          <a:p>
            <a:pPr marL="0" indent="0">
              <a:buNone/>
            </a:pPr>
            <a:r>
              <a:rPr lang="en-US" sz="4000" dirty="0">
                <a:solidFill>
                  <a:srgbClr val="C00000"/>
                </a:solidFill>
              </a:rPr>
              <a:t>		</a:t>
            </a:r>
            <a:r>
              <a:rPr lang="en-US" dirty="0">
                <a:solidFill>
                  <a:srgbClr val="C00000"/>
                </a:solidFill>
              </a:rPr>
              <a:t>		                    Diane Miller JD</a:t>
            </a:r>
          </a:p>
        </p:txBody>
      </p:sp>
    </p:spTree>
    <p:extLst>
      <p:ext uri="{BB962C8B-B14F-4D97-AF65-F5344CB8AC3E}">
        <p14:creationId xmlns:p14="http://schemas.microsoft.com/office/powerpoint/2010/main" val="268616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990600" y="1158717"/>
            <a:ext cx="6705600" cy="2011680"/>
          </a:xfrm>
        </p:spPr>
        <p:txBody>
          <a:bodyPr>
            <a:normAutofit/>
          </a:bodyPr>
          <a:lstStyle/>
          <a:p>
            <a:pPr algn="ctr">
              <a:defRPr/>
            </a:pPr>
            <a:r>
              <a:rPr lang="en-US" sz="4400" b="1" dirty="0">
                <a:solidFill>
                  <a:srgbClr val="C00000"/>
                </a:solidFill>
                <a:effectLst>
                  <a:outerShdw blurRad="38100" dist="38100" dir="2700000" algn="tl">
                    <a:srgbClr val="000000"/>
                  </a:outerShdw>
                </a:effectLst>
                <a:cs typeface="Times New Roman" pitchFamily="18" charset="0"/>
              </a:rPr>
              <a:t>Practice – State Law</a:t>
            </a:r>
            <a:br>
              <a:rPr lang="en-US" b="1" dirty="0">
                <a:solidFill>
                  <a:srgbClr val="FF0000"/>
                </a:solidFill>
                <a:effectLst>
                  <a:outerShdw blurRad="38100" dist="38100" dir="2700000" algn="tl">
                    <a:srgbClr val="000000"/>
                  </a:outerShdw>
                </a:effectLst>
                <a:cs typeface="Times New Roman" pitchFamily="18" charset="0"/>
              </a:rPr>
            </a:br>
            <a:r>
              <a:rPr lang="en-US" altLang="en-US" sz="3600" b="1" dirty="0">
                <a:solidFill>
                  <a:srgbClr val="000066"/>
                </a:solidFill>
                <a:latin typeface="+mn-lt"/>
                <a:cs typeface="Times New Roman" panose="02020603050405020304" pitchFamily="18" charset="0"/>
              </a:rPr>
              <a:t>Are you helping someone with a health problem?</a:t>
            </a:r>
            <a:endParaRPr lang="en-US" sz="3600" b="1" dirty="0">
              <a:solidFill>
                <a:srgbClr val="FF0000"/>
              </a:solidFill>
              <a:effectLst>
                <a:outerShdw blurRad="38100" dist="38100" dir="2700000" algn="tl">
                  <a:srgbClr val="000000"/>
                </a:outerShdw>
              </a:effectLst>
              <a:latin typeface="+mn-lt"/>
              <a:cs typeface="Times New Roman" panose="02020603050405020304" pitchFamily="18" charset="0"/>
            </a:endParaRPr>
          </a:p>
        </p:txBody>
      </p:sp>
      <p:sp>
        <p:nvSpPr>
          <p:cNvPr id="79875" name="Rectangle 3"/>
          <p:cNvSpPr>
            <a:spLocks noGrp="1" noChangeArrowheads="1"/>
          </p:cNvSpPr>
          <p:nvPr>
            <p:ph idx="1"/>
          </p:nvPr>
        </p:nvSpPr>
        <p:spPr>
          <a:xfrm>
            <a:off x="457200" y="3810477"/>
            <a:ext cx="7772400" cy="1888806"/>
          </a:xfrm>
        </p:spPr>
        <p:txBody>
          <a:bodyPr>
            <a:normAutofit/>
          </a:bodyPr>
          <a:lstStyle/>
          <a:p>
            <a:pPr algn="ctr">
              <a:buNone/>
            </a:pPr>
            <a:r>
              <a:rPr lang="en-US" sz="4000" b="1" dirty="0">
                <a:solidFill>
                  <a:srgbClr val="C00000"/>
                </a:solidFill>
                <a:effectLst>
                  <a:outerShdw blurRad="38100" dist="38100" dir="2700000" algn="tl">
                    <a:srgbClr val="000000"/>
                  </a:outerShdw>
                </a:effectLst>
                <a:cs typeface="Times New Roman" pitchFamily="18" charset="0"/>
              </a:rPr>
              <a:t>Selling – Federal Law </a:t>
            </a:r>
            <a:br>
              <a:rPr lang="en-US" sz="3600" b="1" dirty="0">
                <a:solidFill>
                  <a:srgbClr val="FF0000"/>
                </a:solidFill>
                <a:effectLst>
                  <a:outerShdw blurRad="38100" dist="38100" dir="2700000" algn="tl">
                    <a:srgbClr val="000000"/>
                  </a:outerShdw>
                </a:effectLst>
                <a:cs typeface="Times New Roman" pitchFamily="18" charset="0"/>
              </a:rPr>
            </a:br>
            <a:r>
              <a:rPr lang="en-US" altLang="en-US" sz="3600" b="1" dirty="0">
                <a:solidFill>
                  <a:srgbClr val="000066"/>
                </a:solidFill>
                <a:cs typeface="Times New Roman" panose="02020603050405020304" pitchFamily="18" charset="0"/>
              </a:rPr>
              <a:t>Are you selling and staying within the what it says on the label?</a:t>
            </a: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91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65" y="838200"/>
            <a:ext cx="8229600" cy="1143000"/>
          </a:xfrm>
        </p:spPr>
        <p:txBody>
          <a:bodyPr>
            <a:noAutofit/>
          </a:bodyPr>
          <a:lstStyle/>
          <a:p>
            <a:pPr algn="ctr"/>
            <a:r>
              <a:rPr lang="en-US" sz="5400" b="1" dirty="0">
                <a:solidFill>
                  <a:srgbClr val="002060"/>
                </a:solidFill>
                <a:effectLst>
                  <a:outerShdw blurRad="38100" dist="38100" dir="2700000" algn="tl">
                    <a:srgbClr val="000000">
                      <a:alpha val="43137"/>
                    </a:srgbClr>
                  </a:outerShdw>
                </a:effectLst>
              </a:rPr>
              <a:t>Practice of Medicine Defined</a:t>
            </a:r>
          </a:p>
        </p:txBody>
      </p:sp>
      <p:sp>
        <p:nvSpPr>
          <p:cNvPr id="3" name="Content Placeholder 2"/>
          <p:cNvSpPr>
            <a:spLocks noGrp="1"/>
          </p:cNvSpPr>
          <p:nvPr>
            <p:ph idx="1"/>
          </p:nvPr>
        </p:nvSpPr>
        <p:spPr>
          <a:xfrm>
            <a:off x="457200" y="1997612"/>
            <a:ext cx="8229600" cy="4860388"/>
          </a:xfrm>
        </p:spPr>
        <p:txBody>
          <a:bodyPr>
            <a:normAutofit fontScale="25000" lnSpcReduction="20000"/>
          </a:bodyPr>
          <a:lstStyle/>
          <a:p>
            <a:pPr marL="0" indent="0">
              <a:buNone/>
            </a:pPr>
            <a:r>
              <a:rPr lang="en-US" dirty="0"/>
              <a:t>	</a:t>
            </a:r>
          </a:p>
          <a:p>
            <a:pPr marL="0" indent="0">
              <a:buNone/>
            </a:pPr>
            <a:r>
              <a:rPr lang="en-US" sz="5600" dirty="0"/>
              <a:t>Subd. 3.Practice of medicine defined. For purposes of this chapter, a person not exempted under section 147.09 is "practicing medicine" or engaged in the "practice of medicine" if the person does any of the following:</a:t>
            </a:r>
          </a:p>
          <a:p>
            <a:pPr marL="0" indent="0">
              <a:buNone/>
            </a:pPr>
            <a:r>
              <a:rPr lang="en-US" sz="5600" dirty="0"/>
              <a:t> </a:t>
            </a:r>
          </a:p>
          <a:p>
            <a:pPr marL="0" indent="0">
              <a:buNone/>
            </a:pPr>
            <a:r>
              <a:rPr lang="en-US" sz="5600" dirty="0"/>
              <a:t>(1) advertises, holds out to the public, or represents in any manner that the person is authorized to practice medicine in this state;</a:t>
            </a:r>
          </a:p>
          <a:p>
            <a:pPr marL="0" indent="0">
              <a:buNone/>
            </a:pPr>
            <a:endParaRPr lang="en-US" sz="5600" dirty="0"/>
          </a:p>
          <a:p>
            <a:pPr marL="0" indent="0">
              <a:buNone/>
            </a:pPr>
            <a:r>
              <a:rPr lang="en-US" sz="5600" dirty="0"/>
              <a:t>(2) offers or undertakes to prescribe, give, or administer any drug or medicine for the use of another;</a:t>
            </a:r>
          </a:p>
          <a:p>
            <a:pPr marL="0" indent="0">
              <a:buNone/>
            </a:pPr>
            <a:endParaRPr lang="en-US" sz="5600" dirty="0"/>
          </a:p>
          <a:p>
            <a:pPr marL="0" indent="0">
              <a:buNone/>
            </a:pPr>
            <a:r>
              <a:rPr lang="en-US" sz="9600" b="1" dirty="0">
                <a:solidFill>
                  <a:srgbClr val="C00000"/>
                </a:solidFill>
              </a:rPr>
              <a:t>(3) offers or undertakes to prevent or to diagnose, correct, or treat in any manner or by any means, methods, devices, or instrumentalities, any disease, illness, pain, wound, fracture, infirmity, deformity or defect of any person;</a:t>
            </a:r>
          </a:p>
          <a:p>
            <a:pPr marL="0" indent="0">
              <a:buNone/>
            </a:pPr>
            <a:endParaRPr lang="en-US" sz="5600" dirty="0"/>
          </a:p>
          <a:p>
            <a:pPr marL="0" indent="0">
              <a:buNone/>
            </a:pPr>
            <a:r>
              <a:rPr lang="en-US" sz="5600" dirty="0"/>
              <a:t>(4) offers or undertakes to perform any surgical operation including any invasive or noninvasive procedures involving the use of a laser or laser assisted device, upon any person; or</a:t>
            </a:r>
          </a:p>
          <a:p>
            <a:pPr marL="0" indent="0">
              <a:buNone/>
            </a:pPr>
            <a:endParaRPr lang="en-US" sz="5600" dirty="0"/>
          </a:p>
          <a:p>
            <a:pPr marL="0" indent="0">
              <a:buNone/>
            </a:pPr>
            <a:r>
              <a:rPr lang="en-US" sz="5600" dirty="0"/>
              <a:t>(5) offers to undertake to use hypnosis for the treatment or relief of any wound, fracture, or bodily injury, infirmity, or disease.				</a:t>
            </a:r>
            <a:r>
              <a:rPr lang="en-US" sz="5600" b="1" dirty="0">
                <a:solidFill>
                  <a:srgbClr val="C00000"/>
                </a:solidFill>
              </a:rPr>
              <a:t>MN 147.081  Gross Misdemeanor</a:t>
            </a:r>
          </a:p>
          <a:p>
            <a:pPr marL="0" indent="0">
              <a:buNone/>
            </a:pPr>
            <a:endParaRPr lang="en-US" sz="4500" dirty="0"/>
          </a:p>
        </p:txBody>
      </p:sp>
    </p:spTree>
    <p:extLst>
      <p:ext uri="{BB962C8B-B14F-4D97-AF65-F5344CB8AC3E}">
        <p14:creationId xmlns:p14="http://schemas.microsoft.com/office/powerpoint/2010/main" val="264108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457200"/>
            <a:ext cx="7772400" cy="1066800"/>
          </a:xfrm>
        </p:spPr>
        <p:txBody>
          <a:bodyPr/>
          <a:lstStyle/>
          <a:p>
            <a:r>
              <a:rPr lang="en-US" altLang="en-US" sz="2400" b="1" dirty="0">
                <a:solidFill>
                  <a:srgbClr val="C00000"/>
                </a:solidFill>
                <a:effectLst>
                  <a:outerShdw blurRad="38100" dist="38100" dir="2700000" algn="tl">
                    <a:srgbClr val="000000"/>
                  </a:outerShdw>
                </a:effectLst>
              </a:rPr>
              <a:t>EXEMPTION:  MN 146A Complementary and Alternative Practices </a:t>
            </a:r>
            <a:r>
              <a:rPr lang="en-US" altLang="en-US" sz="2400" b="1" u="sng" dirty="0">
                <a:solidFill>
                  <a:srgbClr val="C00000"/>
                </a:solidFill>
                <a:effectLst>
                  <a:outerShdw blurRad="38100" dist="38100" dir="2700000" algn="tl">
                    <a:srgbClr val="000000"/>
                  </a:outerShdw>
                </a:effectLst>
              </a:rPr>
              <a:t>include but are not limited to</a:t>
            </a:r>
            <a:r>
              <a:rPr lang="en-US" altLang="en-US" sz="2400" u="sng" dirty="0">
                <a:solidFill>
                  <a:srgbClr val="C00000"/>
                </a:solidFill>
              </a:rPr>
              <a:t>:</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1600200"/>
            <a:ext cx="8077200" cy="4800600"/>
          </a:xfrm>
        </p:spPr>
        <p:txBody>
          <a:bodyPr/>
          <a:lstStyle/>
          <a:p>
            <a:pPr>
              <a:lnSpc>
                <a:spcPct val="140000"/>
              </a:lnSpc>
              <a:buFontTx/>
              <a:buNone/>
            </a:pPr>
            <a:r>
              <a:rPr lang="en-US" altLang="en-US" sz="1600" dirty="0">
                <a:latin typeface="Courier New" panose="02070309020205020404" pitchFamily="49" charset="0"/>
                <a:cs typeface="Courier New" panose="02070309020205020404" pitchFamily="49" charset="0"/>
              </a:rPr>
              <a:t>  </a:t>
            </a:r>
            <a:r>
              <a:rPr lang="en-US" altLang="en-US" sz="1800" b="1" dirty="0">
                <a:solidFill>
                  <a:srgbClr val="002060"/>
                </a:solidFill>
                <a:latin typeface="Courier New" panose="02070309020205020404" pitchFamily="49" charset="0"/>
                <a:cs typeface="Courier New" panose="02070309020205020404" pitchFamily="49" charset="0"/>
              </a:rPr>
              <a:t>(</a:t>
            </a:r>
            <a:r>
              <a:rPr lang="en-US" altLang="en-US" sz="1800" b="1" dirty="0">
                <a:solidFill>
                  <a:srgbClr val="002060"/>
                </a:solidFill>
                <a:cs typeface="Courier New" panose="02070309020205020404" pitchFamily="49" charset="0"/>
              </a:rPr>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herbology or herbalism; (15) homeopathy; (16) nondiagnostic iridology; (17) body work, massage, and massage therapy; (18) meditation; (19)  mind-body healing practices; (20) naturopathy; (21) noninvasive  instrumentalities; and (22) traditional Oriental practices, such  as Qi Gong energy healing. </a:t>
            </a:r>
          </a:p>
          <a:p>
            <a:pPr>
              <a:lnSpc>
                <a:spcPct val="140000"/>
              </a:lnSpc>
            </a:pPr>
            <a:endParaRPr lang="en-US" altLang="en-US" sz="1800" b="1" dirty="0">
              <a:solidFill>
                <a:srgbClr val="0000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912055" y="608588"/>
            <a:ext cx="7239000" cy="21336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outerShdw>
                </a:effectLst>
                <a:cs typeface="Times New Roman" pitchFamily="18" charset="0"/>
              </a:rPr>
              <a:t>Washington State Law</a:t>
            </a:r>
            <a:br>
              <a:rPr lang="en-US" sz="4800" b="1" dirty="0">
                <a:solidFill>
                  <a:srgbClr val="C00000"/>
                </a:solidFill>
                <a:effectLst>
                  <a:outerShdw blurRad="38100" dist="38100" dir="2700000" algn="tl">
                    <a:srgbClr val="000000"/>
                  </a:outerShdw>
                </a:effectLst>
                <a:cs typeface="Times New Roman" pitchFamily="18" charset="0"/>
              </a:rPr>
            </a:br>
            <a:r>
              <a:rPr lang="en-US" b="1" dirty="0">
                <a:solidFill>
                  <a:srgbClr val="C00000"/>
                </a:solidFill>
                <a:effectLst>
                  <a:outerShdw blurRad="38100" dist="38100" dir="2700000" algn="tl">
                    <a:srgbClr val="000000"/>
                  </a:outerShdw>
                </a:effectLst>
                <a:cs typeface="Times New Roman" pitchFamily="18" charset="0"/>
              </a:rPr>
              <a:t>PRACTICE OF MEDICINE</a:t>
            </a:r>
            <a:br>
              <a:rPr lang="en-US" b="1" dirty="0">
                <a:solidFill>
                  <a:srgbClr val="C00000"/>
                </a:solidFill>
                <a:effectLst>
                  <a:outerShdw blurRad="38100" dist="38100" dir="2700000" algn="tl">
                    <a:srgbClr val="000000"/>
                  </a:outerShdw>
                </a:effectLst>
                <a:cs typeface="Times New Roman" pitchFamily="18" charset="0"/>
              </a:rPr>
            </a:br>
            <a:r>
              <a:rPr lang="en-US" b="1" dirty="0">
                <a:solidFill>
                  <a:srgbClr val="C00000"/>
                </a:solidFill>
                <a:effectLst>
                  <a:outerShdw blurRad="38100" dist="38100" dir="2700000" algn="tl">
                    <a:srgbClr val="000000"/>
                  </a:outerShdw>
                </a:effectLst>
                <a:cs typeface="Times New Roman" pitchFamily="18" charset="0"/>
              </a:rPr>
              <a:t>Defined  </a:t>
            </a:r>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78654" y="2895600"/>
            <a:ext cx="8231945" cy="3046988"/>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800" b="1" i="1" dirty="0">
                <a:solidFill>
                  <a:srgbClr val="002060"/>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C00000"/>
                </a:solidFill>
                <a:effectLst>
                  <a:outerShdw blurRad="38100" dist="38100" dir="2700000" algn="tl">
                    <a:srgbClr val="000000"/>
                  </a:outerShdw>
                </a:effectLst>
                <a:cs typeface="Times New Roman" pitchFamily="18" charset="0"/>
              </a:rPr>
              <a:t>real or imaginary</a:t>
            </a:r>
            <a:r>
              <a:rPr lang="en-US" sz="2800" b="1" i="1" dirty="0">
                <a:solidFill>
                  <a:srgbClr val="C00000"/>
                </a:solidFill>
                <a:cs typeface="Times New Roman" pitchFamily="18" charset="0"/>
              </a:rPr>
              <a:t>,</a:t>
            </a:r>
            <a:r>
              <a:rPr lang="en-US" sz="2800" b="1" i="1" dirty="0">
                <a:solidFill>
                  <a:srgbClr val="002060"/>
                </a:solidFill>
                <a:cs typeface="Times New Roman" pitchFamily="18" charset="0"/>
              </a:rPr>
              <a:t> by any means or instrumentality;…”</a:t>
            </a:r>
            <a:r>
              <a:rPr lang="en-US" sz="2400" b="1" i="1" dirty="0">
                <a:solidFill>
                  <a:srgbClr val="002060"/>
                </a:solidFill>
                <a:cs typeface="Times New Roman" pitchFamily="18" charset="0"/>
              </a:rPr>
              <a:t>   		</a:t>
            </a:r>
            <a:r>
              <a:rPr lang="en-US" sz="2000" b="1" dirty="0">
                <a:solidFill>
                  <a:srgbClr val="006600"/>
                </a:solidFill>
                <a:cs typeface="Times New Roman" pitchFamily="18" charset="0"/>
              </a:rPr>
              <a:t>	</a:t>
            </a:r>
            <a:r>
              <a:rPr lang="en-US" sz="1200" b="1" dirty="0">
                <a:solidFill>
                  <a:srgbClr val="006600"/>
                </a:solidFill>
                <a:cs typeface="Times New Roman" pitchFamily="18" charset="0"/>
              </a:rPr>
              <a:t>															</a:t>
            </a:r>
            <a:r>
              <a:rPr lang="en-US" sz="1200" b="1" dirty="0">
                <a:solidFill>
                  <a:srgbClr val="002060"/>
                </a:solidFill>
                <a:cs typeface="Times New Roman" pitchFamily="18" charset="0"/>
              </a:rPr>
              <a:t>	Washington RCW 18.71.011</a:t>
            </a:r>
          </a:p>
        </p:txBody>
      </p:sp>
    </p:spTree>
    <p:extLst>
      <p:ext uri="{BB962C8B-B14F-4D97-AF65-F5344CB8AC3E}">
        <p14:creationId xmlns:p14="http://schemas.microsoft.com/office/powerpoint/2010/main" val="236950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1152</TotalTime>
  <Words>3244</Words>
  <Application>Microsoft Office PowerPoint</Application>
  <PresentationFormat>On-screen Show (4:3)</PresentationFormat>
  <Paragraphs>365</Paragraphs>
  <Slides>59</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59</vt:i4>
      </vt:variant>
    </vt:vector>
  </HeadingPairs>
  <TitlesOfParts>
    <vt:vector size="68" baseType="lpstr">
      <vt:lpstr>Albertus Extra Bold</vt:lpstr>
      <vt:lpstr>Calibri</vt:lpstr>
      <vt:lpstr>Constantia</vt:lpstr>
      <vt:lpstr>Courier New</vt:lpstr>
      <vt:lpstr>Times New Roman</vt:lpstr>
      <vt:lpstr>Trebuchet MS</vt:lpstr>
      <vt:lpstr>Wingdings 2</vt:lpstr>
      <vt:lpstr>Flow</vt:lpstr>
      <vt:lpstr>4_Flow</vt:lpstr>
      <vt:lpstr>   Practitioner  Safe Harbor Exemption Laws for Complementary and Alternative Health Practitioners</vt:lpstr>
      <vt:lpstr>Freedom to Heal</vt:lpstr>
      <vt:lpstr>Law - The Voice of</vt:lpstr>
      <vt:lpstr>PowerPoint Presentation</vt:lpstr>
      <vt:lpstr>Practicing – State Law</vt:lpstr>
      <vt:lpstr>Practice – State Law Are you helping someone with a health problem?</vt:lpstr>
      <vt:lpstr>Practice of Medicine Defined</vt:lpstr>
      <vt:lpstr>EXEMPTION:  MN 146A Complementary and Alternative Practices include but are not limited to:</vt:lpstr>
      <vt:lpstr>Washington State Law PRACTICE OF MEDICINE Defined  </vt:lpstr>
      <vt:lpstr>Maine State Law PRACTICE OF MEDICINE  </vt:lpstr>
      <vt:lpstr>Wisconsin State Law PRACTICE OF MEDICINE  </vt:lpstr>
      <vt:lpstr>Massachusetts  State Law PRACTICE OF MEDICINE  </vt:lpstr>
      <vt:lpstr>Maryland State Law Practice of Naturopathic Medicine</vt:lpstr>
      <vt:lpstr>Maryland State Law Felony</vt:lpstr>
      <vt:lpstr>Kansas Healing Arts Not a Natural Right</vt:lpstr>
      <vt:lpstr>Freedom Solutions </vt:lpstr>
      <vt:lpstr>Maine New Law  Exemption  </vt:lpstr>
      <vt:lpstr>Nevada  Wellness Services</vt:lpstr>
      <vt:lpstr>New Mexico 61-35-2 Complementary and Alternative Health Care Services:</vt:lpstr>
      <vt:lpstr>Massachusetts Bill  to Get Broader Exemptions</vt:lpstr>
      <vt:lpstr>Wisconsin Bills Practitioner Exemptions</vt:lpstr>
      <vt:lpstr>How to Pass a Bill  in Your State</vt:lpstr>
      <vt:lpstr>PowerPoint Presentation</vt:lpstr>
      <vt:lpstr>2019 Safe Harbor  Health Freedom States!</vt:lpstr>
      <vt:lpstr>PowerPoint Presentation</vt:lpstr>
      <vt:lpstr>Safe Harbor Maine  at the Capitol</vt:lpstr>
      <vt:lpstr>Massachusetts Leaders at the Capitol</vt:lpstr>
      <vt:lpstr>   Nevada’s Collaboration with Lobbyist</vt:lpstr>
      <vt:lpstr>State Health Freedom Groups  Working on Many Issues</vt:lpstr>
      <vt:lpstr>PowerPoint Presentation</vt:lpstr>
      <vt:lpstr>Federal Issues</vt:lpstr>
      <vt:lpstr>FDA Definition of Drug</vt:lpstr>
      <vt:lpstr>U.S. Dietary Supplements </vt:lpstr>
      <vt:lpstr>Herbs are Regulated as Food</vt:lpstr>
      <vt:lpstr>U.S. Dietary Supplements </vt:lpstr>
      <vt:lpstr>Homeopathic Remedies </vt:lpstr>
      <vt:lpstr>Homeopathic Remedies </vt:lpstr>
      <vt:lpstr> WHO is representing YOU?</vt:lpstr>
      <vt:lpstr>PowerPoint Presentation</vt:lpstr>
      <vt:lpstr>     National Health Freedom Coalition  a non-profit educational organization</vt:lpstr>
      <vt:lpstr>U.S. Health Freedom Congress</vt:lpstr>
      <vt:lpstr>PowerPoint Presentation</vt:lpstr>
      <vt:lpstr>Principles of Health Freedom</vt:lpstr>
      <vt:lpstr>Principle  #1.  The fundamental right of self-determination of individuals, to be let alone to survive on their own terms and in their own manner.</vt:lpstr>
      <vt:lpstr>Principle  #2.  The freedom to perceive and to act as one wishes to secure health and survival.</vt:lpstr>
      <vt:lpstr>Principle #3  The freedom to access who and what one needs or prefers for ones health and survival.</vt:lpstr>
      <vt:lpstr>Principle #4  The responsibility to do no harm.</vt:lpstr>
      <vt:lpstr>Principle #5  The responsibility to respectfully tolerate diverse options in health, healing, and survival choices.</vt:lpstr>
      <vt:lpstr>Principle #6  The duty of corporations and institutions to be trustworthy entities upholding health freedom rights and liberties of members of the human family, and abiding by health freedom responsibilities.</vt:lpstr>
      <vt:lpstr>Principle #7  And in light of the special legal nature of corporate entities and their systemic impact on the human family, the duty to:</vt:lpstr>
      <vt:lpstr>#7-1  -honor and preserve the sovereign nature of individuals, the sovereignty of the United States; and avoid any negative impact on the sovereignty of other nation states;</vt:lpstr>
      <vt:lpstr>#7-2  -honor and preserve American financial and cultural diversity and multicultural systems, and avoid negative financial or cultural impacts on other nation states;</vt:lpstr>
      <vt:lpstr>#7-3  -avoid creating or being monopolies, and avoid the use of large monopolistic ownership of resources to dominate cultures, public policies, regulations and laws;</vt:lpstr>
      <vt:lpstr> #7-4  -avoid dominant control of natural resources, avoid the suppression of access to natural resources, and avoid potentially harmful modification or destruction of natural resources; and</vt:lpstr>
      <vt:lpstr>#7-5  -avoid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vt:lpstr>
      <vt:lpstr>  Principle #8</vt:lpstr>
      <vt:lpstr>BE  AN AGENT OF CHANGE</vt:lpstr>
      <vt:lpstr> Freedom Solutions</vt:lpstr>
      <vt:lpstr>Essence of True Freedom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Homeopathic Conference Ireland</dc:title>
  <dc:creator>Diane M</dc:creator>
  <cp:lastModifiedBy>Judy Buroker</cp:lastModifiedBy>
  <cp:revision>45</cp:revision>
  <dcterms:created xsi:type="dcterms:W3CDTF">2015-02-11T21:28:57Z</dcterms:created>
  <dcterms:modified xsi:type="dcterms:W3CDTF">2019-11-06T02:06:31Z</dcterms:modified>
</cp:coreProperties>
</file>